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tags/tag2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633" r:id="rId3"/>
    <p:sldId id="640" r:id="rId4"/>
    <p:sldId id="641" r:id="rId5"/>
    <p:sldId id="636" r:id="rId6"/>
    <p:sldId id="637" r:id="rId7"/>
    <p:sldId id="649" r:id="rId8"/>
    <p:sldId id="650" r:id="rId9"/>
    <p:sldId id="651" r:id="rId10"/>
    <p:sldId id="652" r:id="rId11"/>
    <p:sldId id="294" r:id="rId12"/>
    <p:sldId id="665" r:id="rId13"/>
    <p:sldId id="320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56" autoAdjust="0"/>
    <p:restoredTop sz="82529" autoAdjust="0"/>
  </p:normalViewPr>
  <p:slideViewPr>
    <p:cSldViewPr snapToGrid="0">
      <p:cViewPr varScale="1">
        <p:scale>
          <a:sx n="68" d="100"/>
          <a:sy n="68" d="100"/>
        </p:scale>
        <p:origin x="8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C9191C-0496-4763-B3ED-4569929FB779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Välkommen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932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545F8-9D45-798E-B624-260B811BF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A42232-BA4D-ECC3-01A9-D115A3E181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680CBB-8813-EB95-D4F3-5C60A1F93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74662-2999-C28A-057C-F46F78370B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436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339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125210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1B86-40E4-AE3D-EE3B-39D3035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1E086-1202-CD6A-FB56-16C0E0BF4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71940-98CA-B226-5A80-E4B25178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DEC34-9FCF-8805-5168-935C01983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14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3DD94-0AA2-3C76-2AA5-26BC6D2D4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4FC2B3-D28F-61ED-B0EF-D4A3652A55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8107F3-1FFD-B186-6062-E91A717E5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9B6357-5AB1-6F1A-408C-419A9EB7D6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09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AA16B-352D-AFF0-DED0-28AEAE93C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1D8CFF-4589-55B4-A70E-CB9240F7BC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C29204-498E-AB79-5551-7AF0D0D10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Normal DT </a:t>
            </a:r>
            <a:r>
              <a:rPr lang="en-US" dirty="0" err="1"/>
              <a:t>hjärna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057F8-1A44-C3C5-8D53-E7A8B6D9E5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3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DA99E-6481-18C2-1A70-590D6FAEB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98B687-F19B-2A2C-30BF-26CAEF3658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BB071-90B7-988B-8874-951DC1D01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Normal </a:t>
            </a:r>
            <a:r>
              <a:rPr lang="en-US" dirty="0" err="1"/>
              <a:t>Halsrygg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DAC87-CA3E-9E58-8122-0D061D8992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32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49A47-7C8B-1EDD-A152-DEC2B13C1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7BC8FB-D726-04A1-D67C-0E28809AB4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4DA3DC-DFE7-3B0C-159B-DE024EF62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CCDEB9-E0BB-3910-DC0E-1861DC3337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08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D85C3-44DA-2E10-C9E3-DD577DD0E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89361A-6276-7858-68B1-D868CC4040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1D7CCB-2D32-DC24-3E0F-34FC4402C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underarmsfraktur </a:t>
            </a:r>
            <a:r>
              <a:rPr lang="sv-SE" dirty="0" err="1"/>
              <a:t>vånster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D77CC-777F-AA13-A29F-D23C10C343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016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36611-B770-314C-CA85-A9B2220BE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8AEE2A-D622-8B26-4870-2DF3D99891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43CD36-5878-66DE-1CA5-3D6278774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Underbensfraktur höger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A4D53E-CA3E-5D15-5400-49A891A3F3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98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21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3.png"/><Relationship Id="rId18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slide" Target="slide5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6.jp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7.xml"/><Relationship Id="rId5" Type="http://schemas.openxmlformats.org/officeDocument/2006/relationships/slide" Target="slide2.xml"/><Relationship Id="rId15" Type="http://schemas.openxmlformats.org/officeDocument/2006/relationships/image" Target="../media/image14.png"/><Relationship Id="rId10" Type="http://schemas.openxmlformats.org/officeDocument/2006/relationships/slide" Target="slide10.xml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0.xml"/><Relationship Id="rId18" Type="http://schemas.openxmlformats.org/officeDocument/2006/relationships/image" Target="../media/image14.png"/><Relationship Id="rId3" Type="http://schemas.openxmlformats.org/officeDocument/2006/relationships/image" Target="../media/image4.png"/><Relationship Id="rId21" Type="http://schemas.openxmlformats.org/officeDocument/2006/relationships/image" Target="../media/image17.png"/><Relationship Id="rId7" Type="http://schemas.openxmlformats.org/officeDocument/2006/relationships/image" Target="../media/image8.png"/><Relationship Id="rId12" Type="http://schemas.openxmlformats.org/officeDocument/2006/relationships/slide" Target="slide6.xml"/><Relationship Id="rId17" Type="http://schemas.openxmlformats.org/officeDocument/2006/relationships/slide" Target="slide11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png"/><Relationship Id="rId20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slide" Target="slide5.xml"/><Relationship Id="rId19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7.xml"/><Relationship Id="rId2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3.png"/><Relationship Id="rId1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slide" Target="slide5.xml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jp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7.xml"/><Relationship Id="rId5" Type="http://schemas.openxmlformats.org/officeDocument/2006/relationships/slide" Target="slide2.xml"/><Relationship Id="rId15" Type="http://schemas.openxmlformats.org/officeDocument/2006/relationships/image" Target="../media/image14.png"/><Relationship Id="rId10" Type="http://schemas.openxmlformats.org/officeDocument/2006/relationships/slide" Target="slide10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3.png"/><Relationship Id="rId18" Type="http://schemas.openxmlformats.org/officeDocument/2006/relationships/slide" Target="slide3.xml"/><Relationship Id="rId3" Type="http://schemas.openxmlformats.org/officeDocument/2006/relationships/image" Target="../media/image6.png"/><Relationship Id="rId7" Type="http://schemas.openxmlformats.org/officeDocument/2006/relationships/slide" Target="slide5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7.xml"/><Relationship Id="rId5" Type="http://schemas.openxmlformats.org/officeDocument/2006/relationships/slide" Target="slide2.xml"/><Relationship Id="rId15" Type="http://schemas.openxmlformats.org/officeDocument/2006/relationships/image" Target="../media/image14.png"/><Relationship Id="rId10" Type="http://schemas.openxmlformats.org/officeDocument/2006/relationships/slide" Target="slide10.xml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slide" Target="slide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3.png"/><Relationship Id="rId1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slide" Target="slide7.xml"/><Relationship Id="rId5" Type="http://schemas.openxmlformats.org/officeDocument/2006/relationships/image" Target="../media/image11.png"/><Relationship Id="rId15" Type="http://schemas.openxmlformats.org/officeDocument/2006/relationships/image" Target="../media/image14.png"/><Relationship Id="rId10" Type="http://schemas.openxmlformats.org/officeDocument/2006/relationships/slide" Target="slide10.xml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slide" Target="slide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3.png"/><Relationship Id="rId1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slide" Target="slide7.xml"/><Relationship Id="rId5" Type="http://schemas.openxmlformats.org/officeDocument/2006/relationships/image" Target="../media/image11.png"/><Relationship Id="rId15" Type="http://schemas.openxmlformats.org/officeDocument/2006/relationships/image" Target="../media/image14.png"/><Relationship Id="rId10" Type="http://schemas.openxmlformats.org/officeDocument/2006/relationships/slide" Target="slide10.xml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1.xml"/><Relationship Id="rId18" Type="http://schemas.openxmlformats.org/officeDocument/2006/relationships/image" Target="../media/image24.jp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13.png"/><Relationship Id="rId17" Type="http://schemas.openxmlformats.org/officeDocument/2006/relationships/image" Target="../media/image23.jp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image" Target="../media/image16.jpg"/><Relationship Id="rId10" Type="http://schemas.openxmlformats.org/officeDocument/2006/relationships/slide" Target="slide10.xml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7.xml"/><Relationship Id="rId18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slide" Target="slide10.xml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6" Type="http://schemas.openxmlformats.org/officeDocument/2006/relationships/slide" Target="slide11.xml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slide" Target="slide6.xml"/><Relationship Id="rId5" Type="http://schemas.openxmlformats.org/officeDocument/2006/relationships/image" Target="../media/image11.png"/><Relationship Id="rId15" Type="http://schemas.openxmlformats.org/officeDocument/2006/relationships/image" Target="../media/image13.png"/><Relationship Id="rId10" Type="http://schemas.openxmlformats.org/officeDocument/2006/relationships/slide" Target="slide5.xml"/><Relationship Id="rId19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9.png"/><Relationship Id="rId1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2.png"/><Relationship Id="rId1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slide" Target="slide7.xml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slide" Target="slide10.xml"/><Relationship Id="rId5" Type="http://schemas.openxmlformats.org/officeDocument/2006/relationships/image" Target="../media/image11.png"/><Relationship Id="rId15" Type="http://schemas.openxmlformats.org/officeDocument/2006/relationships/slide" Target="slide11.xml"/><Relationship Id="rId10" Type="http://schemas.openxmlformats.org/officeDocument/2006/relationships/slide" Target="slide6.xml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slide" Target="slide5.xml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in protective gear&#10;&#10;Description automatically generated">
            <a:extLst>
              <a:ext uri="{FF2B5EF4-FFF2-40B4-BE49-F238E27FC236}">
                <a16:creationId xmlns:a16="http://schemas.microsoft.com/office/drawing/2014/main" id="{D6AE31FF-AB1B-00B4-3BE4-EBB4E6594F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7" r="13439"/>
          <a:stretch/>
        </p:blipFill>
        <p:spPr>
          <a:xfrm>
            <a:off x="1045029" y="-1"/>
            <a:ext cx="11146971" cy="6871565"/>
          </a:xfrm>
          <a:prstGeom prst="rect">
            <a:avLst/>
          </a:prstGeom>
        </p:spPr>
      </p:pic>
      <p:pic>
        <p:nvPicPr>
          <p:cNvPr id="2" name="Picture 1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E1976A4F-20EE-BD25-2F3E-BFFCE3537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13D2BA-BCB2-CF89-CD62-BB371F35421E}"/>
              </a:ext>
            </a:extLst>
          </p:cNvPr>
          <p:cNvSpPr txBox="1"/>
          <p:nvPr/>
        </p:nvSpPr>
        <p:spPr>
          <a:xfrm>
            <a:off x="838200" y="2119364"/>
            <a:ext cx="45519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04 DEMO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E776EB-5EF9-8C4C-E8F9-51D82F9F9F4F}"/>
              </a:ext>
            </a:extLst>
          </p:cNvPr>
          <p:cNvSpPr txBox="1"/>
          <p:nvPr/>
        </p:nvSpPr>
        <p:spPr>
          <a:xfrm>
            <a:off x="838200" y="3016273"/>
            <a:ext cx="4800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Primary and</a:t>
            </a:r>
          </a:p>
          <a:p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Secondary Survey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1E35A700-7796-3EE3-CDAE-3143418B79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291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342F3AA-18A7-09BB-9AA0-DEC8406D0C1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2DED41FB-F010-CF7A-995A-6F329D960F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CF21E33-5882-41B4-2A04-AE96B24EC4A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ACFC931A-7E37-121D-2E60-4F0EDBFCFE5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C6EEC80D-C9E4-9926-C6C3-28E715D1DF5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25FD144-5284-F237-7625-88E4A1F308C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19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28377DF0-87BC-6D89-09DF-6D94B30B88A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ECB1983C-2687-C61A-8591-731E51E7BC7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13">
            <a:hlinkClick r:id="rId10" action="ppaction://hlinksldjump"/>
            <a:extLst>
              <a:ext uri="{FF2B5EF4-FFF2-40B4-BE49-F238E27FC236}">
                <a16:creationId xmlns:a16="http://schemas.microsoft.com/office/drawing/2014/main" id="{94A28678-AA4D-EAA8-6476-F97D3C680C75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88B2E19-9BA2-CC98-B4BB-CB403F8BB90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6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A82A445F-24F1-AD5B-D109-7AEAFA63026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7" name="Bildobjekt 16">
            <a:hlinkClick r:id="rId10" action="ppaction://hlinksldjump"/>
            <a:extLst>
              <a:ext uri="{FF2B5EF4-FFF2-40B4-BE49-F238E27FC236}">
                <a16:creationId xmlns:a16="http://schemas.microsoft.com/office/drawing/2014/main" id="{E89069CE-98B6-D0FC-8A9D-8EF9C319ABE2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81CD3F9A-919D-00A3-BB9A-851E28B1AF54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Bildobjekt 21">
            <a:extLst>
              <a:ext uri="{FF2B5EF4-FFF2-40B4-BE49-F238E27FC236}">
                <a16:creationId xmlns:a16="http://schemas.microsoft.com/office/drawing/2014/main" id="{C2BA44E5-DEFB-B8F5-9160-F7A53373DD9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126" y="1755101"/>
            <a:ext cx="7099679" cy="4733119"/>
          </a:xfrm>
          <a:prstGeom prst="rect">
            <a:avLst/>
          </a:prstGeom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95D16403-825A-9801-971A-AD0967F672B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24" name="Bildobjekt 23">
            <a:extLst>
              <a:ext uri="{FF2B5EF4-FFF2-40B4-BE49-F238E27FC236}">
                <a16:creationId xmlns:a16="http://schemas.microsoft.com/office/drawing/2014/main" id="{26FC64D3-B9D7-8466-DF6B-FF72D845A01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770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43979-55BF-8083-6654-AA8836A6C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777CB-DF01-8EB2-D773-E175E1F5D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40" y="1760817"/>
            <a:ext cx="5477238" cy="4881392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r>
              <a:rPr lang="sv-SE" sz="2000" b="1" dirty="0">
                <a:solidFill>
                  <a:schemeClr val="accent1">
                    <a:lumMod val="50000"/>
                  </a:schemeClr>
                </a:solidFill>
              </a:rPr>
              <a:t>På eget sjukhus</a:t>
            </a:r>
          </a:p>
          <a:p>
            <a:pPr marL="0" lvl="0" indent="261938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None/>
            </a:pPr>
            <a:r>
              <a:rPr lang="sv-SE" sz="2000" u="sng" dirty="0">
                <a:solidFill>
                  <a:schemeClr val="accent1">
                    <a:lumMod val="50000"/>
                  </a:schemeClr>
                </a:solidFill>
              </a:rPr>
              <a:t>Underarmsfraktur</a:t>
            </a:r>
          </a:p>
          <a:p>
            <a:pPr marL="0" lvl="0" indent="261938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None/>
            </a:pPr>
            <a:r>
              <a:rPr lang="sv-SE" sz="2000" dirty="0">
                <a:solidFill>
                  <a:schemeClr val="accent1">
                    <a:lumMod val="50000"/>
                  </a:schemeClr>
                </a:solidFill>
              </a:rPr>
              <a:t>Reposition och stabilisering i dorsal skena.</a:t>
            </a:r>
          </a:p>
          <a:p>
            <a:pPr marL="0" lvl="0" indent="261938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None/>
            </a:pPr>
            <a:r>
              <a:rPr lang="sv-SE" sz="2000" dirty="0">
                <a:solidFill>
                  <a:schemeClr val="accent1">
                    <a:lumMod val="50000"/>
                  </a:schemeClr>
                </a:solidFill>
              </a:rPr>
              <a:t>Sårrevision och förband utan suturering.</a:t>
            </a:r>
          </a:p>
          <a:p>
            <a:pPr marL="0" lvl="0" indent="261938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None/>
            </a:pPr>
            <a:r>
              <a:rPr lang="sv-SE" sz="2000" dirty="0">
                <a:solidFill>
                  <a:schemeClr val="accent1">
                    <a:lumMod val="50000"/>
                  </a:schemeClr>
                </a:solidFill>
              </a:rPr>
              <a:t>Antibiotika och tetanusprofylax.</a:t>
            </a:r>
          </a:p>
          <a:p>
            <a:pPr marL="0" lvl="0" indent="261938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endParaRPr lang="sv-SE" sz="12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0" indent="261938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None/>
            </a:pPr>
            <a:r>
              <a:rPr lang="sv-SE" sz="2000" u="sng" dirty="0">
                <a:solidFill>
                  <a:schemeClr val="accent1">
                    <a:lumMod val="50000"/>
                  </a:schemeClr>
                </a:solidFill>
              </a:rPr>
              <a:t>Underbensfraktur</a:t>
            </a:r>
          </a:p>
          <a:p>
            <a:pPr marL="0" lvl="0" indent="261938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None/>
            </a:pPr>
            <a:r>
              <a:rPr lang="sv-SE" sz="2000" dirty="0">
                <a:solidFill>
                  <a:schemeClr val="accent1">
                    <a:lumMod val="50000"/>
                  </a:schemeClr>
                </a:solidFill>
              </a:rPr>
              <a:t>Reposition och stabilisering i dorsal skena.</a:t>
            </a:r>
          </a:p>
          <a:p>
            <a:pPr marL="0" lvl="0" indent="261938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None/>
            </a:pPr>
            <a:r>
              <a:rPr lang="sv-SE" sz="2000" dirty="0">
                <a:solidFill>
                  <a:schemeClr val="accent1">
                    <a:lumMod val="50000"/>
                  </a:schemeClr>
                </a:solidFill>
              </a:rPr>
              <a:t>Absolut inget högläge av extremiteten</a:t>
            </a:r>
          </a:p>
          <a:p>
            <a:pPr lvl="0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endParaRPr lang="sv-SE" sz="1200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r>
              <a:rPr lang="sv-SE" sz="2000" b="1" dirty="0">
                <a:solidFill>
                  <a:schemeClr val="accent1">
                    <a:lumMod val="50000"/>
                  </a:schemeClr>
                </a:solidFill>
              </a:rPr>
              <a:t>På mottagande sjukhus</a:t>
            </a:r>
          </a:p>
          <a:p>
            <a:pPr marL="261938" lvl="0" indent="0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None/>
            </a:pPr>
            <a:r>
              <a:rPr lang="sv-SE" sz="2000" u="sng" dirty="0">
                <a:solidFill>
                  <a:schemeClr val="accent1">
                    <a:lumMod val="50000"/>
                  </a:schemeClr>
                </a:solidFill>
              </a:rPr>
              <a:t>Underbensfraktur</a:t>
            </a:r>
          </a:p>
          <a:p>
            <a:pPr marL="261938" lvl="0" indent="0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None/>
            </a:pPr>
            <a:r>
              <a:rPr lang="sv-SE" sz="2000" dirty="0">
                <a:solidFill>
                  <a:schemeClr val="accent1">
                    <a:lumMod val="50000"/>
                  </a:schemeClr>
                </a:solidFill>
              </a:rPr>
              <a:t>Omedelbar fasciotomi och samtidigt ORIF </a:t>
            </a:r>
            <a:endParaRPr lang="sv-SE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261938" lvl="0" indent="0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None/>
            </a:pPr>
            <a:r>
              <a:rPr lang="sv-SE" sz="1600" dirty="0">
                <a:solidFill>
                  <a:schemeClr val="accent1">
                    <a:lumMod val="50000"/>
                  </a:schemeClr>
                </a:solidFill>
              </a:rPr>
              <a:t>Öppen </a:t>
            </a:r>
            <a:r>
              <a:rPr lang="sv-SE" sz="1600" dirty="0" err="1">
                <a:solidFill>
                  <a:schemeClr val="accent1">
                    <a:lumMod val="50000"/>
                  </a:schemeClr>
                </a:solidFill>
              </a:rPr>
              <a:t>Reponering</a:t>
            </a:r>
            <a:r>
              <a:rPr lang="sv-SE" sz="1600" dirty="0">
                <a:solidFill>
                  <a:schemeClr val="accent1">
                    <a:lumMod val="50000"/>
                  </a:schemeClr>
                </a:solidFill>
              </a:rPr>
              <a:t> och intern </a:t>
            </a:r>
            <a:r>
              <a:rPr lang="sv-SE" sz="1600" dirty="0" err="1">
                <a:solidFill>
                  <a:schemeClr val="accent1">
                    <a:lumMod val="50000"/>
                  </a:schemeClr>
                </a:solidFill>
              </a:rPr>
              <a:t>fixation</a:t>
            </a:r>
            <a:r>
              <a:rPr lang="sv-SE" sz="16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261938" lvl="0" indent="0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endParaRPr lang="sv-SE" sz="1200" dirty="0">
              <a:solidFill>
                <a:schemeClr val="accent1">
                  <a:lumMod val="50000"/>
                </a:schemeClr>
              </a:solidFill>
            </a:endParaRPr>
          </a:p>
          <a:p>
            <a:pPr marL="261938" lvl="0" indent="0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None/>
            </a:pPr>
            <a:r>
              <a:rPr lang="sv-SE" sz="2000" u="sng" dirty="0">
                <a:solidFill>
                  <a:schemeClr val="accent1">
                    <a:lumMod val="50000"/>
                  </a:schemeClr>
                </a:solidFill>
              </a:rPr>
              <a:t>Underarmsfraktur</a:t>
            </a:r>
          </a:p>
          <a:p>
            <a:pPr marL="261938" lvl="0" indent="0" algn="l" rtl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None/>
            </a:pPr>
            <a:r>
              <a:rPr lang="sv-SE" sz="2000" dirty="0">
                <a:solidFill>
                  <a:schemeClr val="accent1">
                    <a:lumMod val="50000"/>
                  </a:schemeClr>
                </a:solidFill>
              </a:rPr>
              <a:t>Efter förnyad sårrevision samtidigt ORIF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96493D-11AA-55D0-BFB7-1BA765542B6A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99BD9F89-F7AF-D430-741E-9EF9A80F7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0210EB5-6ACC-6868-8B03-23ECD6315D3C}"/>
              </a:ext>
            </a:extLst>
          </p:cNvPr>
          <p:cNvSpPr txBox="1"/>
          <p:nvPr/>
        </p:nvSpPr>
        <p:spPr>
          <a:xfrm>
            <a:off x="443791" y="296917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 </a:t>
            </a:r>
          </a:p>
          <a:p>
            <a:r>
              <a:rPr lang="en-US" sz="3200" b="1" dirty="0" err="1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Sammanfattning</a:t>
            </a:r>
            <a:endParaRPr lang="en-US" sz="3200" b="1" dirty="0">
              <a:solidFill>
                <a:srgbClr val="19356F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A17E7BE-3351-0CDC-794F-9364EF38A838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F18B225-512C-A6B7-3AA8-F9426F64FC6B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BE524578-B835-10DD-BAFC-F1E6942C05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5331AE-1BB4-613D-3152-A9B9D6DA796F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14E7B-E0BA-32CF-C58E-3A49B81DF7EB}"/>
              </a:ext>
            </a:extLst>
          </p:cNvPr>
          <p:cNvSpPr txBox="1"/>
          <p:nvPr/>
        </p:nvSpPr>
        <p:spPr>
          <a:xfrm>
            <a:off x="7689368" y="5931150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Secondary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Survey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Google Shape;422;p26">
            <a:extLst>
              <a:ext uri="{FF2B5EF4-FFF2-40B4-BE49-F238E27FC236}">
                <a16:creationId xmlns:a16="http://schemas.microsoft.com/office/drawing/2014/main" id="{3E1766E3-0F97-D4D8-EA02-0E7B47519C1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4860"/>
          <a:stretch/>
        </p:blipFill>
        <p:spPr>
          <a:xfrm>
            <a:off x="5858361" y="0"/>
            <a:ext cx="6294953" cy="4199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DE3580B0-C152-FC49-FB46-CCF0E64775E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36783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DBEC32-3527-882E-F159-609CCD77AD14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06B8AB00-B423-1303-675F-FE5F50AFD40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 descr="A blue background with red question marks&#10;&#10;Description automatically generated">
              <a:extLst>
                <a:ext uri="{FF2B5EF4-FFF2-40B4-BE49-F238E27FC236}">
                  <a16:creationId xmlns:a16="http://schemas.microsoft.com/office/drawing/2014/main" id="{5346034A-DE2C-C3A3-FF36-52C10857A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C601879-47EF-B966-D093-A611B0AEF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668" y="317254"/>
              <a:ext cx="3502959" cy="13712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2ED8332-A70F-547D-AE21-B79E1E4AA8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0586" y="1688494"/>
              <a:ext cx="0" cy="4404004"/>
            </a:xfrm>
            <a:prstGeom prst="line">
              <a:avLst/>
            </a:prstGeom>
            <a:ln w="38100">
              <a:solidFill>
                <a:srgbClr val="E62625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A6C76F1F-C226-9D5B-35D5-061550E96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90750" y="2528552"/>
              <a:ext cx="3260287" cy="773448"/>
            </a:xfrm>
            <a:prstGeom prst="rect">
              <a:avLst/>
            </a:prstGeom>
          </p:spPr>
        </p:pic>
      </p:grpSp>
      <p:sp>
        <p:nvSpPr>
          <p:cNvPr id="8" name="Rektangel 7">
            <a:extLst>
              <a:ext uri="{FF2B5EF4-FFF2-40B4-BE49-F238E27FC236}">
                <a16:creationId xmlns:a16="http://schemas.microsoft.com/office/drawing/2014/main" id="{F28F4BB3-9286-3C3A-3EE1-D5ADB8DB4122}"/>
              </a:ext>
            </a:extLst>
          </p:cNvPr>
          <p:cNvSpPr/>
          <p:nvPr/>
        </p:nvSpPr>
        <p:spPr>
          <a:xfrm>
            <a:off x="5088096" y="2378670"/>
            <a:ext cx="2015809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cap="none" spc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Frågor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8774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5903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219137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219137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219137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219137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4488363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Sat 96%, AF 19, BT 130/70; </a:t>
            </a:r>
          </a:p>
          <a:p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HF 90; GCS 15 (Ö4, V5, M6).</a:t>
            </a:r>
            <a:endParaRPr lang="en-US" sz="2400" baseline="-250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7" y="1818330"/>
            <a:ext cx="5316680" cy="78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fontAlgn="base"/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Hematom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pannan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, </a:t>
            </a:r>
          </a:p>
          <a:p>
            <a:pPr fontAlgn="base"/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VÄ underarm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öppen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fraktur, </a:t>
            </a:r>
          </a:p>
          <a:p>
            <a:pPr fontAlgn="base"/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HÖ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underben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sluten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fraktur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5363153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fontAlgn="base">
              <a:spcAft>
                <a:spcPts val="1800"/>
              </a:spcAft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22åring, fall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från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balkoang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andra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våning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, slog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i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taket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på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cykelställ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, sedan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i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asfalten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768046" y="4520709"/>
            <a:ext cx="56685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SRB, SCOOP, VÄ underarm med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förband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, HÖ arm PVK,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syrgas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  <a:p>
            <a:pPr fontAlgn="base"/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15 L/min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på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reservoarmask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, 0,5l </a:t>
            </a:r>
            <a:r>
              <a:rPr lang="en-US" sz="2400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krist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3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3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DCABE160-5B58-1D1E-E6D4-EE416D01F57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865" y="4449366"/>
            <a:ext cx="1552904" cy="1035269"/>
          </a:xfrm>
          <a:prstGeom prst="rect">
            <a:avLst/>
          </a:prstGeom>
        </p:spPr>
      </p:pic>
      <p:pic>
        <p:nvPicPr>
          <p:cNvPr id="26" name="Bildobjekt 25">
            <a:extLst>
              <a:ext uri="{FF2B5EF4-FFF2-40B4-BE49-F238E27FC236}">
                <a16:creationId xmlns:a16="http://schemas.microsoft.com/office/drawing/2014/main" id="{E7CD9431-7AC8-E62E-A3D4-368AFADFF60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58" y="4473391"/>
            <a:ext cx="1552904" cy="103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16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DBD1-B85A-0A63-95AB-47370E2F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2AB8A73-B8EC-F61B-04A5-563EE88096C2}"/>
              </a:ext>
            </a:extLst>
          </p:cNvPr>
          <p:cNvSpPr/>
          <p:nvPr/>
        </p:nvSpPr>
        <p:spPr>
          <a:xfrm>
            <a:off x="0" y="1351073"/>
            <a:ext cx="10305453" cy="550692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B96B753-C395-184A-EA36-2D5C6D1B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6161EC-1A65-ACC3-E3A1-3D6903637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TextBox 3">
            <a:extLst>
              <a:ext uri="{FF2B5EF4-FFF2-40B4-BE49-F238E27FC236}">
                <a16:creationId xmlns:a16="http://schemas.microsoft.com/office/drawing/2014/main" id="{D57059C8-B6D1-80A4-2A32-3E478FDF834B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sp>
        <p:nvSpPr>
          <p:cNvPr id="37" name="TextBox 3">
            <a:extLst>
              <a:ext uri="{FF2B5EF4-FFF2-40B4-BE49-F238E27FC236}">
                <a16:creationId xmlns:a16="http://schemas.microsoft.com/office/drawing/2014/main" id="{E6DECBB1-BD02-B6C3-90A4-2CA4919247FF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BFD6FDB-EE20-9333-847E-62942AE64A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91475"/>
            <a:ext cx="1942070" cy="5466525"/>
          </a:xfrm>
          <a:prstGeom prst="rect">
            <a:avLst/>
          </a:prstGeom>
        </p:spPr>
      </p:pic>
      <p:sp>
        <p:nvSpPr>
          <p:cNvPr id="39" name="TextBox 3">
            <a:extLst>
              <a:ext uri="{FF2B5EF4-FFF2-40B4-BE49-F238E27FC236}">
                <a16:creationId xmlns:a16="http://schemas.microsoft.com/office/drawing/2014/main" id="{62C9C06E-EB31-4AEE-C9BD-1B3F281FB70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0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1214164E-2759-D390-5913-19F0023167E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5E32E1D4-BE05-40CE-38AD-FF600314B64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42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CF73243-173D-28B3-E91C-98AF23124DE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0456D101-9BEC-5FB8-F3E5-C3200BB67AC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45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E2094DA4-008C-EDA2-F749-2F4248DD609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48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2FC808A-01DD-0DF3-D7B6-8F494844390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49" name="Picture 19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930B4043-4ACC-521E-9ED1-BF224AC729AE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50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125D8BF6-9127-7AA4-A8D7-77B757E5A28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1" name="TextBox 20">
            <a:extLst>
              <a:ext uri="{FF2B5EF4-FFF2-40B4-BE49-F238E27FC236}">
                <a16:creationId xmlns:a16="http://schemas.microsoft.com/office/drawing/2014/main" id="{01C28B5B-C44B-894D-B810-4F15D17EA84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2C4607B3-1E0C-0746-F3A4-BB966E3E8AA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 Primary Survey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visar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57" name="Bildobjekt 56">
            <a:hlinkClick r:id="rId10" action="ppaction://hlinksldjump"/>
            <a:extLst>
              <a:ext uri="{FF2B5EF4-FFF2-40B4-BE49-F238E27FC236}">
                <a16:creationId xmlns:a16="http://schemas.microsoft.com/office/drawing/2014/main" id="{675ABEE8-127D-91E4-80B5-27DED90B6912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335A42C-E8A2-0A59-5275-A41B4AF7F12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sp>
        <p:nvSpPr>
          <p:cNvPr id="3" name="Google Shape;196;p17">
            <a:extLst>
              <a:ext uri="{FF2B5EF4-FFF2-40B4-BE49-F238E27FC236}">
                <a16:creationId xmlns:a16="http://schemas.microsoft.com/office/drawing/2014/main" id="{913CD7CB-5BD3-A90C-11E7-E40088DE4CCA}"/>
              </a:ext>
            </a:extLst>
          </p:cNvPr>
          <p:cNvSpPr txBox="1">
            <a:spLocks/>
          </p:cNvSpPr>
          <p:nvPr/>
        </p:nvSpPr>
        <p:spPr>
          <a:xfrm>
            <a:off x="579408" y="1943553"/>
            <a:ext cx="9435743" cy="40600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Aft>
                <a:spcPts val="1200"/>
              </a:spcAft>
              <a:buClr>
                <a:schemeClr val="bg1"/>
              </a:buClr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X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Ingen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aktiv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Xtrem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blödning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vid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undersökning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 marL="342900" lvl="1" indent="-342900">
              <a:spcAft>
                <a:spcPts val="1200"/>
              </a:spcAft>
              <a:buClr>
                <a:schemeClr val="bg1"/>
              </a:buClr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Talar med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klar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röst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ingen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ömhet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över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halsryggen</a:t>
            </a:r>
            <a:endParaRPr lang="en-US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342900" lvl="1" indent="-342900">
              <a:spcAft>
                <a:spcPts val="1200"/>
              </a:spcAft>
              <a:buClr>
                <a:schemeClr val="bg1"/>
              </a:buClr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AF 19.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Trakea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medellinje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 SAT 98%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syrgas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15 L/min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på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reservoarmask</a:t>
            </a:r>
            <a:endParaRPr lang="en-US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342900" lvl="1" indent="-342900">
              <a:spcAft>
                <a:spcPts val="1200"/>
              </a:spcAft>
              <a:buClr>
                <a:schemeClr val="bg1"/>
              </a:buClr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BT 130/70, HF 90, 18G PVK HÖ</a:t>
            </a:r>
          </a:p>
          <a:p>
            <a:pPr marL="342900" lvl="1" indent="-342900">
              <a:spcAft>
                <a:spcPts val="1200"/>
              </a:spcAft>
              <a:buClr>
                <a:schemeClr val="bg1"/>
              </a:buClr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D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GCS 15 (Ö4 V5 M6).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Pupiller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symmetriska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och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reagerar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på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ljus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Känsel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normal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armarna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 marL="342900" lvl="1" indent="-342900" algn="just">
              <a:buClr>
                <a:schemeClr val="bg1"/>
              </a:buClr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Temp 37°C. Varma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filtar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 </a:t>
            </a:r>
          </a:p>
          <a:p>
            <a:pPr marL="457200" lvl="2" indent="0" algn="just">
              <a:buClr>
                <a:schemeClr val="bg1"/>
              </a:buClr>
              <a:buNone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	</a:t>
            </a: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RTG thorax/</a:t>
            </a:r>
            <a:r>
              <a:rPr lang="en-US" sz="24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bäcken</a:t>
            </a: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och FAST </a:t>
            </a:r>
            <a:r>
              <a:rPr lang="en-US" sz="24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negativa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4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77B924F-4302-B389-C1AB-5A50B542612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6" name="Picture 7" descr="A red and black background&#10;&#10;Description automatically generated">
            <a:extLst>
              <a:ext uri="{FF2B5EF4-FFF2-40B4-BE49-F238E27FC236}">
                <a16:creationId xmlns:a16="http://schemas.microsoft.com/office/drawing/2014/main" id="{29640005-7425-58A2-DA61-42968615D480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9" t="46822"/>
          <a:stretch/>
        </p:blipFill>
        <p:spPr>
          <a:xfrm>
            <a:off x="8434996" y="5029631"/>
            <a:ext cx="2046281" cy="1829856"/>
          </a:xfrm>
          <a:prstGeom prst="rect">
            <a:avLst/>
          </a:prstGeom>
        </p:spPr>
      </p:pic>
      <p:pic>
        <p:nvPicPr>
          <p:cNvPr id="8" name="Bildobjekt 7">
            <a:hlinkClick r:id="rId10" action="ppaction://hlinksldjump"/>
            <a:extLst>
              <a:ext uri="{FF2B5EF4-FFF2-40B4-BE49-F238E27FC236}">
                <a16:creationId xmlns:a16="http://schemas.microsoft.com/office/drawing/2014/main" id="{2A239762-9FEF-43BC-ADD9-0825C6446D36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Bildobjekt 8">
            <a:hlinkClick r:id="rId19" action="ppaction://hlinksldjump"/>
            <a:extLst>
              <a:ext uri="{FF2B5EF4-FFF2-40B4-BE49-F238E27FC236}">
                <a16:creationId xmlns:a16="http://schemas.microsoft.com/office/drawing/2014/main" id="{88A0892C-71D8-BB18-042E-ED800E912FD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800" y="66951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930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DDA24-3223-1F27-8BD9-7F253930F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3D40C6AA-CC2D-88F1-7355-03E79F24E305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5EFD23E-69B8-7DFD-6258-56C7BC0619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4E9E94-0342-6C3C-339B-493CF30C3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8B33A8E4-C58D-A105-1F7E-6D6BFD652E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91475"/>
            <a:ext cx="1942070" cy="5466525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C4ED052F-BDB9-876A-1549-ACB1330EE431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 Secondary Survey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visar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Google Shape;196;p17">
            <a:extLst>
              <a:ext uri="{FF2B5EF4-FFF2-40B4-BE49-F238E27FC236}">
                <a16:creationId xmlns:a16="http://schemas.microsoft.com/office/drawing/2014/main" id="{5891CDB7-6C20-F69C-C826-764383C61376}"/>
              </a:ext>
            </a:extLst>
          </p:cNvPr>
          <p:cNvSpPr txBox="1">
            <a:spLocks/>
          </p:cNvSpPr>
          <p:nvPr/>
        </p:nvSpPr>
        <p:spPr>
          <a:xfrm>
            <a:off x="312359" y="1546151"/>
            <a:ext cx="9710351" cy="514796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Aft>
                <a:spcPts val="1200"/>
              </a:spcAft>
              <a:buClr>
                <a:schemeClr val="bg1"/>
              </a:buClr>
              <a:buNone/>
              <a:tabLst>
                <a:tab pos="1431925" algn="l"/>
              </a:tabLst>
            </a:pP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Anamnes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frisk, inga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mediciner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ingen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allergi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hamburgare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för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en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stund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  <a:buClr>
                <a:schemeClr val="bg1"/>
              </a:buClr>
            </a:pP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Huvud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avvikande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  <a:buClr>
                <a:schemeClr val="bg1"/>
              </a:buClr>
            </a:pPr>
            <a:r>
              <a:rPr lang="en-US" sz="2000" b="1" dirty="0" err="1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Ansikte</a:t>
            </a: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	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2 cm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icke-blödande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laceration och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hematom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pannan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  <a:buClr>
                <a:schemeClr val="bg1"/>
              </a:buClr>
            </a:pP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Ryggrad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avvikande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  <a:buClr>
                <a:schemeClr val="bg1"/>
              </a:buClr>
            </a:pP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Hals		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avvikande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marL="0" lvl="1">
              <a:spcAft>
                <a:spcPts val="1200"/>
              </a:spcAft>
              <a:buClr>
                <a:schemeClr val="bg1"/>
              </a:buClr>
            </a:pPr>
            <a:r>
              <a:rPr lang="en-US" sz="2000" b="1" dirty="0" err="1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Bröstkorg</a:t>
            </a: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	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VÄ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öm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vid palpation</a:t>
            </a:r>
          </a:p>
          <a:p>
            <a:pPr marL="0" lvl="1">
              <a:spcAft>
                <a:spcPts val="1200"/>
              </a:spcAft>
              <a:buClr>
                <a:schemeClr val="bg1"/>
              </a:buClr>
            </a:pP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Buk/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bäcken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avvikande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marL="0" lvl="1">
              <a:spcAft>
                <a:spcPts val="1200"/>
              </a:spcAft>
              <a:buClr>
                <a:schemeClr val="bg1"/>
              </a:buClr>
            </a:pP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Perineum/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rekt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./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vag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 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avvikande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buClr>
                <a:schemeClr val="bg1"/>
              </a:buClr>
            </a:pPr>
            <a:r>
              <a:rPr lang="en-US" sz="2000" b="1" dirty="0" err="1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Extremiteter</a:t>
            </a: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	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VÄ u-arm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öppet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sår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16×5 cm,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frakturände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såret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Dist. OK 			HÖ u-ben: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felställning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stark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svullnad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smärta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vid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passiv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		extension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fotled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svag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puls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HÖ a. dorsalis pedis,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nedsatt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	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sensibilitet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hela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underbenet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12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81566592-FB09-F725-B8A3-B553033F3F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739E77AF-E3F9-1B56-A8DB-4890B66CFA4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4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A9F955C-E02D-399E-41D4-69099E1499E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5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ED39EA7-5CC6-03E8-C57A-3D6CDDD6B26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6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E274BA42-FBBC-A35E-C6A1-16E87CA4545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7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A3BCAEC0-A749-18C3-6D46-01489524E74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8" name="Picture 19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F7EC8247-E8CE-F97D-4BAD-4EBA0DA7C201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9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A0DAFE0C-EF73-B165-D123-614DEB894EE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Bildobjekt 20">
            <a:hlinkClick r:id="rId10" action="ppaction://hlinksldjump"/>
            <a:extLst>
              <a:ext uri="{FF2B5EF4-FFF2-40B4-BE49-F238E27FC236}">
                <a16:creationId xmlns:a16="http://schemas.microsoft.com/office/drawing/2014/main" id="{9C571B4F-2960-7AB5-E64B-C4394B602622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20F10A67-50BD-63A4-F878-EC7C70EBD6C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3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8338808-B913-83DA-EEBC-EBFC7632EB3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4" name="Bildobjekt 23">
            <a:hlinkClick r:id="rId10" action="ppaction://hlinksldjump"/>
            <a:extLst>
              <a:ext uri="{FF2B5EF4-FFF2-40B4-BE49-F238E27FC236}">
                <a16:creationId xmlns:a16="http://schemas.microsoft.com/office/drawing/2014/main" id="{98875F06-A9AF-85F1-72B3-5C84B60BD9BC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TextBox 20">
            <a:extLst>
              <a:ext uri="{FF2B5EF4-FFF2-40B4-BE49-F238E27FC236}">
                <a16:creationId xmlns:a16="http://schemas.microsoft.com/office/drawing/2014/main" id="{95743128-CC05-2AD7-2AEB-E3A0F0F9B84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8" name="Bildobjekt 7">
            <a:hlinkClick r:id="rId18" action="ppaction://hlinksldjump"/>
            <a:extLst>
              <a:ext uri="{FF2B5EF4-FFF2-40B4-BE49-F238E27FC236}">
                <a16:creationId xmlns:a16="http://schemas.microsoft.com/office/drawing/2014/main" id="{93EAC10D-8E65-EB29-8394-A939EB379E5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368" y="89123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36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6D75B-AA8C-A7AF-AEEA-0F7E30B7F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8D77545A-5525-FF8E-2B04-3DD4128B1E7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B6C359A-16E4-131F-3F2D-70D745E09A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C19372DD-5052-E9CE-76BC-149F63905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ED9F17C-7F22-8913-0623-7B15194134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91475"/>
            <a:ext cx="1942070" cy="5466525"/>
          </a:xfrm>
          <a:prstGeom prst="rect">
            <a:avLst/>
          </a:prstGeom>
        </p:spPr>
      </p:pic>
      <p:pic>
        <p:nvPicPr>
          <p:cNvPr id="41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446CE6B7-AD5B-CD9F-C022-6B4FFF00A2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5197167-3D09-5A53-67E1-C56C7463F491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Hjärna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8" descr="A close-up of a brain scan&#10;&#10;Description automatically generated">
            <a:extLst>
              <a:ext uri="{FF2B5EF4-FFF2-40B4-BE49-F238E27FC236}">
                <a16:creationId xmlns:a16="http://schemas.microsoft.com/office/drawing/2014/main" id="{CF3B2FE1-79D0-205A-C37A-2404BAC0AF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926" y="1503190"/>
            <a:ext cx="4733601" cy="5191200"/>
          </a:xfrm>
          <a:prstGeom prst="rect">
            <a:avLst/>
          </a:prstGeom>
        </p:spPr>
      </p:pic>
      <p:pic>
        <p:nvPicPr>
          <p:cNvPr id="11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1EF36A51-985D-D0ED-B035-9FC3F2F559C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60A066C5-B2BF-7FA1-878B-F6B8DC4757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4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F561E29D-EF0E-8497-1DF4-47299CF381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5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951B235-D822-31D0-4752-A27521D23C4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6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3D94B4D3-F89F-BB41-FABC-8566CC430A8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7" name="Picture 19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A4817D2A-6D05-387F-30C0-A1203BA06E3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8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A17A19E1-7686-6404-BF84-B599093A87B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Bildobjekt 19">
            <a:hlinkClick r:id="rId10" action="ppaction://hlinksldjump"/>
            <a:extLst>
              <a:ext uri="{FF2B5EF4-FFF2-40B4-BE49-F238E27FC236}">
                <a16:creationId xmlns:a16="http://schemas.microsoft.com/office/drawing/2014/main" id="{954114AA-C1E9-567C-8469-61A0B02DE8EA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303A3242-C77D-664A-223D-86E6581E3B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2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F57AF76A-3C3D-38B4-EFE8-F1F3F679CB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3" name="Bildobjekt 22">
            <a:hlinkClick r:id="rId10" action="ppaction://hlinksldjump"/>
            <a:extLst>
              <a:ext uri="{FF2B5EF4-FFF2-40B4-BE49-F238E27FC236}">
                <a16:creationId xmlns:a16="http://schemas.microsoft.com/office/drawing/2014/main" id="{9856FDE0-FFB8-4E33-BE6E-314B82F49158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TextBox 20">
            <a:extLst>
              <a:ext uri="{FF2B5EF4-FFF2-40B4-BE49-F238E27FC236}">
                <a16:creationId xmlns:a16="http://schemas.microsoft.com/office/drawing/2014/main" id="{CC55EB99-76E3-C8FC-6750-F90616CFB48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B006CB7-F4EF-8021-DEF0-55780DFA7C9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325A9385-1EB5-EFB3-0D99-0F73611554E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55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B253E-F0C2-B635-FC0B-C1AA86A21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66E6FAB9-8485-2498-B10C-B8EF1736B165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BDD23E4-EE4D-9E7A-8AA5-732DE1CF54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8422091C-54F4-1764-7D58-7962146DC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7D2C3AA-6F12-24ED-786D-F75793AAC8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8395"/>
            <a:ext cx="1942070" cy="5469605"/>
          </a:xfrm>
          <a:prstGeom prst="rect">
            <a:avLst/>
          </a:prstGeom>
        </p:spPr>
      </p:pic>
      <p:pic>
        <p:nvPicPr>
          <p:cNvPr id="42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BDD92910-C6AB-F6E3-7256-C1D2770522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E73788F5-F7C6-19D4-7AEF-D1B8FA5F6E1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Halsrygg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10" descr="A close-up of a head and neck scan&#10;&#10;Description automatically generated">
            <a:extLst>
              <a:ext uri="{FF2B5EF4-FFF2-40B4-BE49-F238E27FC236}">
                <a16:creationId xmlns:a16="http://schemas.microsoft.com/office/drawing/2014/main" id="{6D3B00C0-BB4F-341D-3243-15DBDFDF04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656" y="1542552"/>
            <a:ext cx="4700141" cy="5191200"/>
          </a:xfrm>
          <a:prstGeom prst="rect">
            <a:avLst/>
          </a:prstGeom>
        </p:spPr>
      </p:pic>
      <p:pic>
        <p:nvPicPr>
          <p:cNvPr id="10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4C1146D-1352-D21F-5FB6-1DC8C1D0A38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140AAA3-3A14-E343-5AE0-B40B460708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3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E217B6B-C10B-5CDA-07D4-761392B889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4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D875AE86-607F-2867-F6A5-C97D0692E2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CBDE40-E51C-1108-D537-15E3E04E6F5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Picture 19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ADD6187-457C-3D81-6C20-6E85E45CCF4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7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568130A8-4CAB-CAB8-82B5-0FE632A36D3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18">
            <a:hlinkClick r:id="rId10" action="ppaction://hlinksldjump"/>
            <a:extLst>
              <a:ext uri="{FF2B5EF4-FFF2-40B4-BE49-F238E27FC236}">
                <a16:creationId xmlns:a16="http://schemas.microsoft.com/office/drawing/2014/main" id="{C21C33F8-82AE-2DBA-2B2E-F35552D4126C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0556065E-ADFC-E586-1A4B-F5B519A540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1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8FDC7424-27C4-395F-6FB2-321C55DDD5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2" name="Bildobjekt 21">
            <a:hlinkClick r:id="rId10" action="ppaction://hlinksldjump"/>
            <a:extLst>
              <a:ext uri="{FF2B5EF4-FFF2-40B4-BE49-F238E27FC236}">
                <a16:creationId xmlns:a16="http://schemas.microsoft.com/office/drawing/2014/main" id="{7AAA55A6-1F9C-95C2-E57D-F819B4DF8E1C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" name="TextBox 20">
            <a:extLst>
              <a:ext uri="{FF2B5EF4-FFF2-40B4-BE49-F238E27FC236}">
                <a16:creationId xmlns:a16="http://schemas.microsoft.com/office/drawing/2014/main" id="{158D1473-A64A-EB2C-5584-2D4827E10BB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E2A7136-FA6F-1756-F0A6-51B30183B77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4E3C2700-35AC-E7C1-22B1-4911B8FB78B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49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01840-CC57-51ED-D785-76D41F858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B0128BF-3E70-0B0B-58C0-A01A199DE691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B744396-665D-3448-B8FE-03724E19A9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8767A13-41F5-CB5C-EA2C-53E8BD760A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DA6B6C3-6484-2CDF-66C2-B35BF33557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91475"/>
            <a:ext cx="1942070" cy="5466525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D81CB61C-209E-2CD0-AD77-50CB44CF6B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7092000" y="201600"/>
            <a:ext cx="1096536" cy="1008000"/>
          </a:xfrm>
          <a:prstGeom prst="rect">
            <a:avLst/>
          </a:prstGeom>
        </p:spPr>
      </p:pic>
      <p:pic>
        <p:nvPicPr>
          <p:cNvPr id="12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23A739AF-AD8F-C71A-A37F-E090E744A87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881A6A2-0168-25ED-207D-776493596C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4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D8A076B-F94D-6076-D212-DCDB8E43D2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5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4E3245D-9293-8367-D9C0-02F0EFDE23A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7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62C2879-374A-DF38-1638-548ACC2A344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8" name="Picture 19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1F597F1-EDEB-6FBD-3F48-6090B9EF12F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9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9C0AE9D5-8872-95F7-5EF2-5475D761F06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Bildobjekt 20">
            <a:hlinkClick r:id="rId10" action="ppaction://hlinksldjump"/>
            <a:extLst>
              <a:ext uri="{FF2B5EF4-FFF2-40B4-BE49-F238E27FC236}">
                <a16:creationId xmlns:a16="http://schemas.microsoft.com/office/drawing/2014/main" id="{F9BAF6B9-EDBC-C246-BB10-FFCEE20EEBF4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8E4CCE61-9E9A-0CBA-61F8-A5E493AD70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3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881B3029-2DB8-3B81-209B-5B79D8C8C3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4" name="Bildobjekt 23">
            <a:hlinkClick r:id="rId10" action="ppaction://hlinksldjump"/>
            <a:extLst>
              <a:ext uri="{FF2B5EF4-FFF2-40B4-BE49-F238E27FC236}">
                <a16:creationId xmlns:a16="http://schemas.microsoft.com/office/drawing/2014/main" id="{85AADF1E-D20F-2A54-1DF8-E91BF5876305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8E5DC9E2-7A2C-CAD1-AA45-B9D984F8425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Extremitet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6" name="TextBox 20">
            <a:extLst>
              <a:ext uri="{FF2B5EF4-FFF2-40B4-BE49-F238E27FC236}">
                <a16:creationId xmlns:a16="http://schemas.microsoft.com/office/drawing/2014/main" id="{B6C86F10-2888-315B-BFD0-21C1969DC59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D43E251-E77A-A8B7-E55B-B8B613EEE73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7" t="6331" r="4225" b="2837"/>
          <a:stretch>
            <a:fillRect/>
          </a:stretch>
        </p:blipFill>
        <p:spPr>
          <a:xfrm>
            <a:off x="1997242" y="2964557"/>
            <a:ext cx="2334126" cy="2263296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81EF27CA-9123-02EC-905E-4F90B5AF1E6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5" t="7158" r="4918" b="5177"/>
          <a:stretch>
            <a:fillRect/>
          </a:stretch>
        </p:blipFill>
        <p:spPr>
          <a:xfrm>
            <a:off x="5763126" y="2964557"/>
            <a:ext cx="2334126" cy="2263295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2EA82030-DF67-B1FE-4CC5-8177095777A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27" name="Bildobjekt 26">
            <a:extLst>
              <a:ext uri="{FF2B5EF4-FFF2-40B4-BE49-F238E27FC236}">
                <a16:creationId xmlns:a16="http://schemas.microsoft.com/office/drawing/2014/main" id="{77DCD7FF-7B3E-00A2-5568-237B0F117A3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889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FE710-A55F-621A-84EB-5ECE64F78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3CBC98C0-7E07-8FBE-9F76-0657DF4621A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8319031C-2C43-66FC-5EEE-25BC403CD1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7B659515-EE84-FEE7-C1C0-145765D7D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94ACA0E-4005-409A-9FE5-B7FF328243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62CB7A02-23D6-88A4-DC52-46EDF0855E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7092000" y="201600"/>
            <a:ext cx="1096536" cy="1008000"/>
          </a:xfrm>
          <a:prstGeom prst="rect">
            <a:avLst/>
          </a:prstGeom>
        </p:spPr>
      </p:pic>
      <p:sp>
        <p:nvSpPr>
          <p:cNvPr id="4" name="Google Shape;407;p24">
            <a:extLst>
              <a:ext uri="{FF2B5EF4-FFF2-40B4-BE49-F238E27FC236}">
                <a16:creationId xmlns:a16="http://schemas.microsoft.com/office/drawing/2014/main" id="{1A052AC8-1C35-B76A-423A-A3523B046048}"/>
              </a:ext>
            </a:extLst>
          </p:cNvPr>
          <p:cNvSpPr txBox="1"/>
          <p:nvPr/>
        </p:nvSpPr>
        <p:spPr>
          <a:xfrm>
            <a:off x="4108257" y="2281920"/>
            <a:ext cx="208893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VÄ underarm</a:t>
            </a:r>
            <a:endParaRPr sz="20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9" descr="X-ray of a human leg&#10;&#10;Description automatically generated">
            <a:extLst>
              <a:ext uri="{FF2B5EF4-FFF2-40B4-BE49-F238E27FC236}">
                <a16:creationId xmlns:a16="http://schemas.microsoft.com/office/drawing/2014/main" id="{9A938340-54C7-AC4F-4079-1FF55D85F0F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538"/>
          <a:stretch/>
        </p:blipFill>
        <p:spPr>
          <a:xfrm rot="5400000">
            <a:off x="3664950" y="1960103"/>
            <a:ext cx="2975552" cy="4745141"/>
          </a:xfrm>
          <a:prstGeom prst="rect">
            <a:avLst/>
          </a:prstGeom>
        </p:spPr>
      </p:pic>
      <p:pic>
        <p:nvPicPr>
          <p:cNvPr id="15" name="Picture 8" descr="A close-up of a radio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E53D7F6-ADB5-37C7-1612-7DF336CFFF7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98FFEA-821E-8CD0-CD55-A0B1B6C5EC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7" name="Picture 10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50C9B68C-8859-3A62-213C-DEE463F8F8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8" name="Picture 13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205BFD49-C63A-E195-E2A3-D4DC201CA5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9" name="Picture 14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1BB7E3FA-2836-010C-6EE8-CFBB2FDCE5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0" name="Picture 18" descr="A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F858FCEC-6D9C-59BC-2717-68D258D388B5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1" name="Picture 19" descr="A white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06FD2D90-9C45-5755-432A-20E36997DA65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22" name="Picture 31" descr="A clipboard with a magnifying glass and a graph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265FF221-9C03-0B99-197E-22E099DEFDA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Bildobjekt 23">
            <a:hlinkClick r:id="rId12" action="ppaction://hlinksldjump"/>
            <a:extLst>
              <a:ext uri="{FF2B5EF4-FFF2-40B4-BE49-F238E27FC236}">
                <a16:creationId xmlns:a16="http://schemas.microsoft.com/office/drawing/2014/main" id="{CDB4F2DC-6687-E65A-3CE9-A6432200C568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Picture 12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FBF4DC33-5E1E-02CF-878C-65BC0942BF3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6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82BF4F56-0D45-A371-C33F-7F10459FE7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7" name="Bildobjekt 26">
            <a:hlinkClick r:id="rId12" action="ppaction://hlinksldjump"/>
            <a:extLst>
              <a:ext uri="{FF2B5EF4-FFF2-40B4-BE49-F238E27FC236}">
                <a16:creationId xmlns:a16="http://schemas.microsoft.com/office/drawing/2014/main" id="{78ECA730-1AC2-2244-0267-C80DDA5228D2}"/>
              </a:ext>
            </a:extLst>
          </p:cNvPr>
          <p:cNvPicPr preferRelativeResize="0"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B02238FA-7F07-DBAB-15F9-3D8A1213BC15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Extremitet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9" name="TextBox 20">
            <a:extLst>
              <a:ext uri="{FF2B5EF4-FFF2-40B4-BE49-F238E27FC236}">
                <a16:creationId xmlns:a16="http://schemas.microsoft.com/office/drawing/2014/main" id="{6F7EB7EF-182C-AC43-70F2-58CA37970694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F0F6DB8-09B2-D6A1-7027-91E28A28ECD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230DD032-5FF1-F4BF-292A-B838E6BF9E7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58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F0D53-B43E-DB09-2BCE-BBDE08E53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D3AE201B-5AD6-F11D-F592-14BE0E4BCD00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32BD648-2917-3F25-EDE6-09F04B4B17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6F68EDD-793A-34AA-6099-B967704043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847FB-232F-06AA-DE84-D8D09FA46E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137B112E-5D54-113E-E20C-E0FEF5F848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7092000" y="201600"/>
            <a:ext cx="1096536" cy="1008000"/>
          </a:xfrm>
          <a:prstGeom prst="rect">
            <a:avLst/>
          </a:prstGeom>
        </p:spPr>
      </p:pic>
      <p:sp>
        <p:nvSpPr>
          <p:cNvPr id="8" name="Google Shape;406;p24">
            <a:extLst>
              <a:ext uri="{FF2B5EF4-FFF2-40B4-BE49-F238E27FC236}">
                <a16:creationId xmlns:a16="http://schemas.microsoft.com/office/drawing/2014/main" id="{4B0F2040-C268-8A4A-1ECE-44A2B673EE2B}"/>
              </a:ext>
            </a:extLst>
          </p:cNvPr>
          <p:cNvSpPr txBox="1"/>
          <p:nvPr/>
        </p:nvSpPr>
        <p:spPr>
          <a:xfrm>
            <a:off x="4063346" y="1464199"/>
            <a:ext cx="217876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HÖ </a:t>
            </a:r>
            <a:r>
              <a:rPr lang="en-US" sz="2000" b="1" dirty="0" err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underben</a:t>
            </a:r>
            <a:endParaRPr sz="20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0" name="Picture 11" descr="X-ray of a leg with a broken bone&#10;&#10;Description automatically generated">
            <a:extLst>
              <a:ext uri="{FF2B5EF4-FFF2-40B4-BE49-F238E27FC236}">
                <a16:creationId xmlns:a16="http://schemas.microsoft.com/office/drawing/2014/main" id="{341B0EF3-517A-5AF3-95B1-EC8D8A30A28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9" t="7640" r="20565"/>
          <a:stretch/>
        </p:blipFill>
        <p:spPr>
          <a:xfrm>
            <a:off x="3997296" y="1939806"/>
            <a:ext cx="2310860" cy="4785734"/>
          </a:xfrm>
          <a:prstGeom prst="rect">
            <a:avLst/>
          </a:prstGeom>
        </p:spPr>
      </p:pic>
      <p:pic>
        <p:nvPicPr>
          <p:cNvPr id="15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A7BBBA44-3E33-B642-6B80-F71105AE1DC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A8E0077-116D-9B20-824D-81920671AE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7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A316537-3244-D025-54CB-FD1A971D4C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8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6DC58852-F9BD-F769-2C8E-752F0C2EDBC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9" name="Picture 14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86DB33CD-9A8B-A927-03A5-E4842171085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0" name="Picture 18" descr="A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1CC64CF7-0840-DB31-A76A-B24018D8EA9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1" name="Picture 19" descr="A white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53497088-ADFD-DEA4-9532-C9C1C1282454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22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3201D7E0-8A7A-00AC-9038-27D751EB54D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Bildobjekt 23">
            <a:hlinkClick r:id="rId11" action="ppaction://hlinksldjump"/>
            <a:extLst>
              <a:ext uri="{FF2B5EF4-FFF2-40B4-BE49-F238E27FC236}">
                <a16:creationId xmlns:a16="http://schemas.microsoft.com/office/drawing/2014/main" id="{A644A702-5B13-5062-15B6-E9AFF34EFA34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Picture 12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13B4D883-3022-A7CD-9881-40F6B3CA67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6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88463F6E-8487-83B1-6404-B1D9EA0905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7" name="Bildobjekt 26">
            <a:hlinkClick r:id="rId11" action="ppaction://hlinksldjump"/>
            <a:extLst>
              <a:ext uri="{FF2B5EF4-FFF2-40B4-BE49-F238E27FC236}">
                <a16:creationId xmlns:a16="http://schemas.microsoft.com/office/drawing/2014/main" id="{085F2E4B-2834-71A6-92BF-E3D0F3B54535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DE6F291E-6F9F-09A0-EC24-F4DBB8F4F805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Extremitet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9" name="TextBox 20">
            <a:extLst>
              <a:ext uri="{FF2B5EF4-FFF2-40B4-BE49-F238E27FC236}">
                <a16:creationId xmlns:a16="http://schemas.microsoft.com/office/drawing/2014/main" id="{3AD37C4E-1169-F58A-D698-00745CD1976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2A497D9-0874-D7BD-1EA3-CEB68C9CBD0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F8ACA70B-2832-44CD-6A54-2AA0BEF4EB7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8812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456</Words>
  <Application>Microsoft Office PowerPoint</Application>
  <PresentationFormat>Bredbild</PresentationFormat>
  <Paragraphs>100</Paragraphs>
  <Slides>13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Lato</vt:lpstr>
      <vt:lpstr>Open Sans</vt:lpstr>
      <vt:lpstr>Open Sans Light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14</cp:revision>
  <dcterms:created xsi:type="dcterms:W3CDTF">2025-09-29T18:06:07Z</dcterms:created>
  <dcterms:modified xsi:type="dcterms:W3CDTF">2026-08-18T13:11:20Z</dcterms:modified>
</cp:coreProperties>
</file>