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88" r:id="rId3"/>
    <p:sldId id="290" r:id="rId4"/>
    <p:sldId id="291" r:id="rId5"/>
    <p:sldId id="474" r:id="rId6"/>
    <p:sldId id="473" r:id="rId7"/>
    <p:sldId id="279" r:id="rId8"/>
    <p:sldId id="320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8" autoAdjust="0"/>
    <p:restoredTop sz="77865" autoAdjust="0"/>
  </p:normalViewPr>
  <p:slideViewPr>
    <p:cSldViewPr snapToGrid="0">
      <p:cViewPr varScale="1">
        <p:scale>
          <a:sx n="64" d="100"/>
          <a:sy n="64" d="100"/>
        </p:scale>
        <p:origin x="119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C9191C-0496-4763-B3ED-4569929FB779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Välkommen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932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  <a:endParaRPr lang="en-US" sz="10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75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  <a:endParaRPr lang="en-US" sz="10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57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  <a:endParaRPr lang="en-US" sz="10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181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EC3A0-0723-D318-871E-6971C50FC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9EEB65-3182-2845-497A-68FEAE740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F2E40E-340E-6B73-9E80-4B73427C7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  <a:endParaRPr lang="en-US" sz="10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0D0BE1-BC07-1007-FD5E-9BA4DDB363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860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33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59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5041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in protective gear&#10;&#10;Description automatically generated">
            <a:extLst>
              <a:ext uri="{FF2B5EF4-FFF2-40B4-BE49-F238E27FC236}">
                <a16:creationId xmlns:a16="http://schemas.microsoft.com/office/drawing/2014/main" id="{D6AE31FF-AB1B-00B4-3BE4-EBB4E6594F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7" r="13439"/>
          <a:stretch/>
        </p:blipFill>
        <p:spPr>
          <a:xfrm>
            <a:off x="1045029" y="-1"/>
            <a:ext cx="11146971" cy="6871565"/>
          </a:xfrm>
          <a:prstGeom prst="rect">
            <a:avLst/>
          </a:prstGeom>
        </p:spPr>
      </p:pic>
      <p:pic>
        <p:nvPicPr>
          <p:cNvPr id="2" name="Picture 1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E1976A4F-20EE-BD25-2F3E-BFFCE3537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13D2BA-BCB2-CF89-CD62-BB371F35421E}"/>
              </a:ext>
            </a:extLst>
          </p:cNvPr>
          <p:cNvSpPr txBox="1"/>
          <p:nvPr/>
        </p:nvSpPr>
        <p:spPr>
          <a:xfrm>
            <a:off x="838200" y="2119364"/>
            <a:ext cx="1379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E776EB-5EF9-8C4C-E8F9-51D82F9F9F4F}"/>
              </a:ext>
            </a:extLst>
          </p:cNvPr>
          <p:cNvSpPr txBox="1"/>
          <p:nvPr/>
        </p:nvSpPr>
        <p:spPr>
          <a:xfrm>
            <a:off x="838200" y="3016273"/>
            <a:ext cx="4800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Initial Assessment:</a:t>
            </a:r>
          </a:p>
          <a:p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Primary Survey</a:t>
            </a:r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1E35A700-7796-3EE3-CDAE-3143418B79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291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77BB190E-1991-08C2-0E62-FEB2DAB822EE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" descr="A blue and black rectangle&#10;&#10;Description automatically generated">
            <a:extLst>
              <a:ext uri="{FF2B5EF4-FFF2-40B4-BE49-F238E27FC236}">
                <a16:creationId xmlns:a16="http://schemas.microsoft.com/office/drawing/2014/main" id="{7942E210-62C8-19AA-4BAF-4859B6124E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4344288" y="0"/>
            <a:ext cx="7918031" cy="6858000"/>
          </a:xfrm>
          <a:prstGeom prst="rect">
            <a:avLst/>
          </a:prstGeom>
        </p:spPr>
      </p:pic>
      <p:pic>
        <p:nvPicPr>
          <p:cNvPr id="5" name="Picture 4" descr="A black and white rectangle frame&#10;&#10;Description automatically generated">
            <a:extLst>
              <a:ext uri="{FF2B5EF4-FFF2-40B4-BE49-F238E27FC236}">
                <a16:creationId xmlns:a16="http://schemas.microsoft.com/office/drawing/2014/main" id="{81ECA1B3-6D91-301F-96A2-9DDE18AD7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868" y="3283445"/>
            <a:ext cx="8366431" cy="1597099"/>
          </a:xfrm>
          <a:prstGeom prst="rect">
            <a:avLst/>
          </a:prstGeom>
        </p:spPr>
      </p:pic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8FC11FAE-C74B-A427-4B3C-BE180450DDE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427" y="1984788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1254A28-C0D0-D116-1D4E-9562CCEF1F81}"/>
              </a:ext>
            </a:extLst>
          </p:cNvPr>
          <p:cNvGrpSpPr/>
          <p:nvPr/>
        </p:nvGrpSpPr>
        <p:grpSpPr>
          <a:xfrm>
            <a:off x="4565675" y="3440645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C5C0AE7-F1F4-E400-298C-AC536155B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8640CE-4039-5467-2D71-D0CE01626AF2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E1E11A3-7FA6-BF8F-65B6-026715BD59F3}"/>
              </a:ext>
            </a:extLst>
          </p:cNvPr>
          <p:cNvGrpSpPr/>
          <p:nvPr/>
        </p:nvGrpSpPr>
        <p:grpSpPr>
          <a:xfrm>
            <a:off x="4565675" y="4884005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B470A3BC-6155-5259-1BEB-445FD28ED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8B942E9-D0C0-77A2-936A-38C9F23A5006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C10FEF-6F0E-4439-534B-8BED7C5BB449}"/>
              </a:ext>
            </a:extLst>
          </p:cNvPr>
          <p:cNvGrpSpPr/>
          <p:nvPr/>
        </p:nvGrpSpPr>
        <p:grpSpPr>
          <a:xfrm>
            <a:off x="4565675" y="541427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49531CA6-779A-083B-525B-6071F572B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4C4485E-9CCF-2E20-1638-5CFD0261353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F4AF15DA-E593-7570-0BFE-934279AC78FF}"/>
              </a:ext>
            </a:extLst>
          </p:cNvPr>
          <p:cNvSpPr txBox="1"/>
          <p:nvPr/>
        </p:nvSpPr>
        <p:spPr>
          <a:xfrm>
            <a:off x="6012922" y="3620329"/>
            <a:ext cx="4488363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indent="0" fontAlgn="base">
              <a:buNone/>
            </a:pP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Sat 94%, AF 24, BT 130/60, HF 90, D GCS 15 (Ö4, V5, M6) </a:t>
            </a:r>
            <a:endParaRPr lang="en-US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F4B05E-38D9-140C-AB89-8B6286E996F4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73205BF6-DD03-E888-DC08-94DA1411807A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Sjukhus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är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inget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traumacenter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och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kirurgen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har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30min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inställelsetid</a:t>
            </a:r>
            <a:endParaRPr lang="en-US" sz="2400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ACAFB2B-B8FA-925F-5DD3-3A3B70EEA1EC}"/>
              </a:ext>
            </a:extLst>
          </p:cNvPr>
          <p:cNvGrpSpPr/>
          <p:nvPr/>
        </p:nvGrpSpPr>
        <p:grpSpPr>
          <a:xfrm>
            <a:off x="3646635" y="4756884"/>
            <a:ext cx="8281470" cy="1597099"/>
            <a:chOff x="3788618" y="4751091"/>
            <a:chExt cx="8191681" cy="1597099"/>
          </a:xfrm>
        </p:grpSpPr>
        <p:pic>
          <p:nvPicPr>
            <p:cNvPr id="2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1FCB496A-65EA-0991-6F90-E1BFFFB31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8618" y="4751091"/>
              <a:ext cx="8191681" cy="1597099"/>
            </a:xfrm>
            <a:prstGeom prst="rect">
              <a:avLst/>
            </a:prstGeom>
          </p:spPr>
        </p:pic>
        <p:sp>
          <p:nvSpPr>
            <p:cNvPr id="63" name="Content Placeholder 2">
              <a:extLst>
                <a:ext uri="{FF2B5EF4-FFF2-40B4-BE49-F238E27FC236}">
                  <a16:creationId xmlns:a16="http://schemas.microsoft.com/office/drawing/2014/main" id="{3FD0A181-CF70-5B47-4001-1CE0B936E862}"/>
                </a:ext>
              </a:extLst>
            </p:cNvPr>
            <p:cNvSpPr txBox="1">
              <a:spLocks/>
            </p:cNvSpPr>
            <p:nvPr/>
          </p:nvSpPr>
          <p:spPr>
            <a:xfrm>
              <a:off x="6134682" y="4927721"/>
              <a:ext cx="5586468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 fontAlgn="base">
                <a:lnSpc>
                  <a:spcPct val="100000"/>
                </a:lnSpc>
                <a:buNone/>
              </a:pPr>
              <a:r>
                <a:rPr lang="en-US" sz="1800" dirty="0" err="1">
                  <a:latin typeface="Open Sans" pitchFamily="2" charset="0"/>
                  <a:ea typeface="Open Sans" pitchFamily="2" charset="0"/>
                  <a:cs typeface="Open Sans" pitchFamily="2" charset="0"/>
                </a:rPr>
                <a:t>Ambulansbår</a:t>
              </a:r>
              <a:r>
                <a:rPr lang="en-US" sz="18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, </a:t>
              </a:r>
              <a:r>
                <a:rPr lang="en-US" sz="1800" dirty="0" err="1">
                  <a:latin typeface="Open Sans" pitchFamily="2" charset="0"/>
                  <a:ea typeface="Open Sans" pitchFamily="2" charset="0"/>
                  <a:cs typeface="Open Sans" pitchFamily="2" charset="0"/>
                </a:rPr>
                <a:t>Syrgas</a:t>
              </a:r>
              <a:r>
                <a:rPr lang="en-US" sz="18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 15 L/min </a:t>
              </a:r>
              <a:r>
                <a:rPr lang="en-US" sz="1800" dirty="0" err="1">
                  <a:latin typeface="Open Sans" pitchFamily="2" charset="0"/>
                  <a:ea typeface="Open Sans" pitchFamily="2" charset="0"/>
                  <a:cs typeface="Open Sans" pitchFamily="2" charset="0"/>
                </a:rPr>
                <a:t>på</a:t>
              </a:r>
              <a:r>
                <a:rPr lang="en-US" sz="18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 mask</a:t>
              </a:r>
            </a:p>
          </p:txBody>
        </p:sp>
      </p:grpSp>
      <p:pic>
        <p:nvPicPr>
          <p:cNvPr id="27" name="Picture 26" descr="A black and white rectangle frame&#10;&#10;Description automatically generated">
            <a:extLst>
              <a:ext uri="{FF2B5EF4-FFF2-40B4-BE49-F238E27FC236}">
                <a16:creationId xmlns:a16="http://schemas.microsoft.com/office/drawing/2014/main" id="{9C0627CD-11E3-C517-7F0E-CD1402F28E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868" y="1843982"/>
            <a:ext cx="8379823" cy="1597099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BEF91967-1483-D339-9CFF-00E3036C2690}"/>
              </a:ext>
            </a:extLst>
          </p:cNvPr>
          <p:cNvSpPr txBox="1"/>
          <p:nvPr/>
        </p:nvSpPr>
        <p:spPr>
          <a:xfrm>
            <a:off x="6012922" y="2284846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 fontAlgn="base"/>
            <a:r>
              <a:rPr lang="sv-SE" dirty="0">
                <a:latin typeface="Open Sans" pitchFamily="2" charset="0"/>
                <a:ea typeface="Open Sans" pitchFamily="2" charset="0"/>
                <a:cs typeface="Open Sans" pitchFamily="2" charset="0"/>
              </a:rPr>
              <a:t>Etylpåverkad, stort hematom i bakhuvudet</a:t>
            </a:r>
            <a:endParaRPr lang="en-US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8" name="Picture 27" descr="A black and white rectangle frame&#10;&#10;Description automatically generated">
            <a:extLst>
              <a:ext uri="{FF2B5EF4-FFF2-40B4-BE49-F238E27FC236}">
                <a16:creationId xmlns:a16="http://schemas.microsoft.com/office/drawing/2014/main" id="{A44D64B5-B115-5EF5-DE76-1A4404F487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76" y="408407"/>
            <a:ext cx="8379823" cy="1597099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CD2A0756-0C1B-BA71-1EB6-2B95640C0996}"/>
              </a:ext>
            </a:extLst>
          </p:cNvPr>
          <p:cNvSpPr txBox="1"/>
          <p:nvPr/>
        </p:nvSpPr>
        <p:spPr>
          <a:xfrm>
            <a:off x="6012922" y="675466"/>
            <a:ext cx="5363153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>
                <a:latin typeface="Open Sans" pitchFamily="2" charset="0"/>
                <a:ea typeface="Open Sans" pitchFamily="2" charset="0"/>
                <a:cs typeface="Open Sans" pitchFamily="2" charset="0"/>
              </a:rPr>
              <a:t>25-årig man inkommit med privatbil med kompisar efter misshandel</a:t>
            </a: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451881-38E3-B98F-3AB8-A7E71D1FAF49}"/>
              </a:ext>
            </a:extLst>
          </p:cNvPr>
          <p:cNvGrpSpPr/>
          <p:nvPr/>
        </p:nvGrpSpPr>
        <p:grpSpPr>
          <a:xfrm>
            <a:off x="790585" y="563309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C9ADD5CA-F1F8-8FFA-7EB6-F0F4FE5A8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A0544392-A365-0F6C-3A17-068F86978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cxnSp>
        <p:nvCxnSpPr>
          <p:cNvPr id="8" name="Straight Connector 78">
            <a:extLst>
              <a:ext uri="{FF2B5EF4-FFF2-40B4-BE49-F238E27FC236}">
                <a16:creationId xmlns:a16="http://schemas.microsoft.com/office/drawing/2014/main" id="{4E25DD87-C293-0280-6EE0-0F3EAE6B402D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76514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2922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77BB190E-1991-08C2-0E62-FEB2DAB822EE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2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" descr="A blue and black rectangle&#10;&#10;Description automatically generated">
            <a:extLst>
              <a:ext uri="{FF2B5EF4-FFF2-40B4-BE49-F238E27FC236}">
                <a16:creationId xmlns:a16="http://schemas.microsoft.com/office/drawing/2014/main" id="{7942E210-62C8-19AA-4BAF-4859B6124E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4344288" y="0"/>
            <a:ext cx="7918031" cy="6858000"/>
          </a:xfrm>
          <a:prstGeom prst="rect">
            <a:avLst/>
          </a:prstGeom>
        </p:spPr>
      </p:pic>
      <p:pic>
        <p:nvPicPr>
          <p:cNvPr id="5" name="Picture 4" descr="A black and white rectangle frame&#10;&#10;Description automatically generated">
            <a:extLst>
              <a:ext uri="{FF2B5EF4-FFF2-40B4-BE49-F238E27FC236}">
                <a16:creationId xmlns:a16="http://schemas.microsoft.com/office/drawing/2014/main" id="{81ECA1B3-6D91-301F-96A2-9DDE18AD7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868" y="3283445"/>
            <a:ext cx="8366431" cy="1597099"/>
          </a:xfrm>
          <a:prstGeom prst="rect">
            <a:avLst/>
          </a:prstGeom>
        </p:spPr>
      </p:pic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8FC11FAE-C74B-A427-4B3C-BE180450DDE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427" y="1984788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1254A28-C0D0-D116-1D4E-9562CCEF1F81}"/>
              </a:ext>
            </a:extLst>
          </p:cNvPr>
          <p:cNvGrpSpPr/>
          <p:nvPr/>
        </p:nvGrpSpPr>
        <p:grpSpPr>
          <a:xfrm>
            <a:off x="4565675" y="3440645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C5C0AE7-F1F4-E400-298C-AC536155B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8640CE-4039-5467-2D71-D0CE01626AF2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E1E11A3-7FA6-BF8F-65B6-026715BD59F3}"/>
              </a:ext>
            </a:extLst>
          </p:cNvPr>
          <p:cNvGrpSpPr/>
          <p:nvPr/>
        </p:nvGrpSpPr>
        <p:grpSpPr>
          <a:xfrm>
            <a:off x="4565675" y="4884005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B470A3BC-6155-5259-1BEB-445FD28ED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8B942E9-D0C0-77A2-936A-38C9F23A5006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C10FEF-6F0E-4439-534B-8BED7C5BB449}"/>
              </a:ext>
            </a:extLst>
          </p:cNvPr>
          <p:cNvGrpSpPr/>
          <p:nvPr/>
        </p:nvGrpSpPr>
        <p:grpSpPr>
          <a:xfrm>
            <a:off x="4565675" y="541427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49531CA6-779A-083B-525B-6071F572B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4C4485E-9CCF-2E20-1638-5CFD0261353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F4AF15DA-E593-7570-0BFE-934279AC78FF}"/>
              </a:ext>
            </a:extLst>
          </p:cNvPr>
          <p:cNvSpPr txBox="1"/>
          <p:nvPr/>
        </p:nvSpPr>
        <p:spPr>
          <a:xfrm>
            <a:off x="6012922" y="3620329"/>
            <a:ext cx="4488363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indent="0" fontAlgn="base">
              <a:buNone/>
            </a:pP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Sat 96%, AF 24, BT 110/65, HF 70, </a:t>
            </a:r>
          </a:p>
          <a:p>
            <a:pPr marL="0" indent="0" fontAlgn="base">
              <a:buNone/>
            </a:pP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GCS 15 (Ö4, V4, M6)</a:t>
            </a:r>
            <a:endParaRPr lang="en-US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F4B05E-38D9-140C-AB89-8B6286E996F4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ACAFB2B-B8FA-925F-5DD3-3A3B70EEA1EC}"/>
              </a:ext>
            </a:extLst>
          </p:cNvPr>
          <p:cNvGrpSpPr/>
          <p:nvPr/>
        </p:nvGrpSpPr>
        <p:grpSpPr>
          <a:xfrm>
            <a:off x="3646635" y="4756884"/>
            <a:ext cx="8281470" cy="1597099"/>
            <a:chOff x="3788618" y="4751091"/>
            <a:chExt cx="8191681" cy="1597099"/>
          </a:xfrm>
        </p:grpSpPr>
        <p:pic>
          <p:nvPicPr>
            <p:cNvPr id="2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1FCB496A-65EA-0991-6F90-E1BFFFB31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8618" y="4751091"/>
              <a:ext cx="8191681" cy="1597099"/>
            </a:xfrm>
            <a:prstGeom prst="rect">
              <a:avLst/>
            </a:prstGeom>
          </p:spPr>
        </p:pic>
        <p:sp>
          <p:nvSpPr>
            <p:cNvPr id="63" name="Content Placeholder 2">
              <a:extLst>
                <a:ext uri="{FF2B5EF4-FFF2-40B4-BE49-F238E27FC236}">
                  <a16:creationId xmlns:a16="http://schemas.microsoft.com/office/drawing/2014/main" id="{3FD0A181-CF70-5B47-4001-1CE0B936E862}"/>
                </a:ext>
              </a:extLst>
            </p:cNvPr>
            <p:cNvSpPr txBox="1">
              <a:spLocks/>
            </p:cNvSpPr>
            <p:nvPr/>
          </p:nvSpPr>
          <p:spPr>
            <a:xfrm>
              <a:off x="6134682" y="4980849"/>
              <a:ext cx="5586468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 fontAlgn="base">
                <a:lnSpc>
                  <a:spcPct val="100000"/>
                </a:lnSpc>
                <a:buNone/>
              </a:pPr>
              <a:r>
                <a:rPr lang="en-US" sz="1800" dirty="0" err="1">
                  <a:latin typeface="Open Sans" pitchFamily="2" charset="0"/>
                  <a:ea typeface="Open Sans" pitchFamily="2" charset="0"/>
                  <a:cs typeface="Open Sans" pitchFamily="2" charset="0"/>
                </a:rPr>
                <a:t>Ambulansbår</a:t>
              </a:r>
              <a:r>
                <a:rPr lang="en-US" sz="18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, </a:t>
              </a:r>
              <a:r>
                <a:rPr lang="en-US" sz="1800" dirty="0" err="1">
                  <a:latin typeface="Open Sans" pitchFamily="2" charset="0"/>
                  <a:ea typeface="Open Sans" pitchFamily="2" charset="0"/>
                  <a:cs typeface="Open Sans" pitchFamily="2" charset="0"/>
                </a:rPr>
                <a:t>syrgas</a:t>
              </a:r>
              <a:r>
                <a:rPr lang="en-US" sz="18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 15 L/min </a:t>
              </a:r>
              <a:r>
                <a:rPr lang="en-US" sz="1800" dirty="0" err="1">
                  <a:latin typeface="Open Sans" pitchFamily="2" charset="0"/>
                  <a:ea typeface="Open Sans" pitchFamily="2" charset="0"/>
                  <a:cs typeface="Open Sans" pitchFamily="2" charset="0"/>
                </a:rPr>
                <a:t>på</a:t>
              </a:r>
              <a:r>
                <a:rPr lang="en-US" sz="18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 </a:t>
              </a:r>
              <a:r>
                <a:rPr lang="en-US" sz="1800" dirty="0" err="1">
                  <a:latin typeface="Open Sans" pitchFamily="2" charset="0"/>
                  <a:ea typeface="Open Sans" pitchFamily="2" charset="0"/>
                  <a:cs typeface="Open Sans" pitchFamily="2" charset="0"/>
                </a:rPr>
                <a:t>reservormask</a:t>
              </a:r>
              <a:r>
                <a:rPr lang="en-US" sz="18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, </a:t>
              </a:r>
              <a:r>
                <a:rPr lang="en-US" sz="1800" dirty="0" err="1">
                  <a:latin typeface="Open Sans" pitchFamily="2" charset="0"/>
                  <a:ea typeface="Open Sans" pitchFamily="2" charset="0"/>
                  <a:cs typeface="Open Sans" pitchFamily="2" charset="0"/>
                </a:rPr>
                <a:t>pvk</a:t>
              </a:r>
              <a:r>
                <a:rPr lang="en-US" sz="18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 HÖ </a:t>
              </a:r>
              <a:r>
                <a:rPr lang="en-US" sz="1800" dirty="0" err="1">
                  <a:latin typeface="Open Sans" pitchFamily="2" charset="0"/>
                  <a:ea typeface="Open Sans" pitchFamily="2" charset="0"/>
                  <a:cs typeface="Open Sans" pitchFamily="2" charset="0"/>
                </a:rPr>
                <a:t>armveck</a:t>
              </a:r>
              <a:r>
                <a:rPr lang="en-US" sz="18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, </a:t>
              </a:r>
              <a:r>
                <a:rPr lang="en-US" sz="1800" dirty="0" err="1">
                  <a:latin typeface="Open Sans" pitchFamily="2" charset="0"/>
                  <a:ea typeface="Open Sans" pitchFamily="2" charset="0"/>
                  <a:cs typeface="Open Sans" pitchFamily="2" charset="0"/>
                </a:rPr>
                <a:t>Morfin</a:t>
              </a:r>
              <a:r>
                <a:rPr lang="en-US" sz="18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 2,5 mg iv.</a:t>
              </a:r>
            </a:p>
          </p:txBody>
        </p:sp>
      </p:grpSp>
      <p:pic>
        <p:nvPicPr>
          <p:cNvPr id="27" name="Picture 26" descr="A black and white rectangle frame&#10;&#10;Description automatically generated">
            <a:extLst>
              <a:ext uri="{FF2B5EF4-FFF2-40B4-BE49-F238E27FC236}">
                <a16:creationId xmlns:a16="http://schemas.microsoft.com/office/drawing/2014/main" id="{9C0627CD-11E3-C517-7F0E-CD1402F28E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868" y="1843982"/>
            <a:ext cx="8379823" cy="1597099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BEF91967-1483-D339-9CFF-00E3036C2690}"/>
              </a:ext>
            </a:extLst>
          </p:cNvPr>
          <p:cNvSpPr txBox="1"/>
          <p:nvPr/>
        </p:nvSpPr>
        <p:spPr>
          <a:xfrm>
            <a:off x="6012922" y="2284846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 fontAlgn="base"/>
            <a:r>
              <a:rPr lang="sv-SE" dirty="0">
                <a:latin typeface="Open Sans" pitchFamily="2" charset="0"/>
                <a:ea typeface="Open Sans" pitchFamily="2" charset="0"/>
                <a:cs typeface="Open Sans" pitchFamily="2" charset="0"/>
              </a:rPr>
              <a:t>Sår i pannan, förkortat smärtande utåtroterat HÖ ben</a:t>
            </a:r>
            <a:endParaRPr lang="en-US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8" name="Picture 27" descr="A black and white rectangle frame&#10;&#10;Description automatically generated">
            <a:extLst>
              <a:ext uri="{FF2B5EF4-FFF2-40B4-BE49-F238E27FC236}">
                <a16:creationId xmlns:a16="http://schemas.microsoft.com/office/drawing/2014/main" id="{A44D64B5-B115-5EF5-DE76-1A4404F487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76" y="408407"/>
            <a:ext cx="8379823" cy="1597099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CD2A0756-0C1B-BA71-1EB6-2B95640C0996}"/>
              </a:ext>
            </a:extLst>
          </p:cNvPr>
          <p:cNvSpPr txBox="1"/>
          <p:nvPr/>
        </p:nvSpPr>
        <p:spPr>
          <a:xfrm>
            <a:off x="6012922" y="675466"/>
            <a:ext cx="5363153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>
                <a:latin typeface="Open Sans" pitchFamily="2" charset="0"/>
                <a:ea typeface="Open Sans" pitchFamily="2" charset="0"/>
                <a:cs typeface="Open Sans" pitchFamily="2" charset="0"/>
              </a:rPr>
              <a:t>83-årig kvinna halkat och fallit i köket, maken larmade ambulans.</a:t>
            </a:r>
            <a:endParaRPr lang="en-US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2BFC8C5-D1CE-090A-8C3A-EBA217ED3786}"/>
              </a:ext>
            </a:extLst>
          </p:cNvPr>
          <p:cNvGrpSpPr/>
          <p:nvPr/>
        </p:nvGrpSpPr>
        <p:grpSpPr>
          <a:xfrm>
            <a:off x="790585" y="563309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7191F8E2-14CE-46D3-0FBB-3DB77F3E03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6C95F67C-DF7F-A3EE-BE47-C0EE20C0B2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Google Shape;212;p9">
            <a:extLst>
              <a:ext uri="{FF2B5EF4-FFF2-40B4-BE49-F238E27FC236}">
                <a16:creationId xmlns:a16="http://schemas.microsoft.com/office/drawing/2014/main" id="{87410B47-B29A-ED3E-0139-775BC07D5179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Sjukhus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är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inget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traumacenter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och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kirurgen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har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30min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inställelsetid</a:t>
            </a:r>
            <a:endParaRPr lang="en-US" sz="2400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cxnSp>
        <p:nvCxnSpPr>
          <p:cNvPr id="9" name="Straight Connector 78">
            <a:extLst>
              <a:ext uri="{FF2B5EF4-FFF2-40B4-BE49-F238E27FC236}">
                <a16:creationId xmlns:a16="http://schemas.microsoft.com/office/drawing/2014/main" id="{371B3FA9-1334-DEDC-E54B-49E992FAD6F6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76514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979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77BB190E-1991-08C2-0E62-FEB2DAB822EE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</a:t>
            </a:r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" descr="A blue and black rectangle&#10;&#10;Description automatically generated">
            <a:extLst>
              <a:ext uri="{FF2B5EF4-FFF2-40B4-BE49-F238E27FC236}">
                <a16:creationId xmlns:a16="http://schemas.microsoft.com/office/drawing/2014/main" id="{7942E210-62C8-19AA-4BAF-4859B6124E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4344288" y="0"/>
            <a:ext cx="7918031" cy="6858000"/>
          </a:xfrm>
          <a:prstGeom prst="rect">
            <a:avLst/>
          </a:prstGeom>
        </p:spPr>
      </p:pic>
      <p:pic>
        <p:nvPicPr>
          <p:cNvPr id="5" name="Picture 4" descr="A black and white rectangle frame&#10;&#10;Description automatically generated">
            <a:extLst>
              <a:ext uri="{FF2B5EF4-FFF2-40B4-BE49-F238E27FC236}">
                <a16:creationId xmlns:a16="http://schemas.microsoft.com/office/drawing/2014/main" id="{81ECA1B3-6D91-301F-96A2-9DDE18AD7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868" y="3283445"/>
            <a:ext cx="8366431" cy="1597099"/>
          </a:xfrm>
          <a:prstGeom prst="rect">
            <a:avLst/>
          </a:prstGeom>
        </p:spPr>
      </p:pic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8FC11FAE-C74B-A427-4B3C-BE180450DDE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427" y="1984788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1254A28-C0D0-D116-1D4E-9562CCEF1F81}"/>
              </a:ext>
            </a:extLst>
          </p:cNvPr>
          <p:cNvGrpSpPr/>
          <p:nvPr/>
        </p:nvGrpSpPr>
        <p:grpSpPr>
          <a:xfrm>
            <a:off x="4565675" y="3440645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C5C0AE7-F1F4-E400-298C-AC536155B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8640CE-4039-5467-2D71-D0CE01626AF2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E1E11A3-7FA6-BF8F-65B6-026715BD59F3}"/>
              </a:ext>
            </a:extLst>
          </p:cNvPr>
          <p:cNvGrpSpPr/>
          <p:nvPr/>
        </p:nvGrpSpPr>
        <p:grpSpPr>
          <a:xfrm>
            <a:off x="4565675" y="4884005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B470A3BC-6155-5259-1BEB-445FD28ED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8B942E9-D0C0-77A2-936A-38C9F23A5006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C10FEF-6F0E-4439-534B-8BED7C5BB449}"/>
              </a:ext>
            </a:extLst>
          </p:cNvPr>
          <p:cNvGrpSpPr/>
          <p:nvPr/>
        </p:nvGrpSpPr>
        <p:grpSpPr>
          <a:xfrm>
            <a:off x="4565675" y="541427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49531CA6-779A-083B-525B-6071F572B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4C4485E-9CCF-2E20-1638-5CFD0261353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F4AF15DA-E593-7570-0BFE-934279AC78FF}"/>
              </a:ext>
            </a:extLst>
          </p:cNvPr>
          <p:cNvSpPr txBox="1"/>
          <p:nvPr/>
        </p:nvSpPr>
        <p:spPr>
          <a:xfrm>
            <a:off x="6012922" y="3620329"/>
            <a:ext cx="4488363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indent="0" fontAlgn="base">
              <a:buNone/>
            </a:pP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Sat 99%, AF 28, BT 120/70, HF 110, </a:t>
            </a:r>
          </a:p>
          <a:p>
            <a:pPr marL="0" indent="0" fontAlgn="base">
              <a:buNone/>
            </a:pP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GCS 15 (Ö4,V5, M6).</a:t>
            </a:r>
            <a:endParaRPr lang="en-US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F4B05E-38D9-140C-AB89-8B6286E996F4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ACAFB2B-B8FA-925F-5DD3-3A3B70EEA1EC}"/>
              </a:ext>
            </a:extLst>
          </p:cNvPr>
          <p:cNvGrpSpPr/>
          <p:nvPr/>
        </p:nvGrpSpPr>
        <p:grpSpPr>
          <a:xfrm>
            <a:off x="3646635" y="4756884"/>
            <a:ext cx="8281470" cy="1597099"/>
            <a:chOff x="3788618" y="4751091"/>
            <a:chExt cx="8191681" cy="1597099"/>
          </a:xfrm>
        </p:grpSpPr>
        <p:pic>
          <p:nvPicPr>
            <p:cNvPr id="2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1FCB496A-65EA-0991-6F90-E1BFFFB31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8618" y="4751091"/>
              <a:ext cx="8191681" cy="1597099"/>
            </a:xfrm>
            <a:prstGeom prst="rect">
              <a:avLst/>
            </a:prstGeom>
          </p:spPr>
        </p:pic>
        <p:sp>
          <p:nvSpPr>
            <p:cNvPr id="63" name="Content Placeholder 2">
              <a:extLst>
                <a:ext uri="{FF2B5EF4-FFF2-40B4-BE49-F238E27FC236}">
                  <a16:creationId xmlns:a16="http://schemas.microsoft.com/office/drawing/2014/main" id="{3FD0A181-CF70-5B47-4001-1CE0B936E862}"/>
                </a:ext>
              </a:extLst>
            </p:cNvPr>
            <p:cNvSpPr txBox="1">
              <a:spLocks/>
            </p:cNvSpPr>
            <p:nvPr/>
          </p:nvSpPr>
          <p:spPr>
            <a:xfrm>
              <a:off x="6164983" y="4927721"/>
              <a:ext cx="5586468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 fontAlgn="base">
                <a:lnSpc>
                  <a:spcPct val="100000"/>
                </a:lnSpc>
                <a:buNone/>
              </a:pPr>
              <a:r>
                <a:rPr lang="en-US" sz="18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Ingen</a:t>
              </a:r>
            </a:p>
          </p:txBody>
        </p:sp>
      </p:grpSp>
      <p:pic>
        <p:nvPicPr>
          <p:cNvPr id="27" name="Picture 26" descr="A black and white rectangle frame&#10;&#10;Description automatically generated">
            <a:extLst>
              <a:ext uri="{FF2B5EF4-FFF2-40B4-BE49-F238E27FC236}">
                <a16:creationId xmlns:a16="http://schemas.microsoft.com/office/drawing/2014/main" id="{9C0627CD-11E3-C517-7F0E-CD1402F28E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868" y="1843982"/>
            <a:ext cx="8379823" cy="1597099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BEF91967-1483-D339-9CFF-00E3036C2690}"/>
              </a:ext>
            </a:extLst>
          </p:cNvPr>
          <p:cNvSpPr txBox="1"/>
          <p:nvPr/>
        </p:nvSpPr>
        <p:spPr>
          <a:xfrm>
            <a:off x="6012922" y="2284846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 fontAlgn="base"/>
            <a:r>
              <a:rPr lang="sv-SE" dirty="0">
                <a:latin typeface="Open Sans" pitchFamily="2" charset="0"/>
                <a:ea typeface="Open Sans" pitchFamily="2" charset="0"/>
                <a:cs typeface="Open Sans" pitchFamily="2" charset="0"/>
              </a:rPr>
              <a:t>Blödning ur mun och näsan, två lösa tänder. Klagar över ont </a:t>
            </a:r>
            <a:r>
              <a:rPr lang="sv-SE">
                <a:latin typeface="Open Sans" pitchFamily="2" charset="0"/>
                <a:ea typeface="Open Sans" pitchFamily="2" charset="0"/>
                <a:cs typeface="Open Sans" pitchFamily="2" charset="0"/>
              </a:rPr>
              <a:t>i magen.</a:t>
            </a:r>
            <a:endParaRPr lang="en-US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8" name="Picture 27" descr="A black and white rectangle frame&#10;&#10;Description automatically generated">
            <a:extLst>
              <a:ext uri="{FF2B5EF4-FFF2-40B4-BE49-F238E27FC236}">
                <a16:creationId xmlns:a16="http://schemas.microsoft.com/office/drawing/2014/main" id="{A44D64B5-B115-5EF5-DE76-1A4404F487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76" y="408407"/>
            <a:ext cx="8379823" cy="1597099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CD2A0756-0C1B-BA71-1EB6-2B95640C0996}"/>
              </a:ext>
            </a:extLst>
          </p:cNvPr>
          <p:cNvSpPr txBox="1"/>
          <p:nvPr/>
        </p:nvSpPr>
        <p:spPr>
          <a:xfrm>
            <a:off x="6012922" y="675466"/>
            <a:ext cx="5363153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>
                <a:latin typeface="Open Sans" pitchFamily="2" charset="0"/>
                <a:ea typeface="Open Sans" pitchFamily="2" charset="0"/>
                <a:cs typeface="Open Sans" pitchFamily="2" charset="0"/>
              </a:rPr>
              <a:t>7 årig flicka, ramlat av cykeln, slog ansiktet mot trottoarkant.</a:t>
            </a:r>
            <a:endParaRPr lang="en-US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E27375-4BBD-5863-05B1-A8BCB566735C}"/>
              </a:ext>
            </a:extLst>
          </p:cNvPr>
          <p:cNvGrpSpPr/>
          <p:nvPr/>
        </p:nvGrpSpPr>
        <p:grpSpPr>
          <a:xfrm>
            <a:off x="790585" y="563309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54E642C7-2920-B78B-4A30-75FA04178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6C9604B9-C1C6-26AE-1DC7-9671BB4B4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9" name="Google Shape;212;p9">
            <a:extLst>
              <a:ext uri="{FF2B5EF4-FFF2-40B4-BE49-F238E27FC236}">
                <a16:creationId xmlns:a16="http://schemas.microsoft.com/office/drawing/2014/main" id="{8DA6222C-332B-0C06-D1A5-DFCB548FE769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Sjukhus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är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inget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traumacenter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och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kirurgen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har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30min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inställelsetid</a:t>
            </a:r>
            <a:endParaRPr lang="en-US" sz="2400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cxnSp>
        <p:nvCxnSpPr>
          <p:cNvPr id="8" name="Straight Connector 78">
            <a:extLst>
              <a:ext uri="{FF2B5EF4-FFF2-40B4-BE49-F238E27FC236}">
                <a16:creationId xmlns:a16="http://schemas.microsoft.com/office/drawing/2014/main" id="{4D4806DF-059E-DF0E-F284-3D9FFAEA23BD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76514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928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05421-7AD5-2B5E-6B26-7825E4045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29825544-4451-46C1-60B9-7E30B4A99ABF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4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" descr="A blue and black rectangle&#10;&#10;Description automatically generated">
            <a:extLst>
              <a:ext uri="{FF2B5EF4-FFF2-40B4-BE49-F238E27FC236}">
                <a16:creationId xmlns:a16="http://schemas.microsoft.com/office/drawing/2014/main" id="{67787F42-E242-AA4D-BADC-AA59904F1C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4344288" y="0"/>
            <a:ext cx="7918031" cy="6858000"/>
          </a:xfrm>
          <a:prstGeom prst="rect">
            <a:avLst/>
          </a:prstGeom>
        </p:spPr>
      </p:pic>
      <p:pic>
        <p:nvPicPr>
          <p:cNvPr id="5" name="Picture 4" descr="A black and white rectangle frame&#10;&#10;Description automatically generated">
            <a:extLst>
              <a:ext uri="{FF2B5EF4-FFF2-40B4-BE49-F238E27FC236}">
                <a16:creationId xmlns:a16="http://schemas.microsoft.com/office/drawing/2014/main" id="{4015D04B-6247-33EE-896F-07129BA526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868" y="3283445"/>
            <a:ext cx="8366431" cy="1597099"/>
          </a:xfrm>
          <a:prstGeom prst="rect">
            <a:avLst/>
          </a:prstGeom>
        </p:spPr>
      </p:pic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B7D3667B-CDA9-1C44-5304-542E3C5C29A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427" y="1984788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9BCEBBC-6379-B51F-CD01-AC2D7A15C50C}"/>
              </a:ext>
            </a:extLst>
          </p:cNvPr>
          <p:cNvGrpSpPr/>
          <p:nvPr/>
        </p:nvGrpSpPr>
        <p:grpSpPr>
          <a:xfrm>
            <a:off x="4565675" y="3440645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12418030-11F6-A221-49FF-8E097611D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565E817-150F-4550-7C53-45E64F750AAD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BB81E1B-6101-126C-7C1A-4D6250AA0F80}"/>
              </a:ext>
            </a:extLst>
          </p:cNvPr>
          <p:cNvGrpSpPr/>
          <p:nvPr/>
        </p:nvGrpSpPr>
        <p:grpSpPr>
          <a:xfrm>
            <a:off x="4565675" y="4884005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E2D5956A-9C62-ADAE-8DA2-D0727E8AF6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8F777BC-DC7D-6971-870E-36DE6F4B2F38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870EB3-A0A2-2BD3-A1BD-39D60E31A67B}"/>
              </a:ext>
            </a:extLst>
          </p:cNvPr>
          <p:cNvGrpSpPr/>
          <p:nvPr/>
        </p:nvGrpSpPr>
        <p:grpSpPr>
          <a:xfrm>
            <a:off x="4565675" y="541427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0A6EAB96-6730-8A99-F245-7FDCC4853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A36635-04CF-0BBB-5480-CC75BAE6842A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A3190C2B-6553-7816-902A-2878A997BE54}"/>
              </a:ext>
            </a:extLst>
          </p:cNvPr>
          <p:cNvSpPr txBox="1"/>
          <p:nvPr/>
        </p:nvSpPr>
        <p:spPr>
          <a:xfrm>
            <a:off x="6012922" y="3620329"/>
            <a:ext cx="4488363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indent="0" fontAlgn="base">
              <a:buNone/>
            </a:pP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Sat 97%, AF 26, BT 130/80, HF 99, </a:t>
            </a:r>
          </a:p>
          <a:p>
            <a:pPr marL="0" indent="0" fontAlgn="base">
              <a:buNone/>
            </a:pPr>
            <a:r>
              <a:rPr lang="da-DK" dirty="0">
                <a:latin typeface="Open Sans" pitchFamily="2" charset="0"/>
                <a:ea typeface="Open Sans" pitchFamily="2" charset="0"/>
                <a:cs typeface="Open Sans" pitchFamily="2" charset="0"/>
              </a:rPr>
              <a:t>GCS 15 (Ö4,V5, M6).</a:t>
            </a:r>
            <a:endParaRPr lang="en-US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E8EE68-89F2-EBDD-E298-73399442E0B3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FC0A622-1A11-4BE6-6EBC-6C141B1CFEBA}"/>
              </a:ext>
            </a:extLst>
          </p:cNvPr>
          <p:cNvGrpSpPr/>
          <p:nvPr/>
        </p:nvGrpSpPr>
        <p:grpSpPr>
          <a:xfrm>
            <a:off x="3646635" y="4756884"/>
            <a:ext cx="8281470" cy="1597099"/>
            <a:chOff x="3788618" y="4751091"/>
            <a:chExt cx="8191681" cy="1597099"/>
          </a:xfrm>
        </p:grpSpPr>
        <p:pic>
          <p:nvPicPr>
            <p:cNvPr id="2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3A9A7A38-D4DF-005C-7C13-1A4FF476D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8618" y="4751091"/>
              <a:ext cx="8191681" cy="1597099"/>
            </a:xfrm>
            <a:prstGeom prst="rect">
              <a:avLst/>
            </a:prstGeom>
          </p:spPr>
        </p:pic>
        <p:sp>
          <p:nvSpPr>
            <p:cNvPr id="63" name="Content Placeholder 2">
              <a:extLst>
                <a:ext uri="{FF2B5EF4-FFF2-40B4-BE49-F238E27FC236}">
                  <a16:creationId xmlns:a16="http://schemas.microsoft.com/office/drawing/2014/main" id="{05429AC5-4215-8397-06E3-12BB620A7B91}"/>
                </a:ext>
              </a:extLst>
            </p:cNvPr>
            <p:cNvSpPr txBox="1">
              <a:spLocks/>
            </p:cNvSpPr>
            <p:nvPr/>
          </p:nvSpPr>
          <p:spPr>
            <a:xfrm>
              <a:off x="6164983" y="4927721"/>
              <a:ext cx="5586468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 fontAlgn="base">
                <a:lnSpc>
                  <a:spcPct val="100000"/>
                </a:lnSpc>
                <a:buNone/>
              </a:pPr>
              <a:r>
                <a:rPr lang="en-US" sz="18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Ingen</a:t>
              </a:r>
            </a:p>
          </p:txBody>
        </p:sp>
      </p:grpSp>
      <p:pic>
        <p:nvPicPr>
          <p:cNvPr id="27" name="Picture 26" descr="A black and white rectangle frame&#10;&#10;Description automatically generated">
            <a:extLst>
              <a:ext uri="{FF2B5EF4-FFF2-40B4-BE49-F238E27FC236}">
                <a16:creationId xmlns:a16="http://schemas.microsoft.com/office/drawing/2014/main" id="{C26F5564-671F-EC92-9367-B623835356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868" y="1843982"/>
            <a:ext cx="8379823" cy="1597099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2F58607C-66BD-8C57-44D9-639C141BEB35}"/>
              </a:ext>
            </a:extLst>
          </p:cNvPr>
          <p:cNvSpPr txBox="1"/>
          <p:nvPr/>
        </p:nvSpPr>
        <p:spPr>
          <a:xfrm>
            <a:off x="6012922" y="2284846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 fontAlgn="base"/>
            <a:r>
              <a:rPr lang="sv-SE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Hematom</a:t>
            </a:r>
            <a:r>
              <a:rPr lang="sv-SE" dirty="0">
                <a:latin typeface="Open Sans" pitchFamily="2" charset="0"/>
                <a:ea typeface="Open Sans" pitchFamily="2" charset="0"/>
                <a:cs typeface="Open Sans" pitchFamily="2" charset="0"/>
              </a:rPr>
              <a:t> till höger på </a:t>
            </a:r>
            <a:r>
              <a:rPr lang="sv-SE" dirty="0" err="1">
                <a:latin typeface="Open Sans" pitchFamily="2" charset="0"/>
                <a:ea typeface="Open Sans" pitchFamily="2" charset="0"/>
                <a:cs typeface="Open Sans" pitchFamily="2" charset="0"/>
              </a:rPr>
              <a:t>bröskorgen</a:t>
            </a:r>
            <a:r>
              <a:rPr lang="sv-SE" dirty="0">
                <a:latin typeface="Open Sans" pitchFamily="2" charset="0"/>
                <a:ea typeface="Open Sans" pitchFamily="2" charset="0"/>
                <a:cs typeface="Open Sans" pitchFamily="2" charset="0"/>
              </a:rPr>
              <a:t> främst på baksidan.</a:t>
            </a:r>
            <a:endParaRPr lang="en-US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8" name="Picture 27" descr="A black and white rectangle frame&#10;&#10;Description automatically generated">
            <a:extLst>
              <a:ext uri="{FF2B5EF4-FFF2-40B4-BE49-F238E27FC236}">
                <a16:creationId xmlns:a16="http://schemas.microsoft.com/office/drawing/2014/main" id="{6900C8BA-8887-0B13-2847-54EDBE5E5C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76" y="408407"/>
            <a:ext cx="8379823" cy="1597099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8867497E-4453-8F7A-ED13-C46D97EA7907}"/>
              </a:ext>
            </a:extLst>
          </p:cNvPr>
          <p:cNvSpPr txBox="1"/>
          <p:nvPr/>
        </p:nvSpPr>
        <p:spPr>
          <a:xfrm>
            <a:off x="6012922" y="675466"/>
            <a:ext cx="5363153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>
                <a:latin typeface="Open Sans" pitchFamily="2" charset="0"/>
                <a:ea typeface="Open Sans" pitchFamily="2" charset="0"/>
                <a:cs typeface="Open Sans" pitchFamily="2" charset="0"/>
              </a:rPr>
              <a:t>34 årig kvinna, ramlat på vägen ur bussen, slog bak i ryggen </a:t>
            </a:r>
            <a:r>
              <a:rPr lang="sv-SE">
                <a:latin typeface="Open Sans" pitchFamily="2" charset="0"/>
                <a:ea typeface="Open Sans" pitchFamily="2" charset="0"/>
                <a:cs typeface="Open Sans" pitchFamily="2" charset="0"/>
              </a:rPr>
              <a:t>och tappat </a:t>
            </a:r>
            <a:r>
              <a:rPr lang="sv-SE" dirty="0">
                <a:latin typeface="Open Sans" pitchFamily="2" charset="0"/>
                <a:ea typeface="Open Sans" pitchFamily="2" charset="0"/>
                <a:cs typeface="Open Sans" pitchFamily="2" charset="0"/>
              </a:rPr>
              <a:t>andan.</a:t>
            </a:r>
            <a:endParaRPr lang="en-US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8D76E64-1871-E916-8F8F-7ADE417F3079}"/>
              </a:ext>
            </a:extLst>
          </p:cNvPr>
          <p:cNvGrpSpPr/>
          <p:nvPr/>
        </p:nvGrpSpPr>
        <p:grpSpPr>
          <a:xfrm>
            <a:off x="790585" y="563309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1E92F3D1-4889-3155-065C-B8FDC7C72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5BCA9C32-665D-0351-4365-232072129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9" name="Google Shape;212;p9">
            <a:extLst>
              <a:ext uri="{FF2B5EF4-FFF2-40B4-BE49-F238E27FC236}">
                <a16:creationId xmlns:a16="http://schemas.microsoft.com/office/drawing/2014/main" id="{74A7E7AE-B751-7A4D-0760-92BE5ACD2F36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Sjukhus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är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inget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traumacenter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och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kirurgen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har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sym typeface="Calibri"/>
              </a:rPr>
              <a:t> 30min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sym typeface="Calibri"/>
              </a:rPr>
              <a:t>inställelsetid</a:t>
            </a:r>
            <a:endParaRPr lang="en-US" sz="2400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cxnSp>
        <p:nvCxnSpPr>
          <p:cNvPr id="8" name="Straight Connector 78">
            <a:extLst>
              <a:ext uri="{FF2B5EF4-FFF2-40B4-BE49-F238E27FC236}">
                <a16:creationId xmlns:a16="http://schemas.microsoft.com/office/drawing/2014/main" id="{E616EC7F-821A-015C-D914-ED56ED16A2AD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76514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37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DBEC32-3527-882E-F159-609CCD77AD14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06B8AB00-B423-1303-675F-FE5F50AFD40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 descr="A blue background with red question marks&#10;&#10;Description automatically generated">
              <a:extLst>
                <a:ext uri="{FF2B5EF4-FFF2-40B4-BE49-F238E27FC236}">
                  <a16:creationId xmlns:a16="http://schemas.microsoft.com/office/drawing/2014/main" id="{5346034A-DE2C-C3A3-FF36-52C10857A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2C601879-47EF-B966-D093-A611B0AEF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668" y="317254"/>
              <a:ext cx="3502959" cy="13712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2ED8332-A70F-547D-AE21-B79E1E4AA8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0586" y="1688494"/>
              <a:ext cx="0" cy="4404004"/>
            </a:xfrm>
            <a:prstGeom prst="line">
              <a:avLst/>
            </a:prstGeom>
            <a:ln w="38100">
              <a:solidFill>
                <a:srgbClr val="E62625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A6C76F1F-C226-9D5B-35D5-061550E96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90750" y="2528552"/>
              <a:ext cx="3260287" cy="773448"/>
            </a:xfrm>
            <a:prstGeom prst="rect">
              <a:avLst/>
            </a:prstGeom>
          </p:spPr>
        </p:pic>
      </p:grpSp>
      <p:sp>
        <p:nvSpPr>
          <p:cNvPr id="8" name="Rektangel 7">
            <a:extLst>
              <a:ext uri="{FF2B5EF4-FFF2-40B4-BE49-F238E27FC236}">
                <a16:creationId xmlns:a16="http://schemas.microsoft.com/office/drawing/2014/main" id="{F28F4BB3-9286-3C3A-3EE1-D5ADB8DB4122}"/>
              </a:ext>
            </a:extLst>
          </p:cNvPr>
          <p:cNvSpPr/>
          <p:nvPr/>
        </p:nvSpPr>
        <p:spPr>
          <a:xfrm>
            <a:off x="4652964" y="2378670"/>
            <a:ext cx="20158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cap="none" spc="0" dirty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Frågor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5108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blue rectangle with a white square&#10;&#10;Description automatically generated">
            <a:extLst>
              <a:ext uri="{FF2B5EF4-FFF2-40B4-BE49-F238E27FC236}">
                <a16:creationId xmlns:a16="http://schemas.microsoft.com/office/drawing/2014/main" id="{C81D0E9E-EB45-C861-3980-BF423E97DB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80229"/>
          <a:stretch/>
        </p:blipFill>
        <p:spPr>
          <a:xfrm>
            <a:off x="0" y="0"/>
            <a:ext cx="12192000" cy="13558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E4B90B-999E-BA45-779B-D4BFE8467A4F}"/>
              </a:ext>
            </a:extLst>
          </p:cNvPr>
          <p:cNvSpPr txBox="1"/>
          <p:nvPr/>
        </p:nvSpPr>
        <p:spPr>
          <a:xfrm>
            <a:off x="567130" y="521456"/>
            <a:ext cx="6148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Sammanfattning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avslut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E62625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CDB57A-7F8F-3234-AEAD-84A0037F5869}"/>
              </a:ext>
            </a:extLst>
          </p:cNvPr>
          <p:cNvSpPr txBox="1"/>
          <p:nvPr/>
        </p:nvSpPr>
        <p:spPr>
          <a:xfrm>
            <a:off x="1394757" y="2089522"/>
            <a:ext cx="8388514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Vi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på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denna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station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övat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primärundersökning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enligt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XABCDE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på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stabil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patient.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6A2B7D-933A-CE36-358E-A0896A3568C3}"/>
              </a:ext>
            </a:extLst>
          </p:cNvPr>
          <p:cNvSpPr txBox="1"/>
          <p:nvPr/>
        </p:nvSpPr>
        <p:spPr>
          <a:xfrm>
            <a:off x="1378024" y="4350499"/>
            <a:ext cx="5022776" cy="101566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Vi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gjort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några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åtgärder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vid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behov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.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Fler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åtgärder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vid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behov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kommer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träna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på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stationerna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för XABCD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103C5D5-4231-9E5A-87E7-4E0D16EF164C}"/>
              </a:ext>
            </a:extLst>
          </p:cNvPr>
          <p:cNvGrpSpPr/>
          <p:nvPr/>
        </p:nvGrpSpPr>
        <p:grpSpPr>
          <a:xfrm>
            <a:off x="721622" y="2138215"/>
            <a:ext cx="531808" cy="531808"/>
            <a:chOff x="590992" y="1936850"/>
            <a:chExt cx="743288" cy="74328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A41060C-C0CC-F72B-4B84-E00715BE3584}"/>
                </a:ext>
              </a:extLst>
            </p:cNvPr>
            <p:cNvSpPr/>
            <p:nvPr/>
          </p:nvSpPr>
          <p:spPr>
            <a:xfrm>
              <a:off x="590992" y="1936850"/>
              <a:ext cx="743288" cy="743288"/>
            </a:xfrm>
            <a:prstGeom prst="ellipse">
              <a:avLst/>
            </a:prstGeom>
            <a:solidFill>
              <a:srgbClr val="E626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6E2AF0E-F6F8-91C0-BB15-C6ED907A9940}"/>
                </a:ext>
              </a:extLst>
            </p:cNvPr>
            <p:cNvSpPr txBox="1"/>
            <p:nvPr/>
          </p:nvSpPr>
          <p:spPr>
            <a:xfrm>
              <a:off x="700602" y="1991300"/>
              <a:ext cx="569053" cy="645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itchFamily="2" charset="0"/>
                  <a:ea typeface="Open Sans" pitchFamily="2" charset="0"/>
                  <a:cs typeface="Open Sans" pitchFamily="2" charset="0"/>
                </a:rPr>
                <a:t>1</a:t>
              </a: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E62625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FEDB21C-C03A-7BC7-33DE-D63854860766}"/>
              </a:ext>
            </a:extLst>
          </p:cNvPr>
          <p:cNvSpPr txBox="1"/>
          <p:nvPr/>
        </p:nvSpPr>
        <p:spPr>
          <a:xfrm>
            <a:off x="1378025" y="3121474"/>
            <a:ext cx="5152248" cy="101566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Vi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gjort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alla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obligatoriska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åtgärder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på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stabil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patient.</a:t>
            </a:r>
          </a:p>
        </p:txBody>
      </p:sp>
      <p:pic>
        <p:nvPicPr>
          <p:cNvPr id="17" name="Picture 16" descr="A red and black background&#10;&#10;Description automatically generated">
            <a:extLst>
              <a:ext uri="{FF2B5EF4-FFF2-40B4-BE49-F238E27FC236}">
                <a16:creationId xmlns:a16="http://schemas.microsoft.com/office/drawing/2014/main" id="{3D2F84E5-7CCA-8F57-F54B-2402545177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9" t="46822"/>
          <a:stretch/>
        </p:blipFill>
        <p:spPr>
          <a:xfrm>
            <a:off x="8113691" y="4064279"/>
            <a:ext cx="3125809" cy="2795207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6507D921-E076-3E38-6942-48CB1AAD15BE}"/>
              </a:ext>
            </a:extLst>
          </p:cNvPr>
          <p:cNvGrpSpPr/>
          <p:nvPr/>
        </p:nvGrpSpPr>
        <p:grpSpPr>
          <a:xfrm>
            <a:off x="721622" y="3384631"/>
            <a:ext cx="531808" cy="531808"/>
            <a:chOff x="590992" y="1936850"/>
            <a:chExt cx="743288" cy="74328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B0CD627-A7D7-BEB0-C8B5-EF6ED03F995E}"/>
                </a:ext>
              </a:extLst>
            </p:cNvPr>
            <p:cNvSpPr/>
            <p:nvPr/>
          </p:nvSpPr>
          <p:spPr>
            <a:xfrm>
              <a:off x="590992" y="1936850"/>
              <a:ext cx="743288" cy="743288"/>
            </a:xfrm>
            <a:prstGeom prst="ellipse">
              <a:avLst/>
            </a:prstGeom>
            <a:solidFill>
              <a:srgbClr val="E626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7EF67E-5B57-3FA9-12E9-715E3CE53EDB}"/>
                </a:ext>
              </a:extLst>
            </p:cNvPr>
            <p:cNvSpPr txBox="1"/>
            <p:nvPr/>
          </p:nvSpPr>
          <p:spPr>
            <a:xfrm>
              <a:off x="700602" y="1991300"/>
              <a:ext cx="569053" cy="645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itchFamily="2" charset="0"/>
                  <a:ea typeface="Open Sans" pitchFamily="2" charset="0"/>
                  <a:cs typeface="Open Sans" pitchFamily="2" charset="0"/>
                </a:rPr>
                <a:t>2</a:t>
              </a: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E62625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73E0004-5DC1-CC45-2A5B-25A1F9F65507}"/>
              </a:ext>
            </a:extLst>
          </p:cNvPr>
          <p:cNvGrpSpPr/>
          <p:nvPr/>
        </p:nvGrpSpPr>
        <p:grpSpPr>
          <a:xfrm>
            <a:off x="721622" y="4601113"/>
            <a:ext cx="531808" cy="531808"/>
            <a:chOff x="590992" y="1936850"/>
            <a:chExt cx="743288" cy="74328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159AE4A-AF9C-CADA-1480-2101EA775B52}"/>
                </a:ext>
              </a:extLst>
            </p:cNvPr>
            <p:cNvSpPr/>
            <p:nvPr/>
          </p:nvSpPr>
          <p:spPr>
            <a:xfrm>
              <a:off x="590992" y="1936850"/>
              <a:ext cx="743288" cy="743288"/>
            </a:xfrm>
            <a:prstGeom prst="ellipse">
              <a:avLst/>
            </a:prstGeom>
            <a:solidFill>
              <a:srgbClr val="E626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86C7DDD-9A5F-AFE2-E019-F1B82C9F0F8C}"/>
                </a:ext>
              </a:extLst>
            </p:cNvPr>
            <p:cNvSpPr txBox="1"/>
            <p:nvPr/>
          </p:nvSpPr>
          <p:spPr>
            <a:xfrm>
              <a:off x="700602" y="1991300"/>
              <a:ext cx="569053" cy="645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itchFamily="2" charset="0"/>
                  <a:ea typeface="Open Sans" pitchFamily="2" charset="0"/>
                  <a:cs typeface="Open Sans" pitchFamily="2" charset="0"/>
                </a:rPr>
                <a:t>3</a:t>
              </a:r>
              <a:endPara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E62625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C55A37-7AC3-620C-2A05-687E0B6FC613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3" name="Picture 32" descr="A black and white logo&#10;&#10;Description automatically generated">
            <a:extLst>
              <a:ext uri="{FF2B5EF4-FFF2-40B4-BE49-F238E27FC236}">
                <a16:creationId xmlns:a16="http://schemas.microsoft.com/office/drawing/2014/main" id="{95C708AF-40ED-26CB-4F5C-E6D35B41C9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745" y="94560"/>
            <a:ext cx="3072057" cy="1202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8170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 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29456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350</Words>
  <Application>Microsoft Office PowerPoint</Application>
  <PresentationFormat>Bredbild</PresentationFormat>
  <Paragraphs>70</Paragraphs>
  <Slides>8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Lato</vt:lpstr>
      <vt:lpstr>Open Sans</vt:lpstr>
      <vt:lpstr>Open Sans Light</vt:lpstr>
      <vt:lpstr>Play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9</cp:revision>
  <dcterms:created xsi:type="dcterms:W3CDTF">2025-09-29T18:06:07Z</dcterms:created>
  <dcterms:modified xsi:type="dcterms:W3CDTF">2026-08-18T13:19:27Z</dcterms:modified>
</cp:coreProperties>
</file>