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tags/tag2.xml" ContentType="application/vnd.openxmlformats-officedocument.presentationml.tags+xml"/>
  <Override PartName="/ppt/notesSlides/notesSlide2.xml" ContentType="application/vnd.openxmlformats-officedocument.presentationml.notesSlide+xml"/>
  <Override PartName="/ppt/tags/tag3.xml" ContentType="application/vnd.openxmlformats-officedocument.presentationml.tags+xml"/>
  <Override PartName="/ppt/notesSlides/notesSlide3.xml" ContentType="application/vnd.openxmlformats-officedocument.presentationml.notesSlide+xml"/>
  <Override PartName="/ppt/tags/tag4.xml" ContentType="application/vnd.openxmlformats-officedocument.presentationml.tags+xml"/>
  <Override PartName="/ppt/notesSlides/notesSlide4.xml" ContentType="application/vnd.openxmlformats-officedocument.presentationml.notesSlide+xml"/>
  <Override PartName="/ppt/tags/tag5.xml" ContentType="application/vnd.openxmlformats-officedocument.presentationml.tags+xml"/>
  <Override PartName="/ppt/notesSlides/notesSlide5.xml" ContentType="application/vnd.openxmlformats-officedocument.presentationml.notesSlide+xml"/>
  <Override PartName="/ppt/tags/tag6.xml" ContentType="application/vnd.openxmlformats-officedocument.presentationml.tags+xml"/>
  <Override PartName="/ppt/notesSlides/notesSlide6.xml" ContentType="application/vnd.openxmlformats-officedocument.presentationml.notesSlide+xml"/>
  <Override PartName="/ppt/tags/tag7.xml" ContentType="application/vnd.openxmlformats-officedocument.presentationml.tags+xml"/>
  <Override PartName="/ppt/notesSlides/notesSlide7.xml" ContentType="application/vnd.openxmlformats-officedocument.presentationml.notesSlide+xml"/>
  <Override PartName="/ppt/tags/tag8.xml" ContentType="application/vnd.openxmlformats-officedocument.presentationml.tags+xml"/>
  <Override PartName="/ppt/notesSlides/notesSlide8.xml" ContentType="application/vnd.openxmlformats-officedocument.presentationml.notesSlide+xml"/>
  <Override PartName="/ppt/tags/tag9.xml" ContentType="application/vnd.openxmlformats-officedocument.presentationml.tags+xml"/>
  <Override PartName="/ppt/notesSlides/notesSlide9.xml" ContentType="application/vnd.openxmlformats-officedocument.presentationml.notesSlide+xml"/>
  <Override PartName="/ppt/tags/tag10.xml" ContentType="application/vnd.openxmlformats-officedocument.presentationml.tags+xml"/>
  <Override PartName="/ppt/notesSlides/notesSlide10.xml" ContentType="application/vnd.openxmlformats-officedocument.presentationml.notesSlide+xml"/>
  <Override PartName="/ppt/tags/tag11.xml" ContentType="application/vnd.openxmlformats-officedocument.presentationml.tags+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tags/tag12.xml" ContentType="application/vnd.openxmlformats-officedocument.presentationml.tags+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tags/tag13.xml" ContentType="application/vnd.openxmlformats-officedocument.presentationml.tags+xml"/>
  <Override PartName="/ppt/notesSlides/notesSlide35.xml" ContentType="application/vnd.openxmlformats-officedocument.presentationml.notesSlide+xml"/>
  <Override PartName="/ppt/tags/tag14.xml" ContentType="application/vnd.openxmlformats-officedocument.presentationml.tags+xml"/>
  <Override PartName="/ppt/notesSlides/notesSlide36.xml" ContentType="application/vnd.openxmlformats-officedocument.presentationml.notesSlide+xml"/>
  <Override PartName="/ppt/tags/tag15.xml" ContentType="application/vnd.openxmlformats-officedocument.presentationml.tags+xml"/>
  <Override PartName="/ppt/notesSlides/notesSlide37.xml" ContentType="application/vnd.openxmlformats-officedocument.presentationml.notesSlide+xml"/>
  <Override PartName="/ppt/tags/tag16.xml" ContentType="application/vnd.openxmlformats-officedocument.presentationml.tags+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tags/tag17.xml" ContentType="application/vnd.openxmlformats-officedocument.presentationml.tags+xml"/>
  <Override PartName="/ppt/notesSlides/notesSlide46.xml" ContentType="application/vnd.openxmlformats-officedocument.presentationml.notesSlide+xml"/>
  <Override PartName="/ppt/tags/tag18.xml" ContentType="application/vnd.openxmlformats-officedocument.presentationml.tags+xml"/>
  <Override PartName="/ppt/notesSlides/notesSlide47.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0" r:id="rId5"/>
  </p:sldMasterIdLst>
  <p:notesMasterIdLst>
    <p:notesMasterId r:id="rId53"/>
  </p:notesMasterIdLst>
  <p:sldIdLst>
    <p:sldId id="833" r:id="rId6"/>
    <p:sldId id="328" r:id="rId7"/>
    <p:sldId id="329" r:id="rId8"/>
    <p:sldId id="330" r:id="rId9"/>
    <p:sldId id="331" r:id="rId10"/>
    <p:sldId id="830" r:id="rId11"/>
    <p:sldId id="289" r:id="rId12"/>
    <p:sldId id="322" r:id="rId13"/>
    <p:sldId id="307" r:id="rId14"/>
    <p:sldId id="308" r:id="rId15"/>
    <p:sldId id="292" r:id="rId16"/>
    <p:sldId id="273" r:id="rId17"/>
    <p:sldId id="293" r:id="rId18"/>
    <p:sldId id="256" r:id="rId19"/>
    <p:sldId id="257" r:id="rId20"/>
    <p:sldId id="258" r:id="rId21"/>
    <p:sldId id="804" r:id="rId22"/>
    <p:sldId id="275" r:id="rId23"/>
    <p:sldId id="324" r:id="rId24"/>
    <p:sldId id="796" r:id="rId25"/>
    <p:sldId id="803" r:id="rId26"/>
    <p:sldId id="795" r:id="rId27"/>
    <p:sldId id="794" r:id="rId28"/>
    <p:sldId id="812" r:id="rId29"/>
    <p:sldId id="793" r:id="rId30"/>
    <p:sldId id="813" r:id="rId31"/>
    <p:sldId id="822" r:id="rId32"/>
    <p:sldId id="823" r:id="rId33"/>
    <p:sldId id="824" r:id="rId34"/>
    <p:sldId id="825" r:id="rId35"/>
    <p:sldId id="826" r:id="rId36"/>
    <p:sldId id="827" r:id="rId37"/>
    <p:sldId id="828" r:id="rId38"/>
    <p:sldId id="821" r:id="rId39"/>
    <p:sldId id="347" r:id="rId40"/>
    <p:sldId id="350" r:id="rId41"/>
    <p:sldId id="351" r:id="rId42"/>
    <p:sldId id="352" r:id="rId43"/>
    <p:sldId id="820" r:id="rId44"/>
    <p:sldId id="259" r:id="rId45"/>
    <p:sldId id="261" r:id="rId46"/>
    <p:sldId id="263" r:id="rId47"/>
    <p:sldId id="278" r:id="rId48"/>
    <p:sldId id="271" r:id="rId49"/>
    <p:sldId id="811" r:id="rId50"/>
    <p:sldId id="316" r:id="rId51"/>
    <p:sldId id="320" r:id="rId52"/>
  </p:sldIdLst>
  <p:sldSz cx="12192000" cy="6858000"/>
  <p:notesSz cx="6858000" cy="9144000"/>
  <p:custDataLst>
    <p:tags r:id="rId54"/>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755D93A-E458-1F2A-B077-244306DFD348}" name="ATLS Chair" initials="AC" userId="S::atlschair@facs.org::221638c0-eabc-49a5-a50d-365223da37b5" providerId="AD"/>
  <p188:author id="{9DBF4665-36E3-B35B-915D-1DDCFEFD2014}" name="Julie Cwik" initials="JC" userId="S::jcwik@facs.org::c760debf-6a69-441c-8f38-77c5fc6f1054" providerId="AD"/>
  <p188:author id="{8F61EA94-BC19-BE0E-F7A8-96D6C152AB4C}" name="Rebecca Hill" initials="" userId="S::rhill@facs.org::5178ab9e-2593-45cd-b24e-fc359e47f6e7" providerId="AD"/>
  <p188:author id="{13896BCA-F8F8-4C87-7FF5-67D0A27BE033}" name="Kim Joseph" initials="KJ" userId="2c1613098e6a34b6"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52F6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8" d="100"/>
          <a:sy n="78" d="100"/>
        </p:scale>
        <p:origin x="850" y="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presProps" Target="presProp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notesMaster" Target="notesMasters/notesMaster1.xml"/><Relationship Id="rId58" Type="http://schemas.openxmlformats.org/officeDocument/2006/relationships/tableStyles" Target="tableStyles.xml"/><Relationship Id="rId5" Type="http://schemas.openxmlformats.org/officeDocument/2006/relationships/slideMaster" Target="slideMasters/slideMaster2.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viewProps" Target="viewProps.xml"/><Relationship Id="rId8" Type="http://schemas.openxmlformats.org/officeDocument/2006/relationships/slide" Target="slides/slide3.xml"/><Relationship Id="rId51" Type="http://schemas.openxmlformats.org/officeDocument/2006/relationships/slide" Target="slides/slide46.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microsoft.com/office/2018/10/relationships/authors" Target="authors.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tags" Target="tags/tag1.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theme" Target="theme/theme1.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s>
</file>

<file path=ppt/notesMasters/_rels/notesMaster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Slide Image Placeholder 3">
            <a:extLst>
              <a:ext uri="{FF2B5EF4-FFF2-40B4-BE49-F238E27FC236}">
                <a16:creationId xmlns:a16="http://schemas.microsoft.com/office/drawing/2014/main" id="{4D6449E3-E753-FEFF-6388-7AD12F3157CF}"/>
              </a:ext>
            </a:extLst>
          </p:cNvPr>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9" name="Notes Placeholder 4">
            <a:extLst>
              <a:ext uri="{FF2B5EF4-FFF2-40B4-BE49-F238E27FC236}">
                <a16:creationId xmlns:a16="http://schemas.microsoft.com/office/drawing/2014/main" id="{A25F3E30-14B2-80BF-5C0B-165244DADDFE}"/>
              </a:ext>
            </a:extLst>
          </p:cNvPr>
          <p:cNvSpPr>
            <a:spLocks noGrp="1"/>
          </p:cNvSpPr>
          <p:nvPr>
            <p:ph type="body" sz="quarter" idx="3"/>
          </p:nvPr>
        </p:nvSpPr>
        <p:spPr>
          <a:xfrm>
            <a:off x="685800" y="4331368"/>
            <a:ext cx="5486400" cy="4220953"/>
          </a:xfrm>
          <a:prstGeom prst="rect">
            <a:avLst/>
          </a:prstGeom>
        </p:spPr>
        <p:txBody>
          <a:bodyPr vert="horz" wrap="square"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Slide Number Placeholder 6">
            <a:extLst>
              <a:ext uri="{FF2B5EF4-FFF2-40B4-BE49-F238E27FC236}">
                <a16:creationId xmlns:a16="http://schemas.microsoft.com/office/drawing/2014/main" id="{9082C058-96AA-63DA-CCE3-94999AAA3CFE}"/>
              </a:ext>
            </a:extLst>
          </p:cNvPr>
          <p:cNvSpPr>
            <a:spLocks noGrp="1"/>
          </p:cNvSpPr>
          <p:nvPr>
            <p:ph type="sldNum" sz="quarter" idx="5"/>
          </p:nvPr>
        </p:nvSpPr>
        <p:spPr>
          <a:xfrm>
            <a:off x="3884613" y="8552322"/>
            <a:ext cx="2971800" cy="458787"/>
          </a:xfrm>
          <a:prstGeom prst="rect">
            <a:avLst/>
          </a:prstGeom>
        </p:spPr>
        <p:txBody>
          <a:bodyPr vert="horz" lIns="91440" tIns="45720" rIns="91440" bIns="45720" rtlCol="0" anchor="b"/>
          <a:lstStyle>
            <a:lvl1pPr algn="r">
              <a:defRPr sz="1200"/>
            </a:lvl1pPr>
          </a:lstStyle>
          <a:p>
            <a:endParaRPr lang="en-US"/>
          </a:p>
        </p:txBody>
      </p:sp>
      <p:pic>
        <p:nvPicPr>
          <p:cNvPr id="11" name="Picture 10">
            <a:extLst>
              <a:ext uri="{FF2B5EF4-FFF2-40B4-BE49-F238E27FC236}">
                <a16:creationId xmlns:a16="http://schemas.microsoft.com/office/drawing/2014/main" id="{A6A0D4EC-EDFF-C6F5-8695-A53EDFDF0D70}"/>
              </a:ext>
            </a:extLst>
          </p:cNvPr>
          <p:cNvPicPr>
            <a:picLocks noChangeAspect="1"/>
          </p:cNvPicPr>
          <p:nvPr/>
        </p:nvPicPr>
        <p:blipFill>
          <a:blip r:embed="rId2"/>
          <a:stretch>
            <a:fillRect/>
          </a:stretch>
        </p:blipFill>
        <p:spPr>
          <a:xfrm>
            <a:off x="685800" y="515217"/>
            <a:ext cx="3718932" cy="300456"/>
          </a:xfrm>
          <a:prstGeom prst="rect">
            <a:avLst/>
          </a:prstGeom>
        </p:spPr>
      </p:pic>
      <p:sp>
        <p:nvSpPr>
          <p:cNvPr id="12" name="TextBox 11">
            <a:extLst>
              <a:ext uri="{FF2B5EF4-FFF2-40B4-BE49-F238E27FC236}">
                <a16:creationId xmlns:a16="http://schemas.microsoft.com/office/drawing/2014/main" id="{AEC9FDD8-EFEA-0563-7870-871DEF2F2092}"/>
              </a:ext>
            </a:extLst>
          </p:cNvPr>
          <p:cNvSpPr txBox="1"/>
          <p:nvPr/>
        </p:nvSpPr>
        <p:spPr>
          <a:xfrm>
            <a:off x="3884613" y="500913"/>
            <a:ext cx="2410251" cy="246221"/>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1000"/>
              <a:t>1 – Initial Assessment: Primary Survey</a:t>
            </a:r>
          </a:p>
        </p:txBody>
      </p:sp>
      <p:sp>
        <p:nvSpPr>
          <p:cNvPr id="13" name="TextBox 12">
            <a:extLst>
              <a:ext uri="{FF2B5EF4-FFF2-40B4-BE49-F238E27FC236}">
                <a16:creationId xmlns:a16="http://schemas.microsoft.com/office/drawing/2014/main" id="{9BE60126-8ACD-A689-7C7C-387DAB4939E8}"/>
              </a:ext>
            </a:extLst>
          </p:cNvPr>
          <p:cNvSpPr txBox="1"/>
          <p:nvPr/>
        </p:nvSpPr>
        <p:spPr>
          <a:xfrm>
            <a:off x="172843" y="8764888"/>
            <a:ext cx="1890132"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err="1"/>
              <a:t>traumaeducation@facs.org</a:t>
            </a:r>
            <a:endParaRPr lang="en-US" sz="1000"/>
          </a:p>
        </p:txBody>
      </p:sp>
    </p:spTree>
    <p:extLst>
      <p:ext uri="{BB962C8B-B14F-4D97-AF65-F5344CB8AC3E}">
        <p14:creationId xmlns:p14="http://schemas.microsoft.com/office/powerpoint/2010/main" val="3924138059"/>
      </p:ext>
    </p:extLst>
  </p:cSld>
  <p:clrMap bg1="lt1" tx1="dk1" bg2="lt2" tx2="dk2" accent1="accent1" accent2="accent2" accent3="accent3" accent4="accent4" accent5="accent5" accent6="accent6" hlink="hlink" folHlink="folHlink"/>
  <p:notesStyle>
    <a:lvl1pPr marL="0" algn="l" defTabSz="914400" rtl="0" eaLnBrk="1" latinLnBrk="0" hangingPunct="1">
      <a:defRPr sz="1000" kern="1200">
        <a:solidFill>
          <a:schemeClr val="tx1"/>
        </a:solidFill>
        <a:latin typeface="Calibri" panose="020F0502020204030204" pitchFamily="34" charset="0"/>
        <a:ea typeface="+mn-ea"/>
        <a:cs typeface="Calibri" panose="020F0502020204030204" pitchFamily="34" charset="0"/>
      </a:defRPr>
    </a:lvl1pPr>
    <a:lvl2pPr marL="457200" algn="l" defTabSz="914400" rtl="0" eaLnBrk="1" latinLnBrk="0" hangingPunct="1">
      <a:defRPr sz="1000" kern="1200">
        <a:solidFill>
          <a:schemeClr val="tx1"/>
        </a:solidFill>
        <a:latin typeface="Calibri" panose="020F0502020204030204" pitchFamily="34" charset="0"/>
        <a:ea typeface="+mn-ea"/>
        <a:cs typeface="Calibri" panose="020F0502020204030204" pitchFamily="34" charset="0"/>
      </a:defRPr>
    </a:lvl2pPr>
    <a:lvl3pPr marL="914400" algn="l" defTabSz="914400" rtl="0" eaLnBrk="1" latinLnBrk="0" hangingPunct="1">
      <a:defRPr sz="1000" kern="1200">
        <a:solidFill>
          <a:schemeClr val="tx1"/>
        </a:solidFill>
        <a:latin typeface="Calibri" panose="020F0502020204030204" pitchFamily="34" charset="0"/>
        <a:ea typeface="+mn-ea"/>
        <a:cs typeface="Calibri" panose="020F0502020204030204" pitchFamily="34" charset="0"/>
      </a:defRPr>
    </a:lvl3pPr>
    <a:lvl4pPr marL="1371600" algn="l" defTabSz="914400" rtl="0" eaLnBrk="1" latinLnBrk="0" hangingPunct="1">
      <a:defRPr sz="1000" kern="1200">
        <a:solidFill>
          <a:schemeClr val="tx1"/>
        </a:solidFill>
        <a:latin typeface="Calibri" panose="020F0502020204030204" pitchFamily="34" charset="0"/>
        <a:ea typeface="+mn-ea"/>
        <a:cs typeface="Calibri" panose="020F0502020204030204" pitchFamily="34" charset="0"/>
      </a:defRPr>
    </a:lvl4pPr>
    <a:lvl5pPr marL="1828800" algn="l" defTabSz="914400" rtl="0" eaLnBrk="1" latinLnBrk="0" hangingPunct="1">
      <a:defRPr sz="1000" kern="1200">
        <a:solidFill>
          <a:schemeClr val="tx1"/>
        </a:solidFill>
        <a:latin typeface="Calibri" panose="020F0502020204030204" pitchFamily="34" charset="0"/>
        <a:ea typeface="+mn-ea"/>
        <a:cs typeface="Calibri" panose="020F050202020403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err="1"/>
              <a:t>Välkommen</a:t>
            </a:r>
            <a:endParaRPr lang="en-US"/>
          </a:p>
        </p:txBody>
      </p:sp>
    </p:spTree>
    <p:extLst>
      <p:ext uri="{BB962C8B-B14F-4D97-AF65-F5344CB8AC3E}">
        <p14:creationId xmlns:p14="http://schemas.microsoft.com/office/powerpoint/2010/main" val="147793288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Another concept central to ATLS is that the </a:t>
            </a:r>
            <a:r>
              <a:rPr lang="en-US" b="1"/>
              <a:t>sequence of care </a:t>
            </a:r>
            <a:r>
              <a:rPr lang="en-US"/>
              <a:t>for is the same for all injured patients, whether they are adults, young children, older adult patients, or pregnant patients. Special considerations may be present in certain populations, but the overall approach is the same.</a:t>
            </a:r>
          </a:p>
        </p:txBody>
      </p:sp>
      <p:sp>
        <p:nvSpPr>
          <p:cNvPr id="4" name="Slide Number Placeholder 3"/>
          <p:cNvSpPr>
            <a:spLocks noGrp="1"/>
          </p:cNvSpPr>
          <p:nvPr>
            <p:ph type="sldNum" sz="quarter" idx="5"/>
          </p:nvPr>
        </p:nvSpPr>
        <p:spPr/>
        <p:txBody>
          <a:bodyPr/>
          <a:lstStyle/>
          <a:p>
            <a:fld id="{629B448B-B088-E842-94CF-1BDF9E98DDFA}" type="slidenum">
              <a:rPr lang="en-US" smtClean="0"/>
              <a:t>10</a:t>
            </a:fld>
            <a:endParaRPr lang="en-US"/>
          </a:p>
        </p:txBody>
      </p:sp>
    </p:spTree>
    <p:extLst>
      <p:ext uri="{BB962C8B-B14F-4D97-AF65-F5344CB8AC3E}">
        <p14:creationId xmlns:p14="http://schemas.microsoft.com/office/powerpoint/2010/main" val="77517492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000" kern="1200">
                <a:solidFill>
                  <a:schemeClr val="tx1"/>
                </a:solidFill>
                <a:effectLst/>
                <a:latin typeface="Calibri" panose="020F0502020204030204" pitchFamily="34" charset="0"/>
                <a:ea typeface="+mn-ea"/>
                <a:cs typeface="Calibri" panose="020F0502020204030204" pitchFamily="34" charset="0"/>
              </a:rPr>
              <a:t>Using these principles, the ATLS concept employs the </a:t>
            </a:r>
            <a:r>
              <a:rPr lang="en-US" sz="1000" kern="1200" err="1">
                <a:solidFill>
                  <a:schemeClr val="tx1"/>
                </a:solidFill>
                <a:effectLst/>
                <a:latin typeface="Calibri" panose="020F0502020204030204" pitchFamily="34" charset="0"/>
                <a:ea typeface="+mn-ea"/>
                <a:cs typeface="Calibri" panose="020F0502020204030204" pitchFamily="34" charset="0"/>
              </a:rPr>
              <a:t>xABCDE</a:t>
            </a:r>
            <a:r>
              <a:rPr lang="en-US" sz="1000" kern="1200">
                <a:solidFill>
                  <a:schemeClr val="tx1"/>
                </a:solidFill>
                <a:effectLst/>
                <a:latin typeface="Calibri" panose="020F0502020204030204" pitchFamily="34" charset="0"/>
                <a:ea typeface="+mn-ea"/>
                <a:cs typeface="Calibri" panose="020F0502020204030204" pitchFamily="34" charset="0"/>
              </a:rPr>
              <a:t> algorithm as its universal language for the primary survey. The definitive diagnosis and an in-depth history are not required initially. By following the algorithm in sequence, the clinician is less likely to miss an immediate life threat; however, in many circumstances, several aspects of the algorithm may be applied simultaneously. </a:t>
            </a:r>
          </a:p>
          <a:p>
            <a:endParaRPr lang="en-US" sz="1000" kern="1200">
              <a:solidFill>
                <a:schemeClr val="tx1"/>
              </a:solidFill>
              <a:effectLst/>
              <a:latin typeface="Calibri" panose="020F0502020204030204" pitchFamily="34" charset="0"/>
              <a:ea typeface="+mn-ea"/>
              <a:cs typeface="Calibri" panose="020F0502020204030204" pitchFamily="34" charset="0"/>
            </a:endParaRPr>
          </a:p>
          <a:p>
            <a:r>
              <a:rPr lang="en-US" sz="1000" kern="1200">
                <a:solidFill>
                  <a:schemeClr val="tx1"/>
                </a:solidFill>
                <a:effectLst/>
                <a:latin typeface="Calibri" panose="020F0502020204030204" pitchFamily="34" charset="0"/>
                <a:ea typeface="+mn-ea"/>
                <a:cs typeface="Calibri" panose="020F0502020204030204" pitchFamily="34" charset="0"/>
              </a:rPr>
              <a:t>It is important to recognize that time is of the essence. ATLS is primarily directed at providing initial care in what used to be called the “golden hour.” The “golden hour” is not actually a fixed time period, but rather the window of opportunity during which clinicians can have a positive impact on the morbidity and mortality associated with injury.</a:t>
            </a:r>
          </a:p>
          <a:p>
            <a:endParaRPr lang="en-US" sz="1000" kern="1200">
              <a:solidFill>
                <a:schemeClr val="tx1"/>
              </a:solidFill>
              <a:effectLst/>
              <a:latin typeface="Calibri" panose="020F0502020204030204" pitchFamily="34" charset="0"/>
              <a:ea typeface="+mn-ea"/>
              <a:cs typeface="Calibri" panose="020F0502020204030204" pitchFamily="34" charset="0"/>
            </a:endParaRPr>
          </a:p>
          <a:p>
            <a:endParaRPr lang="en-US" sz="1000" kern="1200">
              <a:solidFill>
                <a:schemeClr val="tx1"/>
              </a:solidFill>
              <a:effectLst/>
              <a:latin typeface="Calibri" panose="020F0502020204030204" pitchFamily="34" charset="0"/>
              <a:ea typeface="+mn-ea"/>
              <a:cs typeface="Calibri" panose="020F0502020204030204" pitchFamily="34" charset="0"/>
            </a:endParaRPr>
          </a:p>
          <a:p>
            <a:endParaRPr lang="en-US" sz="1000" kern="1200">
              <a:solidFill>
                <a:schemeClr val="tx1"/>
              </a:solidFill>
              <a:effectLst/>
              <a:latin typeface="Calibri" panose="020F0502020204030204" pitchFamily="34" charset="0"/>
              <a:ea typeface="+mn-ea"/>
              <a:cs typeface="Calibri" panose="020F0502020204030204" pitchFamily="34" charset="0"/>
            </a:endParaRPr>
          </a:p>
          <a:p>
            <a:endParaRPr lang="en-US" sz="1000">
              <a:latin typeface="Calibri" panose="020F0502020204030204" pitchFamily="34" charset="0"/>
              <a:cs typeface="Calibri" panose="020F0502020204030204" pitchFamily="34" charset="0"/>
            </a:endParaRPr>
          </a:p>
        </p:txBody>
      </p:sp>
      <p:sp>
        <p:nvSpPr>
          <p:cNvPr id="4" name="Slide Number Placeholder 3"/>
          <p:cNvSpPr>
            <a:spLocks noGrp="1"/>
          </p:cNvSpPr>
          <p:nvPr>
            <p:ph type="sldNum" sz="quarter" idx="10"/>
          </p:nvPr>
        </p:nvSpPr>
        <p:spPr/>
        <p:txBody>
          <a:bodyPr/>
          <a:lstStyle/>
          <a:p>
            <a:fld id="{629B448B-B088-E842-94CF-1BDF9E98DDFA}" type="slidenum">
              <a:rPr lang="en-US" smtClean="0"/>
              <a:t>11</a:t>
            </a:fld>
            <a:endParaRPr lang="en-US"/>
          </a:p>
        </p:txBody>
      </p:sp>
    </p:spTree>
    <p:extLst>
      <p:ext uri="{BB962C8B-B14F-4D97-AF65-F5344CB8AC3E}">
        <p14:creationId xmlns:p14="http://schemas.microsoft.com/office/powerpoint/2010/main" val="263674679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a:prstGeom prst="rect">
            <a:avLst/>
          </a:prstGeom>
        </p:spPr>
      </p:sp>
      <p:sp>
        <p:nvSpPr>
          <p:cNvPr id="3" name="Notes Placeholder 2"/>
          <p:cNvSpPr>
            <a:spLocks noGrp="1"/>
          </p:cNvSpPr>
          <p:nvPr>
            <p:ph type="body" idx="1"/>
          </p:nvPr>
        </p:nvSpPr>
        <p:spPr>
          <a:xfrm>
            <a:off x="685800" y="4400550"/>
            <a:ext cx="5486400" cy="3600450"/>
          </a:xfrm>
          <a:prstGeom prst="rect">
            <a:avLst/>
          </a:prstGeom>
        </p:spPr>
        <p:txBody>
          <a:bodyPr/>
          <a:lstStyle/>
          <a:p>
            <a:endParaRPr lang="en-US"/>
          </a:p>
        </p:txBody>
      </p:sp>
      <p:sp>
        <p:nvSpPr>
          <p:cNvPr id="4" name="Slide Number Placeholder 3"/>
          <p:cNvSpPr>
            <a:spLocks noGrp="1"/>
          </p:cNvSpPr>
          <p:nvPr>
            <p:ph type="sldNum" sz="quarter" idx="5"/>
          </p:nvPr>
        </p:nvSpPr>
        <p:spPr>
          <a:xfrm>
            <a:off x="3884613" y="8685213"/>
            <a:ext cx="2971800" cy="458787"/>
          </a:xfrm>
          <a:prstGeom prst="rect">
            <a:avLst/>
          </a:prstGeom>
        </p:spPr>
        <p:txBody>
          <a:bodyPr/>
          <a:lstStyle/>
          <a:p>
            <a:fld id="{E8CDBC4B-CF6C-43E5-8197-11F396D39E5E}" type="slidenum">
              <a:rPr lang="en-US" smtClean="0"/>
              <a:t>12</a:t>
            </a:fld>
            <a:endParaRPr lang="en-US"/>
          </a:p>
        </p:txBody>
      </p:sp>
    </p:spTree>
    <p:extLst>
      <p:ext uri="{BB962C8B-B14F-4D97-AF65-F5344CB8AC3E}">
        <p14:creationId xmlns:p14="http://schemas.microsoft.com/office/powerpoint/2010/main" val="307736778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000" b="0" kern="1200">
                <a:solidFill>
                  <a:schemeClr val="tx1"/>
                </a:solidFill>
                <a:effectLst/>
                <a:latin typeface="Calibri" panose="020F0502020204030204" pitchFamily="34" charset="0"/>
                <a:ea typeface="+mn-ea"/>
                <a:cs typeface="Calibri" panose="020F0502020204030204" pitchFamily="34" charset="0"/>
              </a:rPr>
              <a:t>The initial assessment and management of injured patients consists of the primary survey with simultaneous resuscitation and adjuncts; the secondary survey with associated adjuncts; frequent re-evaluation; and transfer of the patient to definitive care, if indicated. If the initial treating facility does not have the resources to manage all the patient’s injuries, transfer to a different facility may be indicated. However, definitive care could also involve transfer of the patient to a different team within the same facility.</a:t>
            </a:r>
          </a:p>
          <a:p>
            <a:endParaRPr lang="en-US" sz="1000" b="0" kern="1200">
              <a:solidFill>
                <a:schemeClr val="tx1"/>
              </a:solidFill>
              <a:effectLst/>
              <a:latin typeface="Calibri" panose="020F0502020204030204" pitchFamily="34" charset="0"/>
              <a:ea typeface="+mn-ea"/>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000">
                <a:effectLst/>
                <a:latin typeface="Calibri" panose="020F0502020204030204" pitchFamily="34" charset="0"/>
                <a:ea typeface="Aptos" panose="020B0004020202020204" pitchFamily="34" charset="0"/>
                <a:cs typeface="Calibri" panose="020F0502020204030204" pitchFamily="34" charset="0"/>
              </a:rPr>
              <a:t>Differences in healthcare systems, resources, and regional needs may dictate when and how patients are transferred. Also, in some austere environments, transfer may not be possible in the immediate or short term.</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a:effectLst/>
              <a:latin typeface="Calibri" panose="020F0502020204030204" pitchFamily="34" charset="0"/>
              <a:ea typeface="Aptos" panose="020B000402020202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a:effectLst/>
              <a:latin typeface="Calibri" panose="020F0502020204030204" pitchFamily="34" charset="0"/>
              <a:ea typeface="Aptos" panose="020B0004020202020204" pitchFamily="34" charset="0"/>
              <a:cs typeface="Calibri" panose="020F0502020204030204" pitchFamily="34" charset="0"/>
            </a:endParaRPr>
          </a:p>
          <a:p>
            <a:endParaRPr lang="en-US" sz="1000" b="0" kern="1200">
              <a:solidFill>
                <a:schemeClr val="tx1"/>
              </a:solidFill>
              <a:effectLst/>
              <a:latin typeface="Calibri" panose="020F0502020204030204" pitchFamily="34" charset="0"/>
              <a:ea typeface="+mn-ea"/>
              <a:cs typeface="Calibri" panose="020F0502020204030204" pitchFamily="34" charset="0"/>
            </a:endParaRPr>
          </a:p>
        </p:txBody>
      </p:sp>
      <p:sp>
        <p:nvSpPr>
          <p:cNvPr id="4" name="Slide Number Placeholder 3"/>
          <p:cNvSpPr>
            <a:spLocks noGrp="1"/>
          </p:cNvSpPr>
          <p:nvPr>
            <p:ph type="sldNum" sz="quarter" idx="10"/>
          </p:nvPr>
        </p:nvSpPr>
        <p:spPr/>
        <p:txBody>
          <a:bodyPr/>
          <a:lstStyle/>
          <a:p>
            <a:fld id="{629B448B-B088-E842-94CF-1BDF9E98DDFA}" type="slidenum">
              <a:rPr lang="en-US" smtClean="0"/>
              <a:t>13</a:t>
            </a:fld>
            <a:endParaRPr lang="en-US"/>
          </a:p>
        </p:txBody>
      </p:sp>
    </p:spTree>
    <p:extLst>
      <p:ext uri="{BB962C8B-B14F-4D97-AF65-F5344CB8AC3E}">
        <p14:creationId xmlns:p14="http://schemas.microsoft.com/office/powerpoint/2010/main" val="207025197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endParaRPr lang="en-US"/>
          </a:p>
        </p:txBody>
      </p:sp>
    </p:spTree>
    <p:extLst>
      <p:ext uri="{BB962C8B-B14F-4D97-AF65-F5344CB8AC3E}">
        <p14:creationId xmlns:p14="http://schemas.microsoft.com/office/powerpoint/2010/main" val="147793288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a:prstGeom prst="rect">
            <a:avLst/>
          </a:prstGeom>
        </p:spPr>
      </p:sp>
      <p:sp>
        <p:nvSpPr>
          <p:cNvPr id="3" name="Notes Placeholder 2"/>
          <p:cNvSpPr>
            <a:spLocks noGrp="1"/>
          </p:cNvSpPr>
          <p:nvPr>
            <p:ph type="body" idx="1"/>
          </p:nvPr>
        </p:nvSpPr>
        <p:spPr>
          <a:xfrm>
            <a:off x="685800" y="4400550"/>
            <a:ext cx="5486400" cy="3600450"/>
          </a:xfrm>
          <a:prstGeom prst="rect">
            <a:avLst/>
          </a:prstGeom>
        </p:spPr>
        <p:txBody>
          <a:bodyPr/>
          <a:lstStyle/>
          <a:p>
            <a:r>
              <a:rPr lang="en-US" sz="1000">
                <a:latin typeface="Calibri" panose="020F0502020204030204" pitchFamily="34" charset="0"/>
                <a:cs typeface="Calibri" panose="020F0502020204030204" pitchFamily="34" charset="0"/>
              </a:rPr>
              <a:t>The Instructor should review the information on the slide, </a:t>
            </a:r>
            <a:r>
              <a:rPr lang="en-US" sz="1000" b="0" i="0">
                <a:latin typeface="Calibri" panose="020F0502020204030204" pitchFamily="34" charset="0"/>
                <a:cs typeface="Calibri" panose="020F0502020204030204" pitchFamily="34" charset="0"/>
              </a:rPr>
              <a:t>adding that the hospital receiving the patient is a community hospital with no surgical specialty capabilities (not a trauma center). </a:t>
            </a:r>
          </a:p>
        </p:txBody>
      </p:sp>
      <p:sp>
        <p:nvSpPr>
          <p:cNvPr id="4" name="Slide Number Placeholder 3"/>
          <p:cNvSpPr>
            <a:spLocks noGrp="1"/>
          </p:cNvSpPr>
          <p:nvPr>
            <p:ph type="sldNum" sz="quarter" idx="5"/>
          </p:nvPr>
        </p:nvSpPr>
        <p:spPr>
          <a:xfrm>
            <a:off x="3884613" y="8685213"/>
            <a:ext cx="2971800" cy="458787"/>
          </a:xfrm>
          <a:prstGeom prst="rect">
            <a:avLst/>
          </a:prstGeom>
        </p:spPr>
        <p:txBody>
          <a:bodyPr/>
          <a:lstStyle/>
          <a:p>
            <a:fld id="{E8CDBC4B-CF6C-43E5-8197-11F396D39E5E}" type="slidenum">
              <a:rPr lang="en-US" smtClean="0"/>
              <a:t>15</a:t>
            </a:fld>
            <a:endParaRPr lang="en-US"/>
          </a:p>
        </p:txBody>
      </p:sp>
    </p:spTree>
    <p:extLst>
      <p:ext uri="{BB962C8B-B14F-4D97-AF65-F5344CB8AC3E}">
        <p14:creationId xmlns:p14="http://schemas.microsoft.com/office/powerpoint/2010/main" val="209357591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a:prstGeom prst="rect">
            <a:avLst/>
          </a:prstGeom>
        </p:spPr>
      </p:sp>
      <p:sp>
        <p:nvSpPr>
          <p:cNvPr id="3" name="Notes Placeholder 2"/>
          <p:cNvSpPr>
            <a:spLocks noGrp="1"/>
          </p:cNvSpPr>
          <p:nvPr>
            <p:ph type="body" idx="1"/>
          </p:nvPr>
        </p:nvSpPr>
        <p:spPr>
          <a:xfrm>
            <a:off x="685800" y="4400550"/>
            <a:ext cx="5486400" cy="3600450"/>
          </a:xfrm>
          <a:prstGeom prst="rect">
            <a:avLst/>
          </a:prstGeom>
        </p:spPr>
        <p:txBody>
          <a:bodyPr>
            <a:normAutofit fontScale="77500" lnSpcReduction="20000"/>
          </a:bodyPr>
          <a:lstStyle/>
          <a:p>
            <a:pPr algn="l" rtl="0" fontAlgn="base"/>
            <a:r>
              <a:rPr lang="en-US" sz="1000" b="1" i="0" u="none" strike="noStrike">
                <a:solidFill>
                  <a:srgbClr val="000000"/>
                </a:solidFill>
                <a:effectLst/>
                <a:latin typeface="Calibri"/>
                <a:ea typeface="Calibri"/>
                <a:cs typeface="Calibri"/>
              </a:rPr>
              <a:t>NOTE: If the participants do not provide the information, ask additional questions to elicit the information from the participants, rather than providing it yourself. </a:t>
            </a:r>
            <a:r>
              <a:rPr lang="en-US" sz="1000" b="0" i="0">
                <a:solidFill>
                  <a:srgbClr val="444444"/>
                </a:solidFill>
                <a:effectLst/>
                <a:latin typeface="Calibri"/>
                <a:ea typeface="Calibri"/>
                <a:cs typeface="Calibri"/>
              </a:rPr>
              <a:t>​</a:t>
            </a:r>
          </a:p>
          <a:p>
            <a:pPr algn="l" rtl="0" fontAlgn="base"/>
            <a:r>
              <a:rPr lang="en-US" sz="1000" b="0" i="0">
                <a:solidFill>
                  <a:srgbClr val="444444"/>
                </a:solidFill>
                <a:effectLst/>
                <a:latin typeface="Calibri"/>
                <a:ea typeface="Calibri"/>
                <a:cs typeface="Calibri"/>
              </a:rPr>
              <a:t>​</a:t>
            </a:r>
          </a:p>
          <a:p>
            <a:pPr algn="l" rtl="0" fontAlgn="base"/>
            <a:r>
              <a:rPr lang="en-US" sz="1000" b="0" i="1" u="none" strike="noStrike">
                <a:solidFill>
                  <a:srgbClr val="000000"/>
                </a:solidFill>
                <a:effectLst/>
                <a:latin typeface="Calibri"/>
                <a:ea typeface="Calibri"/>
                <a:cs typeface="Calibri"/>
              </a:rPr>
              <a:t>THE LEARNERS SHOULD PROVIDE THE FOLLOWING ANSWERS TO THE QUESTIONS ON THE SLIDE:</a:t>
            </a:r>
            <a:endParaRPr lang="en-US" sz="1000" b="1" u="sng">
              <a:latin typeface="Calibri"/>
              <a:ea typeface="Calibri"/>
              <a:cs typeface="Calibri"/>
            </a:endParaRPr>
          </a:p>
          <a:p>
            <a:endParaRPr lang="en-US" sz="1000" b="1" u="sng">
              <a:latin typeface="Calibri" panose="020F0502020204030204" pitchFamily="34" charset="0"/>
              <a:cs typeface="Calibri" panose="020F0502020204030204" pitchFamily="34" charset="0"/>
            </a:endParaRPr>
          </a:p>
          <a:p>
            <a:r>
              <a:rPr lang="en-US" sz="1000" b="1" u="none">
                <a:latin typeface="Calibri"/>
                <a:ea typeface="Calibri"/>
                <a:cs typeface="Calibri"/>
              </a:rPr>
              <a:t>1. How would you prepare for this patient’s arrival?</a:t>
            </a:r>
          </a:p>
          <a:p>
            <a:r>
              <a:rPr lang="en-US" sz="1000" b="0" u="none">
                <a:latin typeface="Calibri"/>
                <a:ea typeface="Calibri"/>
                <a:cs typeface="Calibri"/>
              </a:rPr>
              <a:t>Learners should indicate that they will </a:t>
            </a:r>
            <a:r>
              <a:rPr lang="en-US">
                <a:latin typeface="Calibri"/>
                <a:ea typeface="Calibri"/>
                <a:cs typeface="Calibri"/>
              </a:rPr>
              <a:t>use</a:t>
            </a:r>
            <a:r>
              <a:rPr lang="en-US" sz="1000" b="0" u="none">
                <a:latin typeface="Calibri"/>
                <a:ea typeface="Calibri"/>
                <a:cs typeface="Calibri"/>
              </a:rPr>
              <a:t> the </a:t>
            </a:r>
            <a:r>
              <a:rPr lang="en-US" sz="1000" b="0" u="none" err="1">
                <a:latin typeface="Calibri"/>
                <a:ea typeface="Calibri"/>
                <a:cs typeface="Calibri"/>
              </a:rPr>
              <a:t>xABCDE</a:t>
            </a:r>
            <a:r>
              <a:rPr lang="en-US" sz="1000" b="0" u="none">
                <a:latin typeface="Calibri"/>
                <a:ea typeface="Calibri"/>
                <a:cs typeface="Calibri"/>
              </a:rPr>
              <a:t> algorithm </a:t>
            </a:r>
            <a:r>
              <a:rPr lang="en-US" sz="1000">
                <a:latin typeface="Calibri"/>
                <a:ea typeface="Calibri"/>
                <a:cs typeface="Calibri"/>
              </a:rPr>
              <a:t>when preparing for the patient. </a:t>
            </a:r>
            <a:r>
              <a:rPr lang="en-US">
                <a:latin typeface="Calibri"/>
                <a:ea typeface="Calibri"/>
                <a:cs typeface="Calibri"/>
              </a:rPr>
              <a:t>They</a:t>
            </a:r>
            <a:r>
              <a:rPr lang="en-US" sz="1000">
                <a:latin typeface="Calibri"/>
                <a:ea typeface="Calibri"/>
                <a:cs typeface="Calibri"/>
              </a:rPr>
              <a:t> should make certain </a:t>
            </a:r>
            <a:r>
              <a:rPr kumimoji="0" lang="en-US" sz="1000" b="0" i="0" u="none" strike="noStrike" kern="1200" cap="none" spc="0" normalizeH="0" baseline="0" noProof="0">
                <a:ln>
                  <a:noFill/>
                </a:ln>
                <a:solidFill>
                  <a:prstClr val="black"/>
                </a:solidFill>
                <a:effectLst/>
                <a:uLnTx/>
                <a:uFillTx/>
                <a:latin typeface="Calibri"/>
                <a:ea typeface="Calibri"/>
                <a:cs typeface="Calibri"/>
              </a:rPr>
              <a:t>that oxygen</a:t>
            </a:r>
            <a:r>
              <a:rPr lang="en-US">
                <a:solidFill>
                  <a:prstClr val="black"/>
                </a:solidFill>
                <a:latin typeface="Calibri"/>
                <a:ea typeface="Calibri"/>
                <a:cs typeface="Calibri"/>
              </a:rPr>
              <a:t>,</a:t>
            </a:r>
            <a:r>
              <a:rPr kumimoji="0" lang="en-US" sz="1000" b="0" i="0" u="none" strike="noStrike" kern="1200" cap="none" spc="0" normalizeH="0" baseline="0" noProof="0">
                <a:ln>
                  <a:noFill/>
                </a:ln>
                <a:solidFill>
                  <a:prstClr val="black"/>
                </a:solidFill>
                <a:effectLst/>
                <a:uLnTx/>
                <a:uFillTx/>
                <a:latin typeface="Calibri"/>
                <a:ea typeface="Calibri"/>
                <a:cs typeface="Calibri"/>
              </a:rPr>
              <a:t> suction</a:t>
            </a:r>
            <a:r>
              <a:rPr lang="en-US">
                <a:solidFill>
                  <a:prstClr val="black"/>
                </a:solidFill>
                <a:latin typeface="Calibri"/>
                <a:ea typeface="Calibri"/>
                <a:cs typeface="Calibri"/>
              </a:rPr>
              <a:t>, and</a:t>
            </a:r>
            <a:r>
              <a:rPr kumimoji="0" lang="en-US" sz="1000" b="0" i="0" u="none" strike="noStrike" kern="1200" cap="none" spc="0" normalizeH="0" baseline="0" noProof="0">
                <a:ln>
                  <a:noFill/>
                </a:ln>
                <a:solidFill>
                  <a:prstClr val="black"/>
                </a:solidFill>
                <a:effectLst/>
                <a:uLnTx/>
                <a:uFillTx/>
                <a:latin typeface="Calibri"/>
                <a:ea typeface="Calibri"/>
                <a:cs typeface="Calibri"/>
              </a:rPr>
              <a:t> equipment for supporting the airway are available and </a:t>
            </a:r>
            <a:r>
              <a:rPr lang="en-US" sz="1000">
                <a:solidFill>
                  <a:prstClr val="black"/>
                </a:solidFill>
                <a:latin typeface="Calibri"/>
                <a:ea typeface="Calibri"/>
                <a:cs typeface="Calibri"/>
              </a:rPr>
              <a:t>functioning, </a:t>
            </a:r>
            <a:r>
              <a:rPr kumimoji="0" lang="en-US" sz="1000" b="0" i="0" u="none" strike="noStrike" kern="1200" cap="none" spc="0" normalizeH="0" baseline="0" noProof="0">
                <a:ln>
                  <a:noFill/>
                </a:ln>
                <a:solidFill>
                  <a:prstClr val="black"/>
                </a:solidFill>
                <a:effectLst/>
                <a:uLnTx/>
                <a:uFillTx/>
                <a:latin typeface="Calibri"/>
                <a:ea typeface="Calibri"/>
                <a:cs typeface="Calibri"/>
              </a:rPr>
              <a:t>and </a:t>
            </a:r>
            <a:r>
              <a:rPr lang="en-US" sz="1000">
                <a:latin typeface="Calibri"/>
                <a:ea typeface="Calibri"/>
                <a:cs typeface="Calibri"/>
              </a:rPr>
              <a:t>that equipment and personnel are available to manage the </a:t>
            </a:r>
            <a:r>
              <a:rPr lang="en-US">
                <a:latin typeface="Calibri"/>
                <a:ea typeface="Calibri"/>
                <a:cs typeface="Calibri"/>
              </a:rPr>
              <a:t>airway. Blood</a:t>
            </a:r>
            <a:r>
              <a:rPr lang="en-US" sz="1000">
                <a:latin typeface="Calibri"/>
                <a:ea typeface="Calibri"/>
                <a:cs typeface="Calibri"/>
              </a:rPr>
              <a:t> bank should be alerted for the possible need for blood products; warmed isotonic IV fluids should be available; determine what team members will be available to assist; determine what capabilities the institution has and what protocols exist for transfer should the patient’s needs exceed those capabilities.</a:t>
            </a:r>
          </a:p>
          <a:p>
            <a:pPr marL="0" indent="0">
              <a:buNone/>
            </a:pPr>
            <a:endParaRPr lang="en-US" sz="1000" b="1">
              <a:latin typeface="Calibri" panose="020F0502020204030204" pitchFamily="34" charset="0"/>
              <a:cs typeface="Calibri" panose="020F0502020204030204" pitchFamily="34" charset="0"/>
            </a:endParaRPr>
          </a:p>
          <a:p>
            <a:r>
              <a:rPr lang="en-US" sz="1000" b="1">
                <a:latin typeface="Calibri"/>
                <a:ea typeface="Calibri"/>
                <a:cs typeface="Calibri"/>
              </a:rPr>
              <a:t>2. Based on the mechanism and history, what potential injuries may be present and what interventions may be indicated?</a:t>
            </a:r>
          </a:p>
          <a:p>
            <a:r>
              <a:rPr lang="en-US" sz="1000">
                <a:latin typeface="Calibri"/>
                <a:ea typeface="Calibri"/>
                <a:cs typeface="Calibri"/>
              </a:rPr>
              <a:t>Learners should communicate potential injuries and management following </a:t>
            </a:r>
            <a:r>
              <a:rPr lang="en-US" sz="1000" err="1">
                <a:latin typeface="Calibri"/>
                <a:ea typeface="Calibri"/>
                <a:cs typeface="Calibri"/>
              </a:rPr>
              <a:t>xABCDE</a:t>
            </a:r>
            <a:r>
              <a:rPr lang="en-US" sz="1000">
                <a:latin typeface="Calibri"/>
                <a:ea typeface="Calibri"/>
                <a:cs typeface="Calibri"/>
              </a:rPr>
              <a:t>:</a:t>
            </a:r>
          </a:p>
          <a:p>
            <a:pPr marL="228600" indent="-228600">
              <a:buFont typeface="Arial" panose="020B0604020202020204" pitchFamily="34" charset="0"/>
              <a:buChar char="•"/>
            </a:pPr>
            <a:r>
              <a:rPr lang="en-US" sz="1000">
                <a:latin typeface="Calibri"/>
                <a:ea typeface="Calibri"/>
                <a:cs typeface="Calibri"/>
              </a:rPr>
              <a:t>x= the open extremity fracture and hypotension, suspect possible bleeding from this site, and evaluation for other sites of external bleeding; </a:t>
            </a:r>
          </a:p>
          <a:p>
            <a:pPr marL="228600" indent="-228600">
              <a:buFont typeface="Arial" panose="020B0604020202020204" pitchFamily="34" charset="0"/>
              <a:buChar char="•"/>
            </a:pPr>
            <a:r>
              <a:rPr lang="en-US" sz="1000">
                <a:latin typeface="Calibri"/>
                <a:ea typeface="Calibri"/>
                <a:cs typeface="Calibri"/>
              </a:rPr>
              <a:t>A= altered mental status may cause an obstructed airway–  advanced airway management may be indicated during the primary survey; </a:t>
            </a:r>
          </a:p>
          <a:p>
            <a:pPr marL="228600" indent="-228600">
              <a:buFont typeface="Arial" panose="020B0604020202020204" pitchFamily="34" charset="0"/>
              <a:buChar char="•"/>
            </a:pPr>
            <a:r>
              <a:rPr lang="en-US" sz="1000">
                <a:latin typeface="Calibri"/>
                <a:ea typeface="Calibri"/>
                <a:cs typeface="Calibri"/>
              </a:rPr>
              <a:t>B= risk exists for life-threatening breathing threats such as tension pneumothorax, massive hemothorax, pulmonary contusion</a:t>
            </a:r>
          </a:p>
          <a:p>
            <a:pPr marL="228600" indent="-228600">
              <a:buFont typeface="Arial" panose="020B0604020202020204" pitchFamily="34" charset="0"/>
              <a:buChar char="•"/>
            </a:pPr>
            <a:r>
              <a:rPr lang="en-US" sz="1000">
                <a:latin typeface="Calibri"/>
                <a:ea typeface="Calibri"/>
                <a:cs typeface="Calibri"/>
              </a:rPr>
              <a:t>C= risk of cavitary/internal bleeding in the chest, abdomen and pelvis; </a:t>
            </a:r>
          </a:p>
          <a:p>
            <a:pPr marL="228600" indent="-228600">
              <a:buFont typeface="Arial" panose="020B0604020202020204" pitchFamily="34" charset="0"/>
              <a:buChar char="•"/>
            </a:pPr>
            <a:r>
              <a:rPr lang="en-US" sz="1000">
                <a:latin typeface="Calibri"/>
                <a:ea typeface="Calibri"/>
                <a:cs typeface="Calibri"/>
              </a:rPr>
              <a:t>D= altered mental status suggests a possible head injury; risk for spinal injury. Motion restriction should be maintained; </a:t>
            </a:r>
          </a:p>
          <a:p>
            <a:pPr marL="228600" indent="-228600">
              <a:buFont typeface="Arial" panose="020B0604020202020204" pitchFamily="34" charset="0"/>
              <a:buChar char="•"/>
            </a:pPr>
            <a:r>
              <a:rPr lang="en-US" sz="1000">
                <a:latin typeface="Calibri"/>
                <a:ea typeface="Calibri"/>
                <a:cs typeface="Calibri"/>
              </a:rPr>
              <a:t>E= a complete exam and measures to prevent hypothermia are important</a:t>
            </a:r>
          </a:p>
          <a:p>
            <a:pPr marL="0" indent="0">
              <a:buNone/>
            </a:pPr>
            <a:endParaRPr lang="en-US" sz="1000" b="1">
              <a:latin typeface="Calibri" panose="020F0502020204030204" pitchFamily="34" charset="0"/>
              <a:cs typeface="Calibri" panose="020F0502020204030204" pitchFamily="34" charset="0"/>
            </a:endParaRPr>
          </a:p>
          <a:p>
            <a:pPr marL="0" indent="0">
              <a:buNone/>
            </a:pPr>
            <a:r>
              <a:rPr lang="en-US" sz="1000" b="1">
                <a:latin typeface="Calibri"/>
                <a:ea typeface="Calibri"/>
                <a:cs typeface="Calibri"/>
              </a:rPr>
              <a:t>The Instructor may find it helpful to “walk” the learners through the algorithm step-by-step as a prompt if they do not provide the expected information</a:t>
            </a:r>
          </a:p>
          <a:p>
            <a:pPr marL="0" indent="0">
              <a:buNone/>
            </a:pPr>
            <a:endParaRPr lang="en-US" sz="1000" b="1">
              <a:latin typeface="Calibri" panose="020F0502020204030204" pitchFamily="34" charset="0"/>
              <a:cs typeface="Calibri" panose="020F0502020204030204" pitchFamily="34" charset="0"/>
            </a:endParaRPr>
          </a:p>
          <a:p>
            <a:r>
              <a:rPr lang="en-US" sz="1000" b="1">
                <a:latin typeface="Calibri"/>
                <a:ea typeface="Calibri"/>
                <a:cs typeface="Calibri"/>
              </a:rPr>
              <a:t>3. What Team Dynamics concepts will be important while providing care for this patient?</a:t>
            </a:r>
            <a:endParaRPr lang="en-US" sz="1000">
              <a:latin typeface="Calibri"/>
              <a:ea typeface="Calibri"/>
              <a:cs typeface="Calibri"/>
            </a:endParaRPr>
          </a:p>
          <a:p>
            <a:r>
              <a:rPr lang="en-US" sz="1000">
                <a:latin typeface="Calibri"/>
                <a:ea typeface="Calibri"/>
                <a:cs typeface="Calibri"/>
              </a:rPr>
              <a:t>For Team Functioning, the learners should communicate that </a:t>
            </a:r>
            <a:r>
              <a:rPr lang="en-US" sz="1000" b="0">
                <a:latin typeface="Calibri"/>
                <a:ea typeface="Calibri"/>
                <a:cs typeface="Calibri"/>
              </a:rPr>
              <a:t>clear roles should be assigned. </a:t>
            </a:r>
            <a:r>
              <a:rPr lang="en-US" sz="1000">
                <a:latin typeface="Calibri"/>
                <a:ea typeface="Calibri"/>
                <a:cs typeface="Calibri"/>
              </a:rPr>
              <a:t>Team leader should encourage bi-directional, closed loop communication</a:t>
            </a:r>
            <a:r>
              <a:rPr lang="en-US" sz="1000" b="0">
                <a:latin typeface="Calibri"/>
                <a:ea typeface="Calibri"/>
                <a:cs typeface="Calibri"/>
              </a:rPr>
              <a:t>. A Pre-Arrival Huddle should take place to discuss the patient’s clinical status and team functioning plans. Learners should mention the importance of structured handover communication during every care transition from one team to another such as during EMS handover to the trauma team and during transfer to another facility Or another in-hospital team. Learners should relate the need for periodic re-evaluation of patient status. </a:t>
            </a:r>
          </a:p>
          <a:p>
            <a:endParaRPr lang="en-US" sz="1000">
              <a:latin typeface="Calibri" panose="020F0502020204030204" pitchFamily="34" charset="0"/>
              <a:cs typeface="Calibri" panose="020F0502020204030204" pitchFamily="34" charset="0"/>
            </a:endParaRPr>
          </a:p>
          <a:p>
            <a:r>
              <a:rPr lang="en-US" sz="1000" b="1">
                <a:latin typeface="Calibri"/>
                <a:ea typeface="Calibri"/>
                <a:cs typeface="Calibri"/>
              </a:rPr>
              <a:t>NOTE: </a:t>
            </a:r>
            <a:r>
              <a:rPr lang="en-US" sz="1000" b="0">
                <a:latin typeface="Calibri"/>
                <a:ea typeface="Calibri"/>
                <a:cs typeface="Calibri"/>
              </a:rPr>
              <a:t>L</a:t>
            </a:r>
            <a:r>
              <a:rPr lang="en-US" sz="1000">
                <a:latin typeface="Calibri"/>
                <a:ea typeface="Calibri"/>
                <a:cs typeface="Calibri"/>
              </a:rPr>
              <a:t>earners will be required to view the Team Dynamics video prior to attending the Course;  the Instructor might ask them to try to remember what were the key points of the video to prompt their memory.</a:t>
            </a:r>
          </a:p>
        </p:txBody>
      </p:sp>
      <p:sp>
        <p:nvSpPr>
          <p:cNvPr id="4" name="Slide Number Placeholder 3"/>
          <p:cNvSpPr>
            <a:spLocks noGrp="1"/>
          </p:cNvSpPr>
          <p:nvPr>
            <p:ph type="sldNum" sz="quarter" idx="5"/>
          </p:nvPr>
        </p:nvSpPr>
        <p:spPr>
          <a:xfrm>
            <a:off x="3884613" y="8685213"/>
            <a:ext cx="2971800" cy="458787"/>
          </a:xfrm>
          <a:prstGeom prst="rect">
            <a:avLst/>
          </a:prstGeom>
        </p:spPr>
        <p:txBody>
          <a:bodyPr/>
          <a:lstStyle/>
          <a:p>
            <a:fld id="{E8CDBC4B-CF6C-43E5-8197-11F396D39E5E}" type="slidenum">
              <a:rPr lang="en-US" smtClean="0"/>
              <a:t>16</a:t>
            </a:fld>
            <a:endParaRPr lang="en-US"/>
          </a:p>
        </p:txBody>
      </p:sp>
    </p:spTree>
    <p:extLst>
      <p:ext uri="{BB962C8B-B14F-4D97-AF65-F5344CB8AC3E}">
        <p14:creationId xmlns:p14="http://schemas.microsoft.com/office/powerpoint/2010/main" val="386389743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endParaRPr lang="en-US"/>
          </a:p>
        </p:txBody>
      </p:sp>
    </p:spTree>
    <p:extLst>
      <p:ext uri="{BB962C8B-B14F-4D97-AF65-F5344CB8AC3E}">
        <p14:creationId xmlns:p14="http://schemas.microsoft.com/office/powerpoint/2010/main" val="393362428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a:prstGeom prst="rect">
            <a:avLst/>
          </a:prstGeom>
        </p:spPr>
      </p:sp>
      <p:sp>
        <p:nvSpPr>
          <p:cNvPr id="3" name="Notes Placeholder 2"/>
          <p:cNvSpPr>
            <a:spLocks noGrp="1"/>
          </p:cNvSpPr>
          <p:nvPr>
            <p:ph type="body" idx="1"/>
          </p:nvPr>
        </p:nvSpPr>
        <p:spPr>
          <a:xfrm>
            <a:off x="685800" y="4400550"/>
            <a:ext cx="5486400" cy="3600450"/>
          </a:xfrm>
          <a:prstGeom prst="rect">
            <a:avLst/>
          </a:prstGeom>
        </p:spPr>
        <p:txBody>
          <a:bodyPr/>
          <a:lstStyle/>
          <a:p>
            <a:r>
              <a:rPr lang="en-US" sz="1000">
                <a:latin typeface="Calibri" panose="020F0502020204030204" pitchFamily="34" charset="0"/>
                <a:cs typeface="Calibri" panose="020F0502020204030204" pitchFamily="34" charset="0"/>
              </a:rPr>
              <a:t>CASE Scenario</a:t>
            </a:r>
            <a:endParaRPr lang="en-US" sz="1000" b="0" i="0">
              <a:latin typeface="Calibri" panose="020F0502020204030204" pitchFamily="34" charset="0"/>
              <a:cs typeface="Calibri" panose="020F0502020204030204" pitchFamily="34" charset="0"/>
            </a:endParaRPr>
          </a:p>
        </p:txBody>
      </p:sp>
      <p:sp>
        <p:nvSpPr>
          <p:cNvPr id="4" name="Slide Number Placeholder 3"/>
          <p:cNvSpPr>
            <a:spLocks noGrp="1"/>
          </p:cNvSpPr>
          <p:nvPr>
            <p:ph type="sldNum" sz="quarter" idx="5"/>
          </p:nvPr>
        </p:nvSpPr>
        <p:spPr>
          <a:xfrm>
            <a:off x="3884613" y="8685213"/>
            <a:ext cx="2971800" cy="458787"/>
          </a:xfrm>
          <a:prstGeom prst="rect">
            <a:avLst/>
          </a:prstGeom>
        </p:spPr>
        <p:txBody>
          <a:bodyPr/>
          <a:lstStyle/>
          <a:p>
            <a:fld id="{E8CDBC4B-CF6C-43E5-8197-11F396D39E5E}" type="slidenum">
              <a:rPr lang="en-US" smtClean="0"/>
              <a:t>18</a:t>
            </a:fld>
            <a:endParaRPr lang="en-US"/>
          </a:p>
        </p:txBody>
      </p:sp>
    </p:spTree>
    <p:extLst>
      <p:ext uri="{BB962C8B-B14F-4D97-AF65-F5344CB8AC3E}">
        <p14:creationId xmlns:p14="http://schemas.microsoft.com/office/powerpoint/2010/main" val="209357591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a:prstGeom prst="rect">
            <a:avLst/>
          </a:prstGeom>
        </p:spPr>
      </p:sp>
      <p:sp>
        <p:nvSpPr>
          <p:cNvPr id="3" name="Notes Placeholder 2"/>
          <p:cNvSpPr>
            <a:spLocks noGrp="1"/>
          </p:cNvSpPr>
          <p:nvPr>
            <p:ph type="body" idx="1"/>
          </p:nvPr>
        </p:nvSpPr>
        <p:spPr>
          <a:xfrm>
            <a:off x="685800" y="4400550"/>
            <a:ext cx="5486400" cy="3600450"/>
          </a:xfrm>
          <a:prstGeom prst="rect">
            <a:avLst/>
          </a:prstGeom>
        </p:spPr>
        <p:txBody>
          <a:bodyPr/>
          <a:lstStyle/>
          <a:p>
            <a:endParaRPr lang="en-US"/>
          </a:p>
        </p:txBody>
      </p:sp>
      <p:sp>
        <p:nvSpPr>
          <p:cNvPr id="4" name="Slide Number Placeholder 3"/>
          <p:cNvSpPr>
            <a:spLocks noGrp="1"/>
          </p:cNvSpPr>
          <p:nvPr>
            <p:ph type="sldNum" sz="quarter" idx="5"/>
          </p:nvPr>
        </p:nvSpPr>
        <p:spPr>
          <a:xfrm>
            <a:off x="3884613" y="8685213"/>
            <a:ext cx="2971800" cy="458787"/>
          </a:xfrm>
          <a:prstGeom prst="rect">
            <a:avLst/>
          </a:prstGeom>
        </p:spPr>
        <p:txBody>
          <a:bodyPr/>
          <a:lstStyle/>
          <a:p>
            <a:fld id="{E8CDBC4B-CF6C-43E5-8197-11F396D39E5E}" type="slidenum">
              <a:rPr lang="en-US" smtClean="0"/>
              <a:t>19</a:t>
            </a:fld>
            <a:endParaRPr lang="en-US"/>
          </a:p>
        </p:txBody>
      </p:sp>
    </p:spTree>
    <p:extLst>
      <p:ext uri="{BB962C8B-B14F-4D97-AF65-F5344CB8AC3E}">
        <p14:creationId xmlns:p14="http://schemas.microsoft.com/office/powerpoint/2010/main" val="5019951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FC8EA3-6FA3-4C81-3DF6-33B645398DE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58B83AD-9010-EA31-C18F-1B3DC01966A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51E576B-DA64-2CDE-3431-0AF9EB46076D}"/>
              </a:ext>
            </a:extLst>
          </p:cNvPr>
          <p:cNvSpPr>
            <a:spLocks noGrp="1"/>
          </p:cNvSpPr>
          <p:nvPr>
            <p:ph type="body" idx="1"/>
          </p:nvPr>
        </p:nvSpPr>
        <p:spPr/>
        <p:txBody>
          <a:bodyPr>
            <a:normAutofit/>
          </a:bodyPr>
          <a:lstStyle/>
          <a:p>
            <a:pPr>
              <a:lnSpc>
                <a:spcPct val="100000"/>
              </a:lnSpc>
              <a:spcAft>
                <a:spcPts val="0"/>
              </a:spcAft>
            </a:pPr>
            <a:endParaRPr kumimoji="0" lang="en-US" sz="1000" b="0" i="0" u="none" strike="noStrike" kern="1200" cap="none" spc="0" normalizeH="0" noProof="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4" name="Slide Number Placeholder 3">
            <a:extLst>
              <a:ext uri="{FF2B5EF4-FFF2-40B4-BE49-F238E27FC236}">
                <a16:creationId xmlns:a16="http://schemas.microsoft.com/office/drawing/2014/main" id="{3237FB10-DE4E-B626-6C61-F1FA8974750B}"/>
              </a:ext>
            </a:extLst>
          </p:cNvPr>
          <p:cNvSpPr>
            <a:spLocks noGrp="1"/>
          </p:cNvSpPr>
          <p:nvPr>
            <p:ph type="sldNum" sz="quarter" idx="10"/>
          </p:nvPr>
        </p:nvSpPr>
        <p:spPr/>
        <p:txBody>
          <a:bodyPr/>
          <a:lstStyle/>
          <a:p>
            <a:fld id="{629B448B-B088-E842-94CF-1BDF9E98DDFA}" type="slidenum">
              <a:rPr lang="en-US" smtClean="0"/>
              <a:t>2</a:t>
            </a:fld>
            <a:endParaRPr lang="en-US"/>
          </a:p>
        </p:txBody>
      </p:sp>
    </p:spTree>
    <p:extLst>
      <p:ext uri="{BB962C8B-B14F-4D97-AF65-F5344CB8AC3E}">
        <p14:creationId xmlns:p14="http://schemas.microsoft.com/office/powerpoint/2010/main" val="176946869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5D3735-5C5F-00DD-29FB-E42D5C085D7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94707A7-CCB0-EDF7-378F-C31D2E089F17}"/>
              </a:ext>
            </a:extLst>
          </p:cNvPr>
          <p:cNvSpPr>
            <a:spLocks noGrp="1" noRot="1" noChangeAspect="1"/>
          </p:cNvSpPr>
          <p:nvPr>
            <p:ph type="sldImg"/>
          </p:nvPr>
        </p:nvSpPr>
        <p:spPr>
          <a:xfrm>
            <a:off x="685800" y="1143000"/>
            <a:ext cx="5486400" cy="3086100"/>
          </a:xfrm>
          <a:prstGeom prst="rect">
            <a:avLst/>
          </a:prstGeom>
        </p:spPr>
      </p:sp>
      <p:sp>
        <p:nvSpPr>
          <p:cNvPr id="3" name="Notes Placeholder 2">
            <a:extLst>
              <a:ext uri="{FF2B5EF4-FFF2-40B4-BE49-F238E27FC236}">
                <a16:creationId xmlns:a16="http://schemas.microsoft.com/office/drawing/2014/main" id="{4303D6A0-B7FA-6645-D971-761952E27282}"/>
              </a:ext>
            </a:extLst>
          </p:cNvPr>
          <p:cNvSpPr>
            <a:spLocks noGrp="1"/>
          </p:cNvSpPr>
          <p:nvPr>
            <p:ph type="body" idx="1"/>
          </p:nvPr>
        </p:nvSpPr>
        <p:spPr>
          <a:xfrm>
            <a:off x="685800" y="4400550"/>
            <a:ext cx="5486400" cy="3600450"/>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820E7BA5-B1F3-010B-1DA6-8452B4EF6D3C}"/>
              </a:ext>
            </a:extLst>
          </p:cNvPr>
          <p:cNvSpPr>
            <a:spLocks noGrp="1"/>
          </p:cNvSpPr>
          <p:nvPr>
            <p:ph type="sldNum" sz="quarter" idx="5"/>
          </p:nvPr>
        </p:nvSpPr>
        <p:spPr>
          <a:xfrm>
            <a:off x="3884613" y="8685213"/>
            <a:ext cx="2971800" cy="458787"/>
          </a:xfrm>
          <a:prstGeom prst="rect">
            <a:avLst/>
          </a:prstGeom>
        </p:spPr>
        <p:txBody>
          <a:bodyPr/>
          <a:lstStyle/>
          <a:p>
            <a:fld id="{E8CDBC4B-CF6C-43E5-8197-11F396D39E5E}" type="slidenum">
              <a:rPr lang="en-US" smtClean="0"/>
              <a:t>20</a:t>
            </a:fld>
            <a:endParaRPr lang="en-US"/>
          </a:p>
        </p:txBody>
      </p:sp>
    </p:spTree>
    <p:extLst>
      <p:ext uri="{BB962C8B-B14F-4D97-AF65-F5344CB8AC3E}">
        <p14:creationId xmlns:p14="http://schemas.microsoft.com/office/powerpoint/2010/main" val="282514131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2A91EB-4F9F-9282-5BF6-25B3213AB0B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509EFCA-8565-0346-EA77-C0E9972AD97C}"/>
              </a:ext>
            </a:extLst>
          </p:cNvPr>
          <p:cNvSpPr>
            <a:spLocks noGrp="1" noRot="1" noChangeAspect="1"/>
          </p:cNvSpPr>
          <p:nvPr>
            <p:ph type="sldImg"/>
          </p:nvPr>
        </p:nvSpPr>
        <p:spPr>
          <a:xfrm>
            <a:off x="685800" y="1143000"/>
            <a:ext cx="5486400" cy="3086100"/>
          </a:xfrm>
          <a:prstGeom prst="rect">
            <a:avLst/>
          </a:prstGeom>
        </p:spPr>
      </p:sp>
      <p:sp>
        <p:nvSpPr>
          <p:cNvPr id="3" name="Notes Placeholder 2">
            <a:extLst>
              <a:ext uri="{FF2B5EF4-FFF2-40B4-BE49-F238E27FC236}">
                <a16:creationId xmlns:a16="http://schemas.microsoft.com/office/drawing/2014/main" id="{7697B2C2-C36B-D9EE-0138-591049E0D3F2}"/>
              </a:ext>
            </a:extLst>
          </p:cNvPr>
          <p:cNvSpPr>
            <a:spLocks noGrp="1"/>
          </p:cNvSpPr>
          <p:nvPr>
            <p:ph type="body" idx="1"/>
          </p:nvPr>
        </p:nvSpPr>
        <p:spPr>
          <a:xfrm>
            <a:off x="685800" y="4400550"/>
            <a:ext cx="5486400" cy="3600450"/>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1FF18E09-010B-4959-46CC-018935F9CEEB}"/>
              </a:ext>
            </a:extLst>
          </p:cNvPr>
          <p:cNvSpPr>
            <a:spLocks noGrp="1"/>
          </p:cNvSpPr>
          <p:nvPr>
            <p:ph type="sldNum" sz="quarter" idx="5"/>
          </p:nvPr>
        </p:nvSpPr>
        <p:spPr>
          <a:xfrm>
            <a:off x="3884613" y="8685213"/>
            <a:ext cx="2971800" cy="458787"/>
          </a:xfrm>
          <a:prstGeom prst="rect">
            <a:avLst/>
          </a:prstGeom>
        </p:spPr>
        <p:txBody>
          <a:bodyPr/>
          <a:lstStyle/>
          <a:p>
            <a:fld id="{E8CDBC4B-CF6C-43E5-8197-11F396D39E5E}" type="slidenum">
              <a:rPr lang="en-US" smtClean="0"/>
              <a:t>21</a:t>
            </a:fld>
            <a:endParaRPr lang="en-US"/>
          </a:p>
        </p:txBody>
      </p:sp>
    </p:spTree>
    <p:extLst>
      <p:ext uri="{BB962C8B-B14F-4D97-AF65-F5344CB8AC3E}">
        <p14:creationId xmlns:p14="http://schemas.microsoft.com/office/powerpoint/2010/main" val="55142197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216970-5A8F-4901-2CC8-8B01CA24786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D028FCE-3C44-88C6-3C9A-04EFE91FA85E}"/>
              </a:ext>
            </a:extLst>
          </p:cNvPr>
          <p:cNvSpPr>
            <a:spLocks noGrp="1" noRot="1" noChangeAspect="1"/>
          </p:cNvSpPr>
          <p:nvPr>
            <p:ph type="sldImg"/>
          </p:nvPr>
        </p:nvSpPr>
        <p:spPr>
          <a:xfrm>
            <a:off x="685800" y="1143000"/>
            <a:ext cx="5486400" cy="3086100"/>
          </a:xfrm>
          <a:prstGeom prst="rect">
            <a:avLst/>
          </a:prstGeom>
        </p:spPr>
      </p:sp>
      <p:sp>
        <p:nvSpPr>
          <p:cNvPr id="3" name="Notes Placeholder 2">
            <a:extLst>
              <a:ext uri="{FF2B5EF4-FFF2-40B4-BE49-F238E27FC236}">
                <a16:creationId xmlns:a16="http://schemas.microsoft.com/office/drawing/2014/main" id="{66ED1705-0A02-977C-A9C2-32177B5DCF20}"/>
              </a:ext>
            </a:extLst>
          </p:cNvPr>
          <p:cNvSpPr>
            <a:spLocks noGrp="1"/>
          </p:cNvSpPr>
          <p:nvPr>
            <p:ph type="body" idx="1"/>
          </p:nvPr>
        </p:nvSpPr>
        <p:spPr>
          <a:xfrm>
            <a:off x="685800" y="4400550"/>
            <a:ext cx="5486400" cy="3600450"/>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B936C587-18B4-0940-D5CA-E3905F6C6937}"/>
              </a:ext>
            </a:extLst>
          </p:cNvPr>
          <p:cNvSpPr>
            <a:spLocks noGrp="1"/>
          </p:cNvSpPr>
          <p:nvPr>
            <p:ph type="sldNum" sz="quarter" idx="5"/>
          </p:nvPr>
        </p:nvSpPr>
        <p:spPr>
          <a:xfrm>
            <a:off x="3884613" y="8685213"/>
            <a:ext cx="2971800" cy="458787"/>
          </a:xfrm>
          <a:prstGeom prst="rect">
            <a:avLst/>
          </a:prstGeom>
        </p:spPr>
        <p:txBody>
          <a:bodyPr/>
          <a:lstStyle/>
          <a:p>
            <a:fld id="{E8CDBC4B-CF6C-43E5-8197-11F396D39E5E}" type="slidenum">
              <a:rPr lang="en-US" smtClean="0"/>
              <a:t>22</a:t>
            </a:fld>
            <a:endParaRPr lang="en-US"/>
          </a:p>
        </p:txBody>
      </p:sp>
    </p:spTree>
    <p:extLst>
      <p:ext uri="{BB962C8B-B14F-4D97-AF65-F5344CB8AC3E}">
        <p14:creationId xmlns:p14="http://schemas.microsoft.com/office/powerpoint/2010/main" val="352325985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A2F509-A3C4-F8DF-5199-A38457278AF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1E8B66A-E744-0D89-C82C-7F15911B963D}"/>
              </a:ext>
            </a:extLst>
          </p:cNvPr>
          <p:cNvSpPr>
            <a:spLocks noGrp="1" noRot="1" noChangeAspect="1"/>
          </p:cNvSpPr>
          <p:nvPr>
            <p:ph type="sldImg"/>
          </p:nvPr>
        </p:nvSpPr>
        <p:spPr>
          <a:xfrm>
            <a:off x="685800" y="1143000"/>
            <a:ext cx="5486400" cy="3086100"/>
          </a:xfrm>
          <a:prstGeom prst="rect">
            <a:avLst/>
          </a:prstGeom>
        </p:spPr>
      </p:sp>
      <p:sp>
        <p:nvSpPr>
          <p:cNvPr id="3" name="Notes Placeholder 2">
            <a:extLst>
              <a:ext uri="{FF2B5EF4-FFF2-40B4-BE49-F238E27FC236}">
                <a16:creationId xmlns:a16="http://schemas.microsoft.com/office/drawing/2014/main" id="{C0C7E598-BC3F-F71B-FB05-A28F00FC4444}"/>
              </a:ext>
            </a:extLst>
          </p:cNvPr>
          <p:cNvSpPr>
            <a:spLocks noGrp="1"/>
          </p:cNvSpPr>
          <p:nvPr>
            <p:ph type="body" idx="1"/>
          </p:nvPr>
        </p:nvSpPr>
        <p:spPr>
          <a:xfrm>
            <a:off x="685800" y="4400550"/>
            <a:ext cx="5486400" cy="3600450"/>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A45AB3A3-6853-39E7-FDA7-938E55ECE355}"/>
              </a:ext>
            </a:extLst>
          </p:cNvPr>
          <p:cNvSpPr>
            <a:spLocks noGrp="1"/>
          </p:cNvSpPr>
          <p:nvPr>
            <p:ph type="sldNum" sz="quarter" idx="5"/>
          </p:nvPr>
        </p:nvSpPr>
        <p:spPr>
          <a:xfrm>
            <a:off x="3884613" y="8685213"/>
            <a:ext cx="2971800" cy="458787"/>
          </a:xfrm>
          <a:prstGeom prst="rect">
            <a:avLst/>
          </a:prstGeom>
        </p:spPr>
        <p:txBody>
          <a:bodyPr/>
          <a:lstStyle/>
          <a:p>
            <a:fld id="{E8CDBC4B-CF6C-43E5-8197-11F396D39E5E}" type="slidenum">
              <a:rPr lang="en-US" smtClean="0"/>
              <a:t>23</a:t>
            </a:fld>
            <a:endParaRPr lang="en-US"/>
          </a:p>
        </p:txBody>
      </p:sp>
    </p:spTree>
    <p:extLst>
      <p:ext uri="{BB962C8B-B14F-4D97-AF65-F5344CB8AC3E}">
        <p14:creationId xmlns:p14="http://schemas.microsoft.com/office/powerpoint/2010/main" val="245356413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768CAE-8313-963E-070F-124D6A9695D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6EF74D5-DED9-AD86-6014-A94F5631CE56}"/>
              </a:ext>
            </a:extLst>
          </p:cNvPr>
          <p:cNvSpPr>
            <a:spLocks noGrp="1" noRot="1" noChangeAspect="1"/>
          </p:cNvSpPr>
          <p:nvPr>
            <p:ph type="sldImg"/>
          </p:nvPr>
        </p:nvSpPr>
        <p:spPr>
          <a:xfrm>
            <a:off x="685800" y="1143000"/>
            <a:ext cx="5486400" cy="3086100"/>
          </a:xfrm>
          <a:prstGeom prst="rect">
            <a:avLst/>
          </a:prstGeom>
        </p:spPr>
      </p:sp>
      <p:sp>
        <p:nvSpPr>
          <p:cNvPr id="3" name="Notes Placeholder 2">
            <a:extLst>
              <a:ext uri="{FF2B5EF4-FFF2-40B4-BE49-F238E27FC236}">
                <a16:creationId xmlns:a16="http://schemas.microsoft.com/office/drawing/2014/main" id="{E8CD4A9C-9823-00DE-4E82-A914C6A05E4B}"/>
              </a:ext>
            </a:extLst>
          </p:cNvPr>
          <p:cNvSpPr>
            <a:spLocks noGrp="1"/>
          </p:cNvSpPr>
          <p:nvPr>
            <p:ph type="body" idx="1"/>
          </p:nvPr>
        </p:nvSpPr>
        <p:spPr>
          <a:xfrm>
            <a:off x="685800" y="4400550"/>
            <a:ext cx="5486400" cy="3600450"/>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E9EA820B-C3B6-D64E-E7DA-492B5619F177}"/>
              </a:ext>
            </a:extLst>
          </p:cNvPr>
          <p:cNvSpPr>
            <a:spLocks noGrp="1"/>
          </p:cNvSpPr>
          <p:nvPr>
            <p:ph type="sldNum" sz="quarter" idx="5"/>
          </p:nvPr>
        </p:nvSpPr>
        <p:spPr>
          <a:xfrm>
            <a:off x="3884613" y="8685213"/>
            <a:ext cx="2971800" cy="458787"/>
          </a:xfrm>
          <a:prstGeom prst="rect">
            <a:avLst/>
          </a:prstGeom>
        </p:spPr>
        <p:txBody>
          <a:bodyPr/>
          <a:lstStyle/>
          <a:p>
            <a:fld id="{E8CDBC4B-CF6C-43E5-8197-11F396D39E5E}" type="slidenum">
              <a:rPr lang="en-US" smtClean="0"/>
              <a:t>24</a:t>
            </a:fld>
            <a:endParaRPr lang="en-US"/>
          </a:p>
        </p:txBody>
      </p:sp>
    </p:spTree>
    <p:extLst>
      <p:ext uri="{BB962C8B-B14F-4D97-AF65-F5344CB8AC3E}">
        <p14:creationId xmlns:p14="http://schemas.microsoft.com/office/powerpoint/2010/main" val="312246433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81C457-0069-4C22-077C-DC6194D062E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4C35F38-6B06-598B-1FB2-6F498DD637E5}"/>
              </a:ext>
            </a:extLst>
          </p:cNvPr>
          <p:cNvSpPr>
            <a:spLocks noGrp="1" noRot="1" noChangeAspect="1"/>
          </p:cNvSpPr>
          <p:nvPr>
            <p:ph type="sldImg"/>
          </p:nvPr>
        </p:nvSpPr>
        <p:spPr>
          <a:xfrm>
            <a:off x="685800" y="1143000"/>
            <a:ext cx="5486400" cy="3086100"/>
          </a:xfrm>
          <a:prstGeom prst="rect">
            <a:avLst/>
          </a:prstGeom>
        </p:spPr>
      </p:sp>
      <p:sp>
        <p:nvSpPr>
          <p:cNvPr id="3" name="Notes Placeholder 2">
            <a:extLst>
              <a:ext uri="{FF2B5EF4-FFF2-40B4-BE49-F238E27FC236}">
                <a16:creationId xmlns:a16="http://schemas.microsoft.com/office/drawing/2014/main" id="{AD6281C0-0DAF-9E34-77D1-108168C758BB}"/>
              </a:ext>
            </a:extLst>
          </p:cNvPr>
          <p:cNvSpPr>
            <a:spLocks noGrp="1"/>
          </p:cNvSpPr>
          <p:nvPr>
            <p:ph type="body" idx="1"/>
          </p:nvPr>
        </p:nvSpPr>
        <p:spPr>
          <a:xfrm>
            <a:off x="685800" y="4400550"/>
            <a:ext cx="5486400" cy="3600450"/>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D1F315B0-5FAD-75B5-A105-AC3DE4359192}"/>
              </a:ext>
            </a:extLst>
          </p:cNvPr>
          <p:cNvSpPr>
            <a:spLocks noGrp="1"/>
          </p:cNvSpPr>
          <p:nvPr>
            <p:ph type="sldNum" sz="quarter" idx="5"/>
          </p:nvPr>
        </p:nvSpPr>
        <p:spPr>
          <a:xfrm>
            <a:off x="3884613" y="8685213"/>
            <a:ext cx="2971800" cy="458787"/>
          </a:xfrm>
          <a:prstGeom prst="rect">
            <a:avLst/>
          </a:prstGeom>
        </p:spPr>
        <p:txBody>
          <a:bodyPr/>
          <a:lstStyle/>
          <a:p>
            <a:fld id="{E8CDBC4B-CF6C-43E5-8197-11F396D39E5E}" type="slidenum">
              <a:rPr lang="en-US" smtClean="0"/>
              <a:t>25</a:t>
            </a:fld>
            <a:endParaRPr lang="en-US"/>
          </a:p>
        </p:txBody>
      </p:sp>
    </p:spTree>
    <p:extLst>
      <p:ext uri="{BB962C8B-B14F-4D97-AF65-F5344CB8AC3E}">
        <p14:creationId xmlns:p14="http://schemas.microsoft.com/office/powerpoint/2010/main" val="238535618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7F1DB8-83DF-DE6C-E841-6E2B5FD2968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A85989D-4E92-EEC1-BBCE-9B9AEA4D2607}"/>
              </a:ext>
            </a:extLst>
          </p:cNvPr>
          <p:cNvSpPr>
            <a:spLocks noGrp="1" noRot="1" noChangeAspect="1"/>
          </p:cNvSpPr>
          <p:nvPr>
            <p:ph type="sldImg"/>
          </p:nvPr>
        </p:nvSpPr>
        <p:spPr>
          <a:xfrm>
            <a:off x="685800" y="1143000"/>
            <a:ext cx="5486400" cy="3086100"/>
          </a:xfrm>
          <a:prstGeom prst="rect">
            <a:avLst/>
          </a:prstGeom>
        </p:spPr>
      </p:sp>
      <p:sp>
        <p:nvSpPr>
          <p:cNvPr id="3" name="Notes Placeholder 2">
            <a:extLst>
              <a:ext uri="{FF2B5EF4-FFF2-40B4-BE49-F238E27FC236}">
                <a16:creationId xmlns:a16="http://schemas.microsoft.com/office/drawing/2014/main" id="{258A252B-53B8-EC41-E25D-DEED5C7DF817}"/>
              </a:ext>
            </a:extLst>
          </p:cNvPr>
          <p:cNvSpPr>
            <a:spLocks noGrp="1"/>
          </p:cNvSpPr>
          <p:nvPr>
            <p:ph type="body" idx="1"/>
          </p:nvPr>
        </p:nvSpPr>
        <p:spPr>
          <a:xfrm>
            <a:off x="685800" y="4400550"/>
            <a:ext cx="5486400" cy="3600450"/>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947264D4-622D-7111-2D59-7655185D54A2}"/>
              </a:ext>
            </a:extLst>
          </p:cNvPr>
          <p:cNvSpPr>
            <a:spLocks noGrp="1"/>
          </p:cNvSpPr>
          <p:nvPr>
            <p:ph type="sldNum" sz="quarter" idx="5"/>
          </p:nvPr>
        </p:nvSpPr>
        <p:spPr>
          <a:xfrm>
            <a:off x="3884613" y="8685213"/>
            <a:ext cx="2971800" cy="458787"/>
          </a:xfrm>
          <a:prstGeom prst="rect">
            <a:avLst/>
          </a:prstGeom>
        </p:spPr>
        <p:txBody>
          <a:bodyPr/>
          <a:lstStyle/>
          <a:p>
            <a:fld id="{E8CDBC4B-CF6C-43E5-8197-11F396D39E5E}" type="slidenum">
              <a:rPr lang="en-US" smtClean="0"/>
              <a:t>26</a:t>
            </a:fld>
            <a:endParaRPr lang="en-US"/>
          </a:p>
        </p:txBody>
      </p:sp>
    </p:spTree>
    <p:extLst>
      <p:ext uri="{BB962C8B-B14F-4D97-AF65-F5344CB8AC3E}">
        <p14:creationId xmlns:p14="http://schemas.microsoft.com/office/powerpoint/2010/main" val="45364323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CF4D8A-1D49-88DE-DA27-813CBCBA147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A270A3F-DCEA-450C-4932-B7109168839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3132C69-8D1A-B895-4D43-202719F8424B}"/>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607EBADB-9778-B88F-2256-7BBA8FD021C6}"/>
              </a:ext>
            </a:extLst>
          </p:cNvPr>
          <p:cNvSpPr>
            <a:spLocks noGrp="1"/>
          </p:cNvSpPr>
          <p:nvPr>
            <p:ph type="sldNum" sz="quarter" idx="5"/>
          </p:nvPr>
        </p:nvSpPr>
        <p:spPr/>
        <p:txBody>
          <a:bodyPr/>
          <a:lstStyle/>
          <a:p>
            <a:endParaRPr lang="en-US"/>
          </a:p>
        </p:txBody>
      </p:sp>
    </p:spTree>
    <p:extLst>
      <p:ext uri="{BB962C8B-B14F-4D97-AF65-F5344CB8AC3E}">
        <p14:creationId xmlns:p14="http://schemas.microsoft.com/office/powerpoint/2010/main" val="739375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102886-5E82-241F-E481-CE09794381E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F4B3F43-4A16-FC13-CD02-0F0885D27E8A}"/>
              </a:ext>
            </a:extLst>
          </p:cNvPr>
          <p:cNvSpPr>
            <a:spLocks noGrp="1" noRot="1" noChangeAspect="1"/>
          </p:cNvSpPr>
          <p:nvPr>
            <p:ph type="sldImg"/>
          </p:nvPr>
        </p:nvSpPr>
        <p:spPr>
          <a:xfrm>
            <a:off x="685800" y="1143000"/>
            <a:ext cx="5486400" cy="3086100"/>
          </a:xfrm>
          <a:prstGeom prst="rect">
            <a:avLst/>
          </a:prstGeom>
        </p:spPr>
      </p:sp>
      <p:sp>
        <p:nvSpPr>
          <p:cNvPr id="3" name="Notes Placeholder 2">
            <a:extLst>
              <a:ext uri="{FF2B5EF4-FFF2-40B4-BE49-F238E27FC236}">
                <a16:creationId xmlns:a16="http://schemas.microsoft.com/office/drawing/2014/main" id="{1D42A08A-8BA2-9C3D-3BD4-28C3D6D46FBC}"/>
              </a:ext>
            </a:extLst>
          </p:cNvPr>
          <p:cNvSpPr>
            <a:spLocks noGrp="1"/>
          </p:cNvSpPr>
          <p:nvPr>
            <p:ph type="body" idx="1"/>
          </p:nvPr>
        </p:nvSpPr>
        <p:spPr>
          <a:xfrm>
            <a:off x="685800" y="4400550"/>
            <a:ext cx="5486400" cy="3600450"/>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22E45091-6303-7ED3-C707-78D3B6094193}"/>
              </a:ext>
            </a:extLst>
          </p:cNvPr>
          <p:cNvSpPr>
            <a:spLocks noGrp="1"/>
          </p:cNvSpPr>
          <p:nvPr>
            <p:ph type="sldNum" sz="quarter" idx="5"/>
          </p:nvPr>
        </p:nvSpPr>
        <p:spPr>
          <a:xfrm>
            <a:off x="3884613" y="8685213"/>
            <a:ext cx="2971800" cy="458787"/>
          </a:xfrm>
          <a:prstGeom prst="rect">
            <a:avLst/>
          </a:prstGeom>
        </p:spPr>
        <p:txBody>
          <a:bodyPr/>
          <a:lstStyle/>
          <a:p>
            <a:fld id="{E8CDBC4B-CF6C-43E5-8197-11F396D39E5E}" type="slidenum">
              <a:rPr lang="en-US" smtClean="0"/>
              <a:t>28</a:t>
            </a:fld>
            <a:endParaRPr lang="en-US"/>
          </a:p>
        </p:txBody>
      </p:sp>
    </p:spTree>
    <p:extLst>
      <p:ext uri="{BB962C8B-B14F-4D97-AF65-F5344CB8AC3E}">
        <p14:creationId xmlns:p14="http://schemas.microsoft.com/office/powerpoint/2010/main" val="152556341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2EAF0F-9785-1156-C5A8-2365F0D4F8E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7F3D292-9E4C-3BCA-5703-A944A7E3D204}"/>
              </a:ext>
            </a:extLst>
          </p:cNvPr>
          <p:cNvSpPr>
            <a:spLocks noGrp="1" noRot="1" noChangeAspect="1"/>
          </p:cNvSpPr>
          <p:nvPr>
            <p:ph type="sldImg"/>
          </p:nvPr>
        </p:nvSpPr>
        <p:spPr>
          <a:xfrm>
            <a:off x="685800" y="1143000"/>
            <a:ext cx="5486400" cy="3086100"/>
          </a:xfrm>
          <a:prstGeom prst="rect">
            <a:avLst/>
          </a:prstGeom>
        </p:spPr>
      </p:sp>
      <p:sp>
        <p:nvSpPr>
          <p:cNvPr id="3" name="Notes Placeholder 2">
            <a:extLst>
              <a:ext uri="{FF2B5EF4-FFF2-40B4-BE49-F238E27FC236}">
                <a16:creationId xmlns:a16="http://schemas.microsoft.com/office/drawing/2014/main" id="{DF8FBF67-2E00-B67E-8C21-22A8CA609418}"/>
              </a:ext>
            </a:extLst>
          </p:cNvPr>
          <p:cNvSpPr>
            <a:spLocks noGrp="1"/>
          </p:cNvSpPr>
          <p:nvPr>
            <p:ph type="body" idx="1"/>
          </p:nvPr>
        </p:nvSpPr>
        <p:spPr>
          <a:xfrm>
            <a:off x="685800" y="4400550"/>
            <a:ext cx="5486400" cy="3600450"/>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D13545CD-38A5-7547-B793-6DBA20BB736B}"/>
              </a:ext>
            </a:extLst>
          </p:cNvPr>
          <p:cNvSpPr>
            <a:spLocks noGrp="1"/>
          </p:cNvSpPr>
          <p:nvPr>
            <p:ph type="sldNum" sz="quarter" idx="5"/>
          </p:nvPr>
        </p:nvSpPr>
        <p:spPr>
          <a:xfrm>
            <a:off x="3884613" y="8685213"/>
            <a:ext cx="2971800" cy="458787"/>
          </a:xfrm>
          <a:prstGeom prst="rect">
            <a:avLst/>
          </a:prstGeom>
        </p:spPr>
        <p:txBody>
          <a:bodyPr/>
          <a:lstStyle/>
          <a:p>
            <a:fld id="{E8CDBC4B-CF6C-43E5-8197-11F396D39E5E}" type="slidenum">
              <a:rPr lang="en-US" smtClean="0"/>
              <a:t>29</a:t>
            </a:fld>
            <a:endParaRPr lang="en-US"/>
          </a:p>
        </p:txBody>
      </p:sp>
    </p:spTree>
    <p:extLst>
      <p:ext uri="{BB962C8B-B14F-4D97-AF65-F5344CB8AC3E}">
        <p14:creationId xmlns:p14="http://schemas.microsoft.com/office/powerpoint/2010/main" val="22430826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F10B3E-0BBD-80FB-5315-8109258443A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7E58F67-5C23-3B90-FDBA-926EDB6DF15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C0DF4DF-92E9-5B89-D003-BBC0FA96E5EC}"/>
              </a:ext>
            </a:extLst>
          </p:cNvPr>
          <p:cNvSpPr>
            <a:spLocks noGrp="1"/>
          </p:cNvSpPr>
          <p:nvPr>
            <p:ph type="body" idx="1"/>
          </p:nvPr>
        </p:nvSpPr>
        <p:spPr/>
        <p:txBody>
          <a:bodyPr>
            <a:normAutofit/>
          </a:bodyPr>
          <a:lstStyle/>
          <a:p>
            <a:pPr>
              <a:lnSpc>
                <a:spcPct val="100000"/>
              </a:lnSpc>
              <a:spcAft>
                <a:spcPts val="0"/>
              </a:spcAft>
            </a:pPr>
            <a:endParaRPr kumimoji="0" lang="en-US" sz="1000" b="0" i="0" u="none" strike="noStrike" kern="1200" cap="none" spc="0" normalizeH="0" noProof="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4" name="Slide Number Placeholder 3">
            <a:extLst>
              <a:ext uri="{FF2B5EF4-FFF2-40B4-BE49-F238E27FC236}">
                <a16:creationId xmlns:a16="http://schemas.microsoft.com/office/drawing/2014/main" id="{3A3A39B5-ADAF-89E4-E3D2-F64E9DF1CF4D}"/>
              </a:ext>
            </a:extLst>
          </p:cNvPr>
          <p:cNvSpPr>
            <a:spLocks noGrp="1"/>
          </p:cNvSpPr>
          <p:nvPr>
            <p:ph type="sldNum" sz="quarter" idx="10"/>
          </p:nvPr>
        </p:nvSpPr>
        <p:spPr/>
        <p:txBody>
          <a:bodyPr/>
          <a:lstStyle/>
          <a:p>
            <a:fld id="{629B448B-B088-E842-94CF-1BDF9E98DDFA}" type="slidenum">
              <a:rPr lang="en-US" smtClean="0"/>
              <a:t>3</a:t>
            </a:fld>
            <a:endParaRPr lang="en-US"/>
          </a:p>
        </p:txBody>
      </p:sp>
    </p:spTree>
    <p:extLst>
      <p:ext uri="{BB962C8B-B14F-4D97-AF65-F5344CB8AC3E}">
        <p14:creationId xmlns:p14="http://schemas.microsoft.com/office/powerpoint/2010/main" val="55182614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39ED4A-F455-1A08-29CD-09DC8E24250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E80E6B3-189A-CB56-752A-CF7CBF088F9A}"/>
              </a:ext>
            </a:extLst>
          </p:cNvPr>
          <p:cNvSpPr>
            <a:spLocks noGrp="1" noRot="1" noChangeAspect="1"/>
          </p:cNvSpPr>
          <p:nvPr>
            <p:ph type="sldImg"/>
          </p:nvPr>
        </p:nvSpPr>
        <p:spPr>
          <a:xfrm>
            <a:off x="685800" y="1143000"/>
            <a:ext cx="5486400" cy="3086100"/>
          </a:xfrm>
          <a:prstGeom prst="rect">
            <a:avLst/>
          </a:prstGeom>
        </p:spPr>
      </p:sp>
      <p:sp>
        <p:nvSpPr>
          <p:cNvPr id="3" name="Notes Placeholder 2">
            <a:extLst>
              <a:ext uri="{FF2B5EF4-FFF2-40B4-BE49-F238E27FC236}">
                <a16:creationId xmlns:a16="http://schemas.microsoft.com/office/drawing/2014/main" id="{587C8106-2369-CE5F-13B9-C213D74A4F5F}"/>
              </a:ext>
            </a:extLst>
          </p:cNvPr>
          <p:cNvSpPr>
            <a:spLocks noGrp="1"/>
          </p:cNvSpPr>
          <p:nvPr>
            <p:ph type="body" idx="1"/>
          </p:nvPr>
        </p:nvSpPr>
        <p:spPr>
          <a:xfrm>
            <a:off x="685800" y="4400550"/>
            <a:ext cx="5486400" cy="3600450"/>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52E9714E-9869-FD0B-4977-AA9B4B24E313}"/>
              </a:ext>
            </a:extLst>
          </p:cNvPr>
          <p:cNvSpPr>
            <a:spLocks noGrp="1"/>
          </p:cNvSpPr>
          <p:nvPr>
            <p:ph type="sldNum" sz="quarter" idx="5"/>
          </p:nvPr>
        </p:nvSpPr>
        <p:spPr>
          <a:xfrm>
            <a:off x="3884613" y="8685213"/>
            <a:ext cx="2971800" cy="458787"/>
          </a:xfrm>
          <a:prstGeom prst="rect">
            <a:avLst/>
          </a:prstGeom>
        </p:spPr>
        <p:txBody>
          <a:bodyPr/>
          <a:lstStyle/>
          <a:p>
            <a:fld id="{E8CDBC4B-CF6C-43E5-8197-11F396D39E5E}" type="slidenum">
              <a:rPr lang="en-US" smtClean="0"/>
              <a:t>30</a:t>
            </a:fld>
            <a:endParaRPr lang="en-US"/>
          </a:p>
        </p:txBody>
      </p:sp>
    </p:spTree>
    <p:extLst>
      <p:ext uri="{BB962C8B-B14F-4D97-AF65-F5344CB8AC3E}">
        <p14:creationId xmlns:p14="http://schemas.microsoft.com/office/powerpoint/2010/main" val="38571158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3973E1-094E-D9B0-E4E5-C1FC9A7E523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BA9AAAD-B4BC-F530-4189-306554F9F82D}"/>
              </a:ext>
            </a:extLst>
          </p:cNvPr>
          <p:cNvSpPr>
            <a:spLocks noGrp="1" noRot="1" noChangeAspect="1"/>
          </p:cNvSpPr>
          <p:nvPr>
            <p:ph type="sldImg"/>
          </p:nvPr>
        </p:nvSpPr>
        <p:spPr>
          <a:xfrm>
            <a:off x="685800" y="1143000"/>
            <a:ext cx="5486400" cy="3086100"/>
          </a:xfrm>
          <a:prstGeom prst="rect">
            <a:avLst/>
          </a:prstGeom>
        </p:spPr>
      </p:sp>
      <p:sp>
        <p:nvSpPr>
          <p:cNvPr id="3" name="Notes Placeholder 2">
            <a:extLst>
              <a:ext uri="{FF2B5EF4-FFF2-40B4-BE49-F238E27FC236}">
                <a16:creationId xmlns:a16="http://schemas.microsoft.com/office/drawing/2014/main" id="{5BB2D7D4-A43C-9FAF-1FEE-454E58325D96}"/>
              </a:ext>
            </a:extLst>
          </p:cNvPr>
          <p:cNvSpPr>
            <a:spLocks noGrp="1"/>
          </p:cNvSpPr>
          <p:nvPr>
            <p:ph type="body" idx="1"/>
          </p:nvPr>
        </p:nvSpPr>
        <p:spPr>
          <a:xfrm>
            <a:off x="685800" y="4400550"/>
            <a:ext cx="5486400" cy="3600450"/>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FA9FF806-48FD-5E9B-9371-9EB8063D3113}"/>
              </a:ext>
            </a:extLst>
          </p:cNvPr>
          <p:cNvSpPr>
            <a:spLocks noGrp="1"/>
          </p:cNvSpPr>
          <p:nvPr>
            <p:ph type="sldNum" sz="quarter" idx="5"/>
          </p:nvPr>
        </p:nvSpPr>
        <p:spPr>
          <a:xfrm>
            <a:off x="3884613" y="8685213"/>
            <a:ext cx="2971800" cy="458787"/>
          </a:xfrm>
          <a:prstGeom prst="rect">
            <a:avLst/>
          </a:prstGeom>
        </p:spPr>
        <p:txBody>
          <a:bodyPr/>
          <a:lstStyle/>
          <a:p>
            <a:fld id="{E8CDBC4B-CF6C-43E5-8197-11F396D39E5E}" type="slidenum">
              <a:rPr lang="en-US" smtClean="0"/>
              <a:t>31</a:t>
            </a:fld>
            <a:endParaRPr lang="en-US"/>
          </a:p>
        </p:txBody>
      </p:sp>
    </p:spTree>
    <p:extLst>
      <p:ext uri="{BB962C8B-B14F-4D97-AF65-F5344CB8AC3E}">
        <p14:creationId xmlns:p14="http://schemas.microsoft.com/office/powerpoint/2010/main" val="296124448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3973E1-094E-D9B0-E4E5-C1FC9A7E523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BA9AAAD-B4BC-F530-4189-306554F9F82D}"/>
              </a:ext>
            </a:extLst>
          </p:cNvPr>
          <p:cNvSpPr>
            <a:spLocks noGrp="1" noRot="1" noChangeAspect="1"/>
          </p:cNvSpPr>
          <p:nvPr>
            <p:ph type="sldImg"/>
          </p:nvPr>
        </p:nvSpPr>
        <p:spPr>
          <a:xfrm>
            <a:off x="685800" y="1143000"/>
            <a:ext cx="5486400" cy="3086100"/>
          </a:xfrm>
          <a:prstGeom prst="rect">
            <a:avLst/>
          </a:prstGeom>
        </p:spPr>
      </p:sp>
      <p:sp>
        <p:nvSpPr>
          <p:cNvPr id="3" name="Notes Placeholder 2">
            <a:extLst>
              <a:ext uri="{FF2B5EF4-FFF2-40B4-BE49-F238E27FC236}">
                <a16:creationId xmlns:a16="http://schemas.microsoft.com/office/drawing/2014/main" id="{5BB2D7D4-A43C-9FAF-1FEE-454E58325D96}"/>
              </a:ext>
            </a:extLst>
          </p:cNvPr>
          <p:cNvSpPr>
            <a:spLocks noGrp="1"/>
          </p:cNvSpPr>
          <p:nvPr>
            <p:ph type="body" idx="1"/>
          </p:nvPr>
        </p:nvSpPr>
        <p:spPr>
          <a:xfrm>
            <a:off x="685800" y="4400550"/>
            <a:ext cx="5486400" cy="3600450"/>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FA9FF806-48FD-5E9B-9371-9EB8063D3113}"/>
              </a:ext>
            </a:extLst>
          </p:cNvPr>
          <p:cNvSpPr>
            <a:spLocks noGrp="1"/>
          </p:cNvSpPr>
          <p:nvPr>
            <p:ph type="sldNum" sz="quarter" idx="5"/>
          </p:nvPr>
        </p:nvSpPr>
        <p:spPr>
          <a:xfrm>
            <a:off x="3884613" y="8685213"/>
            <a:ext cx="2971800" cy="458787"/>
          </a:xfrm>
          <a:prstGeom prst="rect">
            <a:avLst/>
          </a:prstGeom>
        </p:spPr>
        <p:txBody>
          <a:bodyPr/>
          <a:lstStyle/>
          <a:p>
            <a:fld id="{E8CDBC4B-CF6C-43E5-8197-11F396D39E5E}" type="slidenum">
              <a:rPr lang="en-US" smtClean="0"/>
              <a:t>32</a:t>
            </a:fld>
            <a:endParaRPr lang="en-US"/>
          </a:p>
        </p:txBody>
      </p:sp>
    </p:spTree>
    <p:extLst>
      <p:ext uri="{BB962C8B-B14F-4D97-AF65-F5344CB8AC3E}">
        <p14:creationId xmlns:p14="http://schemas.microsoft.com/office/powerpoint/2010/main" val="42922914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66CB84-2CB8-46E5-6A7F-05BC16C4AAA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BB3BD4C-BD65-7A24-37FF-0127FE51A800}"/>
              </a:ext>
            </a:extLst>
          </p:cNvPr>
          <p:cNvSpPr>
            <a:spLocks noGrp="1" noRot="1" noChangeAspect="1"/>
          </p:cNvSpPr>
          <p:nvPr>
            <p:ph type="sldImg"/>
          </p:nvPr>
        </p:nvSpPr>
        <p:spPr>
          <a:xfrm>
            <a:off x="685800" y="1143000"/>
            <a:ext cx="5486400" cy="3086100"/>
          </a:xfrm>
          <a:prstGeom prst="rect">
            <a:avLst/>
          </a:prstGeom>
        </p:spPr>
      </p:sp>
      <p:sp>
        <p:nvSpPr>
          <p:cNvPr id="3" name="Notes Placeholder 2">
            <a:extLst>
              <a:ext uri="{FF2B5EF4-FFF2-40B4-BE49-F238E27FC236}">
                <a16:creationId xmlns:a16="http://schemas.microsoft.com/office/drawing/2014/main" id="{0AE4E014-B3BE-8963-2648-CF219E7C8D34}"/>
              </a:ext>
            </a:extLst>
          </p:cNvPr>
          <p:cNvSpPr>
            <a:spLocks noGrp="1"/>
          </p:cNvSpPr>
          <p:nvPr>
            <p:ph type="body" idx="1"/>
          </p:nvPr>
        </p:nvSpPr>
        <p:spPr>
          <a:xfrm>
            <a:off x="685800" y="4400550"/>
            <a:ext cx="5486400" cy="3600450"/>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2D2409E4-2079-DA21-9891-464DFF12499A}"/>
              </a:ext>
            </a:extLst>
          </p:cNvPr>
          <p:cNvSpPr>
            <a:spLocks noGrp="1"/>
          </p:cNvSpPr>
          <p:nvPr>
            <p:ph type="sldNum" sz="quarter" idx="5"/>
          </p:nvPr>
        </p:nvSpPr>
        <p:spPr>
          <a:xfrm>
            <a:off x="3884613" y="8685213"/>
            <a:ext cx="2971800" cy="458787"/>
          </a:xfrm>
          <a:prstGeom prst="rect">
            <a:avLst/>
          </a:prstGeom>
        </p:spPr>
        <p:txBody>
          <a:bodyPr/>
          <a:lstStyle/>
          <a:p>
            <a:fld id="{E8CDBC4B-CF6C-43E5-8197-11F396D39E5E}" type="slidenum">
              <a:rPr lang="en-US" smtClean="0"/>
              <a:t>33</a:t>
            </a:fld>
            <a:endParaRPr lang="en-US"/>
          </a:p>
        </p:txBody>
      </p:sp>
    </p:spTree>
    <p:extLst>
      <p:ext uri="{BB962C8B-B14F-4D97-AF65-F5344CB8AC3E}">
        <p14:creationId xmlns:p14="http://schemas.microsoft.com/office/powerpoint/2010/main" val="136454672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CF4D8A-1D49-88DE-DA27-813CBCBA147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A270A3F-DCEA-450C-4932-B7109168839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3132C69-8D1A-B895-4D43-202719F8424B}"/>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607EBADB-9778-B88F-2256-7BBA8FD021C6}"/>
              </a:ext>
            </a:extLst>
          </p:cNvPr>
          <p:cNvSpPr>
            <a:spLocks noGrp="1"/>
          </p:cNvSpPr>
          <p:nvPr>
            <p:ph type="sldNum" sz="quarter" idx="5"/>
          </p:nvPr>
        </p:nvSpPr>
        <p:spPr/>
        <p:txBody>
          <a:bodyPr/>
          <a:lstStyle/>
          <a:p>
            <a:endParaRPr lang="en-US"/>
          </a:p>
        </p:txBody>
      </p:sp>
    </p:spTree>
    <p:extLst>
      <p:ext uri="{BB962C8B-B14F-4D97-AF65-F5344CB8AC3E}">
        <p14:creationId xmlns:p14="http://schemas.microsoft.com/office/powerpoint/2010/main" val="178440827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0071F3-DCAA-9342-8196-D87E9E0F201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FAD3187-F776-9499-2628-F709BDC776E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BA03BD9-C620-76B9-8497-15BC1BA4A530}"/>
              </a:ext>
            </a:extLst>
          </p:cNvPr>
          <p:cNvSpPr>
            <a:spLocks noGrp="1"/>
          </p:cNvSpPr>
          <p:nvPr>
            <p:ph type="body" idx="1"/>
          </p:nvPr>
        </p:nvSpPr>
        <p:spPr/>
        <p:txBody>
          <a:bodyPr>
            <a:normAutofit/>
          </a:bodyPr>
          <a:lstStyle/>
          <a:p>
            <a:endParaRPr lang="en-US" sz="1000"/>
          </a:p>
        </p:txBody>
      </p:sp>
      <p:sp>
        <p:nvSpPr>
          <p:cNvPr id="4" name="Slide Number Placeholder 3">
            <a:extLst>
              <a:ext uri="{FF2B5EF4-FFF2-40B4-BE49-F238E27FC236}">
                <a16:creationId xmlns:a16="http://schemas.microsoft.com/office/drawing/2014/main" id="{1BF06966-0430-5078-FAF9-F83C8861B042}"/>
              </a:ext>
            </a:extLst>
          </p:cNvPr>
          <p:cNvSpPr>
            <a:spLocks noGrp="1"/>
          </p:cNvSpPr>
          <p:nvPr>
            <p:ph type="sldNum" sz="quarter" idx="10"/>
          </p:nvPr>
        </p:nvSpPr>
        <p:spPr/>
        <p:txBody>
          <a:bodyPr/>
          <a:lstStyle/>
          <a:p>
            <a:fld id="{629B448B-B088-E842-94CF-1BDF9E98DDFA}" type="slidenum">
              <a:rPr lang="en-US" smtClean="0"/>
              <a:t>35</a:t>
            </a:fld>
            <a:endParaRPr lang="en-US"/>
          </a:p>
        </p:txBody>
      </p:sp>
    </p:spTree>
    <p:extLst>
      <p:ext uri="{BB962C8B-B14F-4D97-AF65-F5344CB8AC3E}">
        <p14:creationId xmlns:p14="http://schemas.microsoft.com/office/powerpoint/2010/main" val="142454588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153279-D308-F049-405A-333835BD1A0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F0FCD46-AAA8-9985-4366-6BD4D9EDC9E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C862084-181A-D91D-D4D8-3BFC586E954A}"/>
              </a:ext>
            </a:extLst>
          </p:cNvPr>
          <p:cNvSpPr>
            <a:spLocks noGrp="1"/>
          </p:cNvSpPr>
          <p:nvPr>
            <p:ph type="body" idx="1"/>
          </p:nvPr>
        </p:nvSpPr>
        <p:spPr/>
        <p:txBody>
          <a:bodyPr>
            <a:normAutofit/>
          </a:bodyPr>
          <a:lstStyle/>
          <a:p>
            <a:endParaRPr lang="en-US" sz="1000"/>
          </a:p>
        </p:txBody>
      </p:sp>
      <p:sp>
        <p:nvSpPr>
          <p:cNvPr id="4" name="Slide Number Placeholder 3">
            <a:extLst>
              <a:ext uri="{FF2B5EF4-FFF2-40B4-BE49-F238E27FC236}">
                <a16:creationId xmlns:a16="http://schemas.microsoft.com/office/drawing/2014/main" id="{3BFE6825-A35F-7EA8-B42C-C11857105F22}"/>
              </a:ext>
            </a:extLst>
          </p:cNvPr>
          <p:cNvSpPr>
            <a:spLocks noGrp="1"/>
          </p:cNvSpPr>
          <p:nvPr>
            <p:ph type="sldNum" sz="quarter" idx="10"/>
          </p:nvPr>
        </p:nvSpPr>
        <p:spPr/>
        <p:txBody>
          <a:bodyPr/>
          <a:lstStyle/>
          <a:p>
            <a:fld id="{629B448B-B088-E842-94CF-1BDF9E98DDFA}" type="slidenum">
              <a:rPr lang="en-US" smtClean="0"/>
              <a:t>36</a:t>
            </a:fld>
            <a:endParaRPr lang="en-US"/>
          </a:p>
        </p:txBody>
      </p:sp>
    </p:spTree>
    <p:extLst>
      <p:ext uri="{BB962C8B-B14F-4D97-AF65-F5344CB8AC3E}">
        <p14:creationId xmlns:p14="http://schemas.microsoft.com/office/powerpoint/2010/main" val="427684527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E0FB58-61A3-A2F5-6652-CCC4E89944D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0F0D582-BB1B-F7AA-A1F6-5E6CEEF3553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FBC92BC-693A-AF62-3080-7D9829AD8B96}"/>
              </a:ext>
            </a:extLst>
          </p:cNvPr>
          <p:cNvSpPr>
            <a:spLocks noGrp="1"/>
          </p:cNvSpPr>
          <p:nvPr>
            <p:ph type="body" idx="1"/>
          </p:nvPr>
        </p:nvSpPr>
        <p:spPr/>
        <p:txBody>
          <a:bodyPr>
            <a:normAutofit/>
          </a:bodyPr>
          <a:lstStyle/>
          <a:p>
            <a:endParaRPr lang="en-US" sz="1000"/>
          </a:p>
        </p:txBody>
      </p:sp>
      <p:sp>
        <p:nvSpPr>
          <p:cNvPr id="4" name="Slide Number Placeholder 3">
            <a:extLst>
              <a:ext uri="{FF2B5EF4-FFF2-40B4-BE49-F238E27FC236}">
                <a16:creationId xmlns:a16="http://schemas.microsoft.com/office/drawing/2014/main" id="{1A4B735E-ADF6-5076-3D4C-7975DC7A3C62}"/>
              </a:ext>
            </a:extLst>
          </p:cNvPr>
          <p:cNvSpPr>
            <a:spLocks noGrp="1"/>
          </p:cNvSpPr>
          <p:nvPr>
            <p:ph type="sldNum" sz="quarter" idx="10"/>
          </p:nvPr>
        </p:nvSpPr>
        <p:spPr/>
        <p:txBody>
          <a:bodyPr/>
          <a:lstStyle/>
          <a:p>
            <a:fld id="{629B448B-B088-E842-94CF-1BDF9E98DDFA}" type="slidenum">
              <a:rPr lang="en-US" smtClean="0"/>
              <a:t>37</a:t>
            </a:fld>
            <a:endParaRPr lang="en-US"/>
          </a:p>
        </p:txBody>
      </p:sp>
    </p:spTree>
    <p:extLst>
      <p:ext uri="{BB962C8B-B14F-4D97-AF65-F5344CB8AC3E}">
        <p14:creationId xmlns:p14="http://schemas.microsoft.com/office/powerpoint/2010/main" val="165955905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4EB9DA-71A4-A8A9-6680-E289E63E848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75B5995-012B-ACC0-290C-9CCA88DE897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FDE61A3-6C62-BB4D-542B-3AE6361E4546}"/>
              </a:ext>
            </a:extLst>
          </p:cNvPr>
          <p:cNvSpPr>
            <a:spLocks noGrp="1"/>
          </p:cNvSpPr>
          <p:nvPr>
            <p:ph type="body" idx="1"/>
          </p:nvPr>
        </p:nvSpPr>
        <p:spPr/>
        <p:txBody>
          <a:bodyPr>
            <a:normAutofit/>
          </a:bodyPr>
          <a:lstStyle/>
          <a:p>
            <a:endParaRPr lang="en-US" sz="1000"/>
          </a:p>
        </p:txBody>
      </p:sp>
      <p:sp>
        <p:nvSpPr>
          <p:cNvPr id="4" name="Slide Number Placeholder 3">
            <a:extLst>
              <a:ext uri="{FF2B5EF4-FFF2-40B4-BE49-F238E27FC236}">
                <a16:creationId xmlns:a16="http://schemas.microsoft.com/office/drawing/2014/main" id="{4C5AA233-EE3F-F38A-164B-1D00924482BD}"/>
              </a:ext>
            </a:extLst>
          </p:cNvPr>
          <p:cNvSpPr>
            <a:spLocks noGrp="1"/>
          </p:cNvSpPr>
          <p:nvPr>
            <p:ph type="sldNum" sz="quarter" idx="10"/>
          </p:nvPr>
        </p:nvSpPr>
        <p:spPr/>
        <p:txBody>
          <a:bodyPr/>
          <a:lstStyle/>
          <a:p>
            <a:fld id="{629B448B-B088-E842-94CF-1BDF9E98DDFA}" type="slidenum">
              <a:rPr lang="en-US" smtClean="0"/>
              <a:t>38</a:t>
            </a:fld>
            <a:endParaRPr lang="en-US"/>
          </a:p>
        </p:txBody>
      </p:sp>
    </p:spTree>
    <p:extLst>
      <p:ext uri="{BB962C8B-B14F-4D97-AF65-F5344CB8AC3E}">
        <p14:creationId xmlns:p14="http://schemas.microsoft.com/office/powerpoint/2010/main" val="145749880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5852C8-5DC0-D48E-5C87-87D5B7C9C8C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9C6DA64-AEEB-28DB-0AF5-0C473A98C1AB}"/>
              </a:ext>
            </a:extLst>
          </p:cNvPr>
          <p:cNvSpPr>
            <a:spLocks noGrp="1" noRot="1" noChangeAspect="1"/>
          </p:cNvSpPr>
          <p:nvPr>
            <p:ph type="sldImg"/>
          </p:nvPr>
        </p:nvSpPr>
        <p:spPr>
          <a:xfrm>
            <a:off x="685800" y="1143000"/>
            <a:ext cx="5486400" cy="3086100"/>
          </a:xfrm>
          <a:prstGeom prst="rect">
            <a:avLst/>
          </a:prstGeom>
        </p:spPr>
      </p:sp>
      <p:sp>
        <p:nvSpPr>
          <p:cNvPr id="3" name="Notes Placeholder 2">
            <a:extLst>
              <a:ext uri="{FF2B5EF4-FFF2-40B4-BE49-F238E27FC236}">
                <a16:creationId xmlns:a16="http://schemas.microsoft.com/office/drawing/2014/main" id="{198A1C35-898A-083B-37F2-60AB3B257A84}"/>
              </a:ext>
            </a:extLst>
          </p:cNvPr>
          <p:cNvSpPr>
            <a:spLocks noGrp="1"/>
          </p:cNvSpPr>
          <p:nvPr>
            <p:ph type="body" idx="1"/>
          </p:nvPr>
        </p:nvSpPr>
        <p:spPr>
          <a:xfrm>
            <a:off x="685800" y="4400550"/>
            <a:ext cx="5486400" cy="3600450"/>
          </a:xfrm>
          <a:prstGeom prst="rect">
            <a:avLst/>
          </a:prstGeom>
        </p:spPr>
        <p:txBody>
          <a:bodyPr/>
          <a:lstStyle/>
          <a:p>
            <a:r>
              <a:rPr lang="en-US" sz="1000">
                <a:latin typeface="Calibri" panose="020F0502020204030204" pitchFamily="34" charset="0"/>
                <a:cs typeface="Calibri" panose="020F0502020204030204" pitchFamily="34" charset="0"/>
              </a:rPr>
              <a:t>CASE Scenario</a:t>
            </a:r>
            <a:endParaRPr lang="en-US" sz="1000" b="0" i="0">
              <a:latin typeface="Calibri" panose="020F0502020204030204" pitchFamily="34" charset="0"/>
              <a:cs typeface="Calibri" panose="020F0502020204030204" pitchFamily="34" charset="0"/>
            </a:endParaRPr>
          </a:p>
        </p:txBody>
      </p:sp>
      <p:sp>
        <p:nvSpPr>
          <p:cNvPr id="4" name="Slide Number Placeholder 3">
            <a:extLst>
              <a:ext uri="{FF2B5EF4-FFF2-40B4-BE49-F238E27FC236}">
                <a16:creationId xmlns:a16="http://schemas.microsoft.com/office/drawing/2014/main" id="{2E777F71-2CDB-372C-DDE2-5B582A4CE4D5}"/>
              </a:ext>
            </a:extLst>
          </p:cNvPr>
          <p:cNvSpPr>
            <a:spLocks noGrp="1"/>
          </p:cNvSpPr>
          <p:nvPr>
            <p:ph type="sldNum" sz="quarter" idx="5"/>
          </p:nvPr>
        </p:nvSpPr>
        <p:spPr>
          <a:xfrm>
            <a:off x="3884613" y="8685213"/>
            <a:ext cx="2971800" cy="458787"/>
          </a:xfrm>
          <a:prstGeom prst="rect">
            <a:avLst/>
          </a:prstGeom>
        </p:spPr>
        <p:txBody>
          <a:bodyPr/>
          <a:lstStyle/>
          <a:p>
            <a:fld id="{E8CDBC4B-CF6C-43E5-8197-11F396D39E5E}" type="slidenum">
              <a:rPr lang="en-US" smtClean="0"/>
              <a:t>39</a:t>
            </a:fld>
            <a:endParaRPr lang="en-US"/>
          </a:p>
        </p:txBody>
      </p:sp>
    </p:spTree>
    <p:extLst>
      <p:ext uri="{BB962C8B-B14F-4D97-AF65-F5344CB8AC3E}">
        <p14:creationId xmlns:p14="http://schemas.microsoft.com/office/powerpoint/2010/main" val="23030425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0FA6DD-93C3-DBE3-ECDB-14F1BCDBB16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D835A77-0EA9-8FB5-426C-74B6596FF3B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69FE253-EAC1-DE93-63B6-3EE109BF070C}"/>
              </a:ext>
            </a:extLst>
          </p:cNvPr>
          <p:cNvSpPr>
            <a:spLocks noGrp="1"/>
          </p:cNvSpPr>
          <p:nvPr>
            <p:ph type="body" idx="1"/>
          </p:nvPr>
        </p:nvSpPr>
        <p:spPr/>
        <p:txBody>
          <a:bodyPr>
            <a:normAutofit/>
          </a:bodyPr>
          <a:lstStyle/>
          <a:p>
            <a:pPr>
              <a:lnSpc>
                <a:spcPct val="100000"/>
              </a:lnSpc>
              <a:spcAft>
                <a:spcPts val="0"/>
              </a:spcAft>
            </a:pPr>
            <a:endParaRPr kumimoji="0" lang="en-US" sz="1000" b="0" i="0" u="none" strike="noStrike" kern="1200" cap="none" spc="0" normalizeH="0" noProof="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4" name="Slide Number Placeholder 3">
            <a:extLst>
              <a:ext uri="{FF2B5EF4-FFF2-40B4-BE49-F238E27FC236}">
                <a16:creationId xmlns:a16="http://schemas.microsoft.com/office/drawing/2014/main" id="{47A543E9-4C12-B5B6-BB22-8EFBF80DA2EC}"/>
              </a:ext>
            </a:extLst>
          </p:cNvPr>
          <p:cNvSpPr>
            <a:spLocks noGrp="1"/>
          </p:cNvSpPr>
          <p:nvPr>
            <p:ph type="sldNum" sz="quarter" idx="10"/>
          </p:nvPr>
        </p:nvSpPr>
        <p:spPr/>
        <p:txBody>
          <a:bodyPr/>
          <a:lstStyle/>
          <a:p>
            <a:fld id="{629B448B-B088-E842-94CF-1BDF9E98DDFA}" type="slidenum">
              <a:rPr lang="en-US" smtClean="0"/>
              <a:t>4</a:t>
            </a:fld>
            <a:endParaRPr lang="en-US"/>
          </a:p>
        </p:txBody>
      </p:sp>
    </p:spTree>
    <p:extLst>
      <p:ext uri="{BB962C8B-B14F-4D97-AF65-F5344CB8AC3E}">
        <p14:creationId xmlns:p14="http://schemas.microsoft.com/office/powerpoint/2010/main" val="3060605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endParaRPr lang="en-US"/>
          </a:p>
        </p:txBody>
      </p:sp>
    </p:spTree>
    <p:extLst>
      <p:ext uri="{BB962C8B-B14F-4D97-AF65-F5344CB8AC3E}">
        <p14:creationId xmlns:p14="http://schemas.microsoft.com/office/powerpoint/2010/main" val="113661506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a:prstGeom prst="rect">
            <a:avLst/>
          </a:prstGeom>
        </p:spPr>
      </p:sp>
      <p:sp>
        <p:nvSpPr>
          <p:cNvPr id="3" name="Notes Placeholder 2"/>
          <p:cNvSpPr>
            <a:spLocks noGrp="1"/>
          </p:cNvSpPr>
          <p:nvPr>
            <p:ph type="body" idx="1"/>
          </p:nvPr>
        </p:nvSpPr>
        <p:spPr>
          <a:xfrm>
            <a:off x="685800" y="4400550"/>
            <a:ext cx="5486400" cy="3600450"/>
          </a:xfrm>
          <a:prstGeom prst="rect">
            <a:avLst/>
          </a:prstGeom>
        </p:spPr>
        <p:txBody>
          <a:bodyPr/>
          <a:lstStyle/>
          <a:p>
            <a:endParaRPr lang="en-US"/>
          </a:p>
        </p:txBody>
      </p:sp>
      <p:sp>
        <p:nvSpPr>
          <p:cNvPr id="4" name="Slide Number Placeholder 3"/>
          <p:cNvSpPr>
            <a:spLocks noGrp="1"/>
          </p:cNvSpPr>
          <p:nvPr>
            <p:ph type="sldNum" sz="quarter" idx="5"/>
          </p:nvPr>
        </p:nvSpPr>
        <p:spPr>
          <a:xfrm>
            <a:off x="3884613" y="8685213"/>
            <a:ext cx="2971800" cy="458787"/>
          </a:xfrm>
          <a:prstGeom prst="rect">
            <a:avLst/>
          </a:prstGeom>
        </p:spPr>
        <p:txBody>
          <a:bodyPr/>
          <a:lstStyle/>
          <a:p>
            <a:fld id="{E8CDBC4B-CF6C-43E5-8197-11F396D39E5E}" type="slidenum">
              <a:rPr lang="en-US" smtClean="0"/>
              <a:t>41</a:t>
            </a:fld>
            <a:endParaRPr lang="en-US"/>
          </a:p>
        </p:txBody>
      </p:sp>
    </p:spTree>
    <p:extLst>
      <p:ext uri="{BB962C8B-B14F-4D97-AF65-F5344CB8AC3E}">
        <p14:creationId xmlns:p14="http://schemas.microsoft.com/office/powerpoint/2010/main" val="67965745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a:prstGeom prst="rect">
            <a:avLst/>
          </a:prstGeom>
        </p:spPr>
      </p:sp>
      <p:sp>
        <p:nvSpPr>
          <p:cNvPr id="3" name="Notes Placeholder 2"/>
          <p:cNvSpPr>
            <a:spLocks noGrp="1"/>
          </p:cNvSpPr>
          <p:nvPr>
            <p:ph type="body" idx="1"/>
          </p:nvPr>
        </p:nvSpPr>
        <p:spPr>
          <a:xfrm>
            <a:off x="685800" y="4400550"/>
            <a:ext cx="5486400" cy="3600450"/>
          </a:xfrm>
          <a:prstGeom prst="rect">
            <a:avLst/>
          </a:prstGeom>
        </p:spPr>
        <p:txBody>
          <a:bodyPr/>
          <a:lstStyle/>
          <a:p>
            <a:r>
              <a:rPr lang="en-US" sz="1000" b="0" i="0">
                <a:latin typeface="Calibri"/>
                <a:ea typeface="Calibri"/>
                <a:cs typeface="Calibri"/>
              </a:rPr>
              <a:t>In this Case Scenario update, blood administration is started. Depending on time constraints and the learner audience, the Instructor may ask the following optional question: (THESE CONCEPTS ARE ALSO COVERED IN THE CIRCULATION INTERACTIVE DISCUSSION)</a:t>
            </a:r>
          </a:p>
          <a:p>
            <a:endParaRPr lang="en-US" sz="1000" b="0" i="0">
              <a:latin typeface="Calibri" panose="020F0502020204030204" pitchFamily="34" charset="0"/>
              <a:cs typeface="Calibri" panose="020F0502020204030204" pitchFamily="34" charset="0"/>
            </a:endParaRPr>
          </a:p>
          <a:p>
            <a:pPr marL="228600" indent="-228600">
              <a:buFont typeface="Arial" panose="020B0604020202020204" pitchFamily="34" charset="0"/>
              <a:buAutoNum type="arabicPeriod"/>
            </a:pPr>
            <a:r>
              <a:rPr lang="en-US" sz="1000" b="1">
                <a:latin typeface="Calibri"/>
                <a:ea typeface="Calibri"/>
                <a:cs typeface="Calibri"/>
              </a:rPr>
              <a:t>Why are blood products preferable to crystalloid for volume resuscitation of a trauma patient in hemorrhagic shock? </a:t>
            </a:r>
          </a:p>
          <a:p>
            <a:pPr marL="0" indent="0">
              <a:buFont typeface="Arial" panose="020B0604020202020204" pitchFamily="34" charset="0"/>
              <a:buNone/>
            </a:pPr>
            <a:r>
              <a:rPr lang="en-US" sz="1000" i="0">
                <a:latin typeface="Calibri"/>
                <a:ea typeface="Calibri"/>
                <a:cs typeface="Calibri"/>
              </a:rPr>
              <a:t>Crystalloid can cause dilutional coagulopathy and can increase bleeding in patients in hemorrhagic shock. Studies have demonstrated superiority of blood product resuscitation.</a:t>
            </a:r>
          </a:p>
          <a:p>
            <a:pPr lvl="1"/>
            <a:endParaRPr lang="en-US" sz="1000">
              <a:latin typeface="Calibri" panose="020F0502020204030204" pitchFamily="34" charset="0"/>
              <a:cs typeface="Calibri" panose="020F0502020204030204" pitchFamily="34" charset="0"/>
            </a:endParaRPr>
          </a:p>
          <a:p>
            <a:pPr marL="0" indent="0">
              <a:buFont typeface="Arial" panose="020B0604020202020204" pitchFamily="34" charset="0"/>
              <a:buNone/>
            </a:pPr>
            <a:r>
              <a:rPr lang="en-US" sz="1000" b="1">
                <a:latin typeface="Calibri"/>
                <a:ea typeface="Calibri"/>
                <a:cs typeface="Calibri"/>
              </a:rPr>
              <a:t>2. What other blood products and medications might be useful to administer to this patient?   </a:t>
            </a:r>
          </a:p>
          <a:p>
            <a:pPr marL="0" indent="0">
              <a:buFont typeface="Arial" panose="020B0604020202020204" pitchFamily="34" charset="0"/>
              <a:buNone/>
            </a:pPr>
            <a:r>
              <a:rPr lang="en-US" sz="1000" i="0">
                <a:latin typeface="Calibri"/>
                <a:ea typeface="Calibri"/>
                <a:cs typeface="Calibri"/>
              </a:rPr>
              <a:t>Platelets, Plasma, Tranexamic Acid. A Massive Transfusion Protocol/Massive Hemorrhage Protocol may be activated.</a:t>
            </a:r>
            <a:endParaRPr lang="en-US" sz="1000" b="0" i="0" u="none" strike="noStrike" kern="1200" cap="none" spc="0" normalizeH="0" baseline="0">
              <a:ln>
                <a:noFill/>
              </a:ln>
              <a:solidFill>
                <a:schemeClr val="tx1"/>
              </a:solidFill>
              <a:effectLst/>
              <a:uLnTx/>
              <a:uFillTx/>
              <a:latin typeface="Calibri"/>
              <a:ea typeface="Calibri"/>
              <a:cs typeface="Calibri"/>
            </a:endParaRPr>
          </a:p>
          <a:p>
            <a:pPr marL="0" indent="0">
              <a:buFont typeface="Arial" panose="020B0604020202020204" pitchFamily="34" charset="0"/>
              <a:buNone/>
            </a:pPr>
            <a:endParaRPr kumimoji="0" lang="en-US" sz="1000" b="0" i="0" u="none" strike="noStrike" kern="1200" cap="none" spc="0" normalizeH="0" baseline="0" noProof="0">
              <a:ln>
                <a:noFill/>
              </a:ln>
              <a:solidFill>
                <a:schemeClr val="tx1"/>
              </a:solidFill>
              <a:effectLst/>
              <a:uLnTx/>
              <a:uFillTx/>
              <a:latin typeface="Calibri" panose="020F0502020204030204" pitchFamily="34" charset="0"/>
              <a:ea typeface="+mn-ea"/>
              <a:cs typeface="Calibri" panose="020F0502020204030204" pitchFamily="34" charset="0"/>
            </a:endParaRPr>
          </a:p>
          <a:p>
            <a:pPr marL="0" indent="0">
              <a:buFont typeface="Arial" panose="020B0604020202020204" pitchFamily="34" charset="0"/>
              <a:buNone/>
            </a:pPr>
            <a:r>
              <a:rPr kumimoji="0" lang="en-US" sz="1000" b="0" i="1" u="none" strike="noStrike" kern="1200" cap="none" spc="0" normalizeH="0" baseline="0" noProof="0">
                <a:ln>
                  <a:noFill/>
                </a:ln>
                <a:solidFill>
                  <a:prstClr val="black"/>
                </a:solidFill>
                <a:effectLst/>
                <a:uLnTx/>
                <a:uFillTx/>
                <a:latin typeface="Calibri"/>
                <a:ea typeface="Calibri"/>
                <a:cs typeface="Calibri"/>
              </a:rPr>
              <a:t>IF THESE QUESTION ARE ASKED AND ANSWERED, THE INSTRUCTOR SHOULD POINT OUT THAT NOT ALL HOSPITALS HAVE ACCESS TO BLOOD; IN THAT CIRCUMSTANCE JUDICIOUS  CRYSTALLOID INFUSION MAY BE NECESSARY.</a:t>
            </a:r>
            <a:endParaRPr lang="en-US" sz="1000" b="0" i="1" u="none" strike="noStrike" kern="1200" cap="none" spc="0" normalizeH="0" baseline="0" noProof="0">
              <a:ln>
                <a:noFill/>
              </a:ln>
              <a:solidFill>
                <a:prstClr val="black"/>
              </a:solidFill>
              <a:effectLst/>
              <a:uLnTx/>
              <a:uFillTx/>
              <a:latin typeface="Calibri"/>
              <a:ea typeface="Calibri"/>
              <a:cs typeface="Calibri"/>
            </a:endParaRPr>
          </a:p>
          <a:p>
            <a:pPr marL="0" indent="0">
              <a:buFont typeface="Arial" panose="020B0604020202020204" pitchFamily="34" charset="0"/>
              <a:buNone/>
            </a:pPr>
            <a:endParaRPr lang="en-US" sz="1000">
              <a:latin typeface="Calibri" panose="020F0502020204030204" pitchFamily="34" charset="0"/>
              <a:cs typeface="Calibri" panose="020F0502020204030204" pitchFamily="34" charset="0"/>
            </a:endParaRPr>
          </a:p>
          <a:p>
            <a:pPr algn="l" rtl="0" fontAlgn="base"/>
            <a:r>
              <a:rPr lang="en-US" b="1">
                <a:solidFill>
                  <a:srgbClr val="000000"/>
                </a:solidFill>
                <a:latin typeface="Calibri"/>
                <a:ea typeface="Calibri"/>
                <a:cs typeface="Calibri"/>
              </a:rPr>
              <a:t>If</a:t>
            </a:r>
            <a:r>
              <a:rPr lang="en-US" sz="1000" b="1" i="0" u="none" strike="noStrike">
                <a:solidFill>
                  <a:srgbClr val="000000"/>
                </a:solidFill>
                <a:effectLst/>
                <a:latin typeface="Calibri"/>
                <a:ea typeface="Calibri"/>
                <a:cs typeface="Calibri"/>
              </a:rPr>
              <a:t> the participants do not provide the information, ask additional questions to elicit the information from the participants, rather than providing it yourself.</a:t>
            </a:r>
            <a:r>
              <a:rPr lang="en-US" sz="1000" b="0" i="0">
                <a:solidFill>
                  <a:srgbClr val="444444"/>
                </a:solidFill>
                <a:effectLst/>
                <a:latin typeface="Calibri"/>
                <a:ea typeface="Calibri"/>
                <a:cs typeface="Calibri"/>
              </a:rPr>
              <a:t>​</a:t>
            </a:r>
          </a:p>
        </p:txBody>
      </p:sp>
      <p:sp>
        <p:nvSpPr>
          <p:cNvPr id="4" name="Slide Number Placeholder 3"/>
          <p:cNvSpPr>
            <a:spLocks noGrp="1"/>
          </p:cNvSpPr>
          <p:nvPr>
            <p:ph type="sldNum" sz="quarter" idx="5"/>
          </p:nvPr>
        </p:nvSpPr>
        <p:spPr>
          <a:xfrm>
            <a:off x="3884613" y="8685213"/>
            <a:ext cx="2971800" cy="458787"/>
          </a:xfrm>
          <a:prstGeom prst="rect">
            <a:avLst/>
          </a:prstGeom>
        </p:spPr>
        <p:txBody>
          <a:bodyPr/>
          <a:lstStyle/>
          <a:p>
            <a:fld id="{E8CDBC4B-CF6C-43E5-8197-11F396D39E5E}" type="slidenum">
              <a:rPr lang="en-US" smtClean="0"/>
              <a:t>42</a:t>
            </a:fld>
            <a:endParaRPr lang="en-US"/>
          </a:p>
        </p:txBody>
      </p:sp>
    </p:spTree>
    <p:extLst>
      <p:ext uri="{BB962C8B-B14F-4D97-AF65-F5344CB8AC3E}">
        <p14:creationId xmlns:p14="http://schemas.microsoft.com/office/powerpoint/2010/main" val="171287713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a:prstGeom prst="rect">
            <a:avLst/>
          </a:prstGeom>
        </p:spPr>
      </p:sp>
      <p:sp>
        <p:nvSpPr>
          <p:cNvPr id="3" name="Notes Placeholder 2"/>
          <p:cNvSpPr>
            <a:spLocks noGrp="1"/>
          </p:cNvSpPr>
          <p:nvPr>
            <p:ph type="body" idx="1"/>
          </p:nvPr>
        </p:nvSpPr>
        <p:spPr>
          <a:xfrm>
            <a:off x="685800" y="4400550"/>
            <a:ext cx="5486400" cy="3600450"/>
          </a:xfrm>
          <a:prstGeom prst="rect">
            <a:avLst/>
          </a:prstGeom>
        </p:spPr>
        <p:txBody>
          <a:bodyPr/>
          <a:lstStyle/>
          <a:p>
            <a:pPr marL="0" marR="0" lvl="0" indent="0" algn="l" defTabSz="914400" rtl="0" eaLnBrk="1" fontAlgn="auto" latinLnBrk="0" hangingPunct="1">
              <a:lnSpc>
                <a:spcPct val="100000"/>
              </a:lnSpc>
              <a:buClrTx/>
              <a:buSzTx/>
              <a:buFont typeface="Arial" panose="020B0604020202020204" pitchFamily="34" charset="0"/>
              <a:buNone/>
              <a:tabLst/>
              <a:defRPr/>
            </a:pPr>
            <a:r>
              <a:rPr lang="en-US" sz="1000" b="0" i="1" u="none" strike="noStrike">
                <a:solidFill>
                  <a:srgbClr val="000000"/>
                </a:solidFill>
                <a:effectLst/>
                <a:latin typeface="Calibri"/>
                <a:ea typeface="Calibri"/>
                <a:cs typeface="Calibri"/>
              </a:rPr>
              <a:t>THE LEARNERS SHOULD PROVIDE THE FOLLOWING ANSWERS TO THE </a:t>
            </a:r>
            <a:r>
              <a:rPr lang="en-US" i="1">
                <a:solidFill>
                  <a:srgbClr val="000000"/>
                </a:solidFill>
                <a:latin typeface="Calibri"/>
                <a:ea typeface="Calibri"/>
                <a:cs typeface="Calibri"/>
              </a:rPr>
              <a:t>QUESTION</a:t>
            </a:r>
            <a:r>
              <a:rPr lang="en-US" sz="1000" b="0" i="1" u="none" strike="noStrike">
                <a:solidFill>
                  <a:srgbClr val="000000"/>
                </a:solidFill>
                <a:effectLst/>
                <a:latin typeface="Calibri"/>
                <a:ea typeface="Calibri"/>
                <a:cs typeface="Calibri"/>
              </a:rPr>
              <a:t> ON THE SLIDE:</a:t>
            </a:r>
            <a:endParaRPr kumimoji="0" lang="en-US" sz="1000" b="1" i="0" u="none" strike="noStrike" kern="1200" cap="none" spc="0" normalizeH="0" baseline="0" noProof="0">
              <a:ln>
                <a:noFill/>
              </a:ln>
              <a:solidFill>
                <a:srgbClr val="156082"/>
              </a:solidFill>
              <a:effectLst/>
              <a:uLnTx/>
              <a:uFillTx/>
              <a:latin typeface="Calibri"/>
              <a:ea typeface="Calibri"/>
              <a:cs typeface="Calibri"/>
            </a:endParaRPr>
          </a:p>
          <a:p>
            <a:pPr marL="0" marR="0" lvl="0" indent="0" algn="l" defTabSz="914400" rtl="0" eaLnBrk="1" fontAlgn="auto" latinLnBrk="0" hangingPunct="1">
              <a:lnSpc>
                <a:spcPct val="100000"/>
              </a:lnSpc>
              <a:buClrTx/>
              <a:buSzTx/>
              <a:buFont typeface="Arial" panose="020B0604020202020204" pitchFamily="34" charset="0"/>
              <a:buNone/>
              <a:tabLst/>
              <a:defRPr/>
            </a:pPr>
            <a:endParaRPr lang="en-US" sz="1000" b="1">
              <a:latin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buClrTx/>
              <a:buSzTx/>
              <a:buFont typeface="Arial" panose="020B0604020202020204" pitchFamily="34" charset="0"/>
              <a:buNone/>
              <a:tabLst/>
              <a:defRPr/>
            </a:pPr>
            <a:r>
              <a:rPr kumimoji="0" lang="en-US" sz="1000" b="1" i="0" u="none" strike="noStrike" kern="1200" cap="none" spc="0" normalizeH="0" baseline="0" noProof="0">
                <a:ln>
                  <a:noFill/>
                </a:ln>
                <a:solidFill>
                  <a:prstClr val="black"/>
                </a:solidFill>
                <a:effectLst/>
                <a:uLnTx/>
                <a:uFillTx/>
                <a:latin typeface="Calibri"/>
                <a:ea typeface="Calibri"/>
                <a:cs typeface="Calibri"/>
              </a:rPr>
              <a:t>What information should be communicated to the accepting trauma center?</a:t>
            </a:r>
            <a:endParaRPr lang="en-US" sz="1000" b="1" i="0" u="none" strike="noStrike" kern="1200" cap="none" spc="0" normalizeH="0" baseline="0" noProof="0">
              <a:ln>
                <a:noFill/>
              </a:ln>
              <a:solidFill>
                <a:prstClr val="black"/>
              </a:solidFill>
              <a:effectLst/>
              <a:uLnTx/>
              <a:uFillTx/>
              <a:latin typeface="Calibri"/>
              <a:ea typeface="Calibri"/>
              <a:cs typeface="Calibri"/>
            </a:endParaRPr>
          </a:p>
          <a:p>
            <a:pPr>
              <a:lnSpc>
                <a:spcPct val="100000"/>
              </a:lnSpc>
            </a:pPr>
            <a:r>
              <a:rPr lang="en-US" sz="1000">
                <a:latin typeface="Calibri"/>
                <a:ea typeface="Calibri"/>
                <a:cs typeface="Calibri"/>
              </a:rPr>
              <a:t>Learners should relate that a systematic and structured communication method should be used such as the S-</a:t>
            </a:r>
            <a:r>
              <a:rPr lang="en-US" sz="1000" err="1">
                <a:latin typeface="Calibri"/>
                <a:ea typeface="Calibri"/>
                <a:cs typeface="Calibri"/>
              </a:rPr>
              <a:t>xABCDE</a:t>
            </a:r>
            <a:r>
              <a:rPr lang="en-US" sz="1000">
                <a:latin typeface="Calibri"/>
                <a:ea typeface="Calibri"/>
                <a:cs typeface="Calibri"/>
              </a:rPr>
              <a:t>-BAR method. It should include </a:t>
            </a:r>
            <a:r>
              <a:rPr kumimoji="0" lang="en-US" sz="1000" b="0" i="0" u="none" strike="noStrike" kern="1200" cap="none" spc="0" normalizeH="0" baseline="0" noProof="0">
                <a:ln>
                  <a:noFill/>
                </a:ln>
                <a:solidFill>
                  <a:prstClr val="black"/>
                </a:solidFill>
                <a:effectLst/>
                <a:uLnTx/>
                <a:uFillTx/>
                <a:latin typeface="Calibri"/>
                <a:ea typeface="Calibri"/>
                <a:cs typeface="Calibri"/>
              </a:rPr>
              <a:t>a concise history of the trauma, the list of injuries (diagnosed and suspected), any treatment/interventions performed, as well as the response to the treatment/intervention and the current clinical condition. Send copies of records and any imaging with the patient. </a:t>
            </a:r>
            <a:endParaRPr lang="en-US" sz="1000" b="0" i="0" u="none" strike="noStrike" kern="1200" cap="none" spc="0" normalizeH="0" baseline="0" noProof="0">
              <a:ln>
                <a:noFill/>
              </a:ln>
              <a:solidFill>
                <a:prstClr val="black"/>
              </a:solidFill>
              <a:effectLst/>
              <a:uLnTx/>
              <a:uFillTx/>
              <a:latin typeface="Calibri"/>
              <a:ea typeface="Calibri"/>
              <a:cs typeface="Calibri"/>
            </a:endParaRPr>
          </a:p>
          <a:p>
            <a:pPr>
              <a:lnSpc>
                <a:spcPct val="100000"/>
              </a:lnSpc>
            </a:pPr>
            <a:endParaRPr kumimoji="0" lang="en-US" sz="1000"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a:p>
            <a:pPr>
              <a:lnSpc>
                <a:spcPct val="100000"/>
              </a:lnSpc>
            </a:pPr>
            <a:r>
              <a:rPr kumimoji="0" lang="en-US" sz="1000" b="1" i="1" u="none" strike="noStrike" kern="1200" cap="none" spc="0" normalizeH="0" baseline="0" noProof="0">
                <a:ln>
                  <a:noFill/>
                </a:ln>
                <a:solidFill>
                  <a:prstClr val="black"/>
                </a:solidFill>
                <a:effectLst/>
                <a:uLnTx/>
                <a:uFillTx/>
                <a:latin typeface="Calibri"/>
                <a:ea typeface="Calibri"/>
                <a:cs typeface="Calibri"/>
              </a:rPr>
              <a:t>A useful technique to solicit this information is for the </a:t>
            </a:r>
            <a:r>
              <a:rPr lang="en-US" b="1" i="1">
                <a:solidFill>
                  <a:prstClr val="black"/>
                </a:solidFill>
                <a:latin typeface="Calibri"/>
                <a:ea typeface="Calibri"/>
                <a:cs typeface="Calibri"/>
              </a:rPr>
              <a:t>instructor</a:t>
            </a:r>
            <a:r>
              <a:rPr kumimoji="0" lang="en-US" sz="1000" b="1" i="1" u="none" strike="noStrike" kern="1200" cap="none" spc="0" normalizeH="0" baseline="0" noProof="0">
                <a:ln>
                  <a:noFill/>
                </a:ln>
                <a:solidFill>
                  <a:prstClr val="black"/>
                </a:solidFill>
                <a:effectLst/>
                <a:uLnTx/>
                <a:uFillTx/>
                <a:latin typeface="Calibri"/>
                <a:ea typeface="Calibri"/>
                <a:cs typeface="Calibri"/>
              </a:rPr>
              <a:t> to ask a learner(s) to “hand off” the patient as though the </a:t>
            </a:r>
            <a:r>
              <a:rPr lang="en-US" b="1" i="1">
                <a:solidFill>
                  <a:prstClr val="black"/>
                </a:solidFill>
                <a:latin typeface="Calibri"/>
                <a:ea typeface="Calibri"/>
                <a:cs typeface="Calibri"/>
              </a:rPr>
              <a:t>instructor</a:t>
            </a:r>
            <a:r>
              <a:rPr kumimoji="0" lang="en-US" sz="1000" b="1" i="1" u="none" strike="noStrike" kern="1200" cap="none" spc="0" normalizeH="0" baseline="0" noProof="0">
                <a:ln>
                  <a:noFill/>
                </a:ln>
                <a:solidFill>
                  <a:prstClr val="black"/>
                </a:solidFill>
                <a:effectLst/>
                <a:uLnTx/>
                <a:uFillTx/>
                <a:latin typeface="Calibri"/>
                <a:ea typeface="Calibri"/>
                <a:cs typeface="Calibri"/>
              </a:rPr>
              <a:t> were the clinician receiving report at the other facility.</a:t>
            </a:r>
            <a:endParaRPr lang="en-US" sz="1000" b="1" i="1" u="none" strike="noStrike" kern="1200" cap="none" spc="0" normalizeH="0" baseline="0" noProof="0">
              <a:ln>
                <a:noFill/>
              </a:ln>
              <a:solidFill>
                <a:prstClr val="black"/>
              </a:solidFill>
              <a:effectLst/>
              <a:uLnTx/>
              <a:uFillTx/>
              <a:latin typeface="Calibri"/>
              <a:ea typeface="Calibri"/>
              <a:cs typeface="Calibri"/>
            </a:endParaRPr>
          </a:p>
          <a:p>
            <a:pPr>
              <a:lnSpc>
                <a:spcPct val="100000"/>
              </a:lnSpc>
            </a:pPr>
            <a:endParaRPr kumimoji="0" lang="en-US" sz="1000" b="1" i="1"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a:p>
            <a:pPr>
              <a:lnSpc>
                <a:spcPct val="100000"/>
              </a:lnSpc>
            </a:pPr>
            <a:r>
              <a:rPr lang="en-US" sz="1000" b="1" i="0" u="none" strike="noStrike">
                <a:solidFill>
                  <a:srgbClr val="000000"/>
                </a:solidFill>
                <a:effectLst/>
                <a:latin typeface="Calibri"/>
                <a:ea typeface="Calibri"/>
                <a:cs typeface="Calibri"/>
              </a:rPr>
              <a:t>If the participants do not provide the information, ask additional questions to elicit the information from the participants, rather than providing it yourself.</a:t>
            </a:r>
            <a:r>
              <a:rPr lang="en-US" sz="1000" b="0" i="0">
                <a:solidFill>
                  <a:srgbClr val="444444"/>
                </a:solidFill>
                <a:effectLst/>
                <a:latin typeface="Calibri"/>
                <a:ea typeface="Calibri"/>
                <a:cs typeface="Calibri"/>
              </a:rPr>
              <a:t>​</a:t>
            </a:r>
            <a:endParaRPr lang="en-US" sz="1000" b="1" i="1">
              <a:latin typeface="Calibri"/>
              <a:ea typeface="Calibri"/>
              <a:cs typeface="Calibri"/>
            </a:endParaRPr>
          </a:p>
        </p:txBody>
      </p:sp>
      <p:sp>
        <p:nvSpPr>
          <p:cNvPr id="4" name="Slide Number Placeholder 3"/>
          <p:cNvSpPr>
            <a:spLocks noGrp="1"/>
          </p:cNvSpPr>
          <p:nvPr>
            <p:ph type="sldNum" sz="quarter" idx="5"/>
          </p:nvPr>
        </p:nvSpPr>
        <p:spPr>
          <a:xfrm>
            <a:off x="3884613" y="8685213"/>
            <a:ext cx="2971800" cy="458787"/>
          </a:xfrm>
          <a:prstGeom prst="rect">
            <a:avLst/>
          </a:prstGeom>
        </p:spPr>
        <p:txBody>
          <a:bodyPr/>
          <a:lstStyle/>
          <a:p>
            <a:fld id="{E8CDBC4B-CF6C-43E5-8197-11F396D39E5E}" type="slidenum">
              <a:rPr lang="en-US" smtClean="0"/>
              <a:t>43</a:t>
            </a:fld>
            <a:endParaRPr lang="en-US"/>
          </a:p>
        </p:txBody>
      </p:sp>
    </p:spTree>
    <p:extLst>
      <p:ext uri="{BB962C8B-B14F-4D97-AF65-F5344CB8AC3E}">
        <p14:creationId xmlns:p14="http://schemas.microsoft.com/office/powerpoint/2010/main" val="2041252997"/>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a:prstGeom prst="rect">
            <a:avLst/>
          </a:prstGeom>
        </p:spPr>
      </p:sp>
      <p:sp>
        <p:nvSpPr>
          <p:cNvPr id="3" name="Notes Placeholder 2"/>
          <p:cNvSpPr>
            <a:spLocks noGrp="1"/>
          </p:cNvSpPr>
          <p:nvPr>
            <p:ph type="body" idx="1"/>
          </p:nvPr>
        </p:nvSpPr>
        <p:spPr>
          <a:xfrm>
            <a:off x="685800" y="4400550"/>
            <a:ext cx="5486400" cy="3600450"/>
          </a:xfrm>
          <a:prstGeom prst="rect">
            <a:avLst/>
          </a:prstGeom>
        </p:spPr>
        <p:txBody>
          <a:bodyPr/>
          <a:lstStyle/>
          <a:p>
            <a:endParaRPr lang="en-US"/>
          </a:p>
        </p:txBody>
      </p:sp>
      <p:sp>
        <p:nvSpPr>
          <p:cNvPr id="4" name="Slide Number Placeholder 3"/>
          <p:cNvSpPr>
            <a:spLocks noGrp="1"/>
          </p:cNvSpPr>
          <p:nvPr>
            <p:ph type="sldNum" sz="quarter" idx="5"/>
          </p:nvPr>
        </p:nvSpPr>
        <p:spPr>
          <a:xfrm>
            <a:off x="3884613" y="8685213"/>
            <a:ext cx="2971800" cy="458787"/>
          </a:xfrm>
          <a:prstGeom prst="rect">
            <a:avLst/>
          </a:prstGeom>
        </p:spPr>
        <p:txBody>
          <a:bodyPr/>
          <a:lstStyle/>
          <a:p>
            <a:fld id="{E8CDBC4B-CF6C-43E5-8197-11F396D39E5E}" type="slidenum">
              <a:rPr lang="en-US" smtClean="0"/>
              <a:t>44</a:t>
            </a:fld>
            <a:endParaRPr lang="en-US"/>
          </a:p>
        </p:txBody>
      </p:sp>
    </p:spTree>
    <p:extLst>
      <p:ext uri="{BB962C8B-B14F-4D97-AF65-F5344CB8AC3E}">
        <p14:creationId xmlns:p14="http://schemas.microsoft.com/office/powerpoint/2010/main" val="368031775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13BB40-BCD6-9467-E7A4-5FD8A392B97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E3A747E-5E66-6B0D-BF54-A466A38C2AF7}"/>
              </a:ext>
            </a:extLst>
          </p:cNvPr>
          <p:cNvSpPr>
            <a:spLocks noGrp="1" noRot="1" noChangeAspect="1"/>
          </p:cNvSpPr>
          <p:nvPr>
            <p:ph type="sldImg"/>
          </p:nvPr>
        </p:nvSpPr>
        <p:spPr>
          <a:xfrm>
            <a:off x="685800" y="1143000"/>
            <a:ext cx="5486400" cy="3086100"/>
          </a:xfrm>
          <a:prstGeom prst="rect">
            <a:avLst/>
          </a:prstGeom>
        </p:spPr>
      </p:sp>
      <p:sp>
        <p:nvSpPr>
          <p:cNvPr id="3" name="Notes Placeholder 2">
            <a:extLst>
              <a:ext uri="{FF2B5EF4-FFF2-40B4-BE49-F238E27FC236}">
                <a16:creationId xmlns:a16="http://schemas.microsoft.com/office/drawing/2014/main" id="{C6B35107-C8F8-7C1C-8DF5-0751019272FA}"/>
              </a:ext>
            </a:extLst>
          </p:cNvPr>
          <p:cNvSpPr>
            <a:spLocks noGrp="1"/>
          </p:cNvSpPr>
          <p:nvPr>
            <p:ph type="body" idx="1"/>
          </p:nvPr>
        </p:nvSpPr>
        <p:spPr>
          <a:xfrm>
            <a:off x="685800" y="4400550"/>
            <a:ext cx="5486400" cy="3600450"/>
          </a:xfrm>
          <a:prstGeom prst="rect">
            <a:avLst/>
          </a:prstGeom>
        </p:spPr>
        <p:txBody>
          <a:bodyPr/>
          <a:lstStyle/>
          <a:p>
            <a:pPr marL="0" marR="0" lvl="0" indent="0" algn="l" defTabSz="914400" rtl="0" eaLnBrk="1" fontAlgn="auto" latinLnBrk="0" hangingPunct="1">
              <a:lnSpc>
                <a:spcPct val="100000"/>
              </a:lnSpc>
              <a:buClrTx/>
              <a:buSzTx/>
              <a:buFontTx/>
              <a:buNone/>
              <a:tabLst/>
              <a:defRPr/>
            </a:pPr>
            <a:r>
              <a:rPr lang="en-US" sz="1000" b="0" i="1" u="none" strike="noStrike">
                <a:solidFill>
                  <a:srgbClr val="000000"/>
                </a:solidFill>
                <a:effectLst/>
                <a:latin typeface="Calibri"/>
                <a:ea typeface="Calibri"/>
                <a:cs typeface="Calibri"/>
              </a:rPr>
              <a:t>THE LEARNERS SHOULD PROVIDE THE FOLLOWING ANSWERS TO THE </a:t>
            </a:r>
            <a:r>
              <a:rPr lang="en-US" i="1">
                <a:solidFill>
                  <a:srgbClr val="000000"/>
                </a:solidFill>
                <a:latin typeface="Calibri"/>
                <a:ea typeface="Calibri"/>
                <a:cs typeface="Calibri"/>
              </a:rPr>
              <a:t>QUESTION</a:t>
            </a:r>
            <a:r>
              <a:rPr lang="en-US" sz="1000" b="0" i="1" u="none" strike="noStrike">
                <a:solidFill>
                  <a:srgbClr val="000000"/>
                </a:solidFill>
                <a:effectLst/>
                <a:latin typeface="Calibri"/>
                <a:ea typeface="Calibri"/>
                <a:cs typeface="Calibri"/>
              </a:rPr>
              <a:t> ON THE SLIDE:</a:t>
            </a:r>
          </a:p>
          <a:p>
            <a:pPr marL="0" marR="0" lvl="0" indent="0" algn="l" defTabSz="914400" rtl="0" eaLnBrk="1" fontAlgn="auto" latinLnBrk="0" hangingPunct="1">
              <a:lnSpc>
                <a:spcPct val="100000"/>
              </a:lnSpc>
              <a:buClrTx/>
              <a:buSzTx/>
              <a:buFontTx/>
              <a:buNone/>
              <a:tabLst/>
              <a:defRPr/>
            </a:pPr>
            <a:endParaRPr lang="en-US" sz="1000" b="0" i="1" u="none" strike="noStrike">
              <a:solidFill>
                <a:srgbClr val="000000"/>
              </a:solidFill>
              <a:effectLst/>
              <a:latin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buClrTx/>
              <a:buSzTx/>
              <a:buFontTx/>
              <a:buNone/>
              <a:tabLst/>
              <a:defRPr/>
            </a:pPr>
            <a:r>
              <a:rPr lang="en-US" sz="1000">
                <a:latin typeface="Calibri" panose="020F0502020204030204" pitchFamily="34" charset="0"/>
                <a:cs typeface="Calibri" panose="020F0502020204030204" pitchFamily="34" charset="0"/>
              </a:rPr>
              <a:t> The Instructor should allow a brief discussion and then display the 3 “E”s of Injury Prevention on the right side of the slide, referring them to the Injury Prevention Chapter in the manual.</a:t>
            </a:r>
            <a:endParaRPr lang="en-US" sz="1000" b="1">
              <a:latin typeface="Calibri" panose="020F0502020204030204" pitchFamily="34" charset="0"/>
              <a:cs typeface="Calibri" panose="020F0502020204030204" pitchFamily="34" charset="0"/>
            </a:endParaRPr>
          </a:p>
          <a:p>
            <a:pPr>
              <a:lnSpc>
                <a:spcPct val="100000"/>
              </a:lnSpc>
              <a:defRPr/>
            </a:pPr>
            <a:endParaRPr lang="en-US" sz="1000" b="1">
              <a:latin typeface="Calibri" panose="020F0502020204030204" pitchFamily="34" charset="0"/>
              <a:cs typeface="Calibri" panose="020F0502020204030204" pitchFamily="34" charset="0"/>
            </a:endParaRPr>
          </a:p>
          <a:p>
            <a:pPr>
              <a:lnSpc>
                <a:spcPct val="100000"/>
              </a:lnSpc>
              <a:defRPr/>
            </a:pPr>
            <a:r>
              <a:rPr lang="en-US" b="1">
                <a:latin typeface="Calibri"/>
                <a:ea typeface="Calibri"/>
                <a:cs typeface="Calibri"/>
              </a:rPr>
              <a:t>What</a:t>
            </a:r>
            <a:r>
              <a:rPr kumimoji="0" lang="en-US" sz="1000" b="1" i="0" u="none" strike="noStrike" kern="1200" cap="none" spc="0" normalizeH="0" baseline="0" noProof="0">
                <a:ln>
                  <a:noFill/>
                </a:ln>
                <a:solidFill>
                  <a:prstClr val="black"/>
                </a:solidFill>
                <a:effectLst/>
                <a:uLnTx/>
                <a:uFillTx/>
                <a:latin typeface="Calibri"/>
                <a:ea typeface="Calibri"/>
                <a:cs typeface="Calibri"/>
              </a:rPr>
              <a:t> </a:t>
            </a:r>
            <a:r>
              <a:rPr lang="en-US" sz="1000" b="1">
                <a:solidFill>
                  <a:prstClr val="black"/>
                </a:solidFill>
                <a:latin typeface="Calibri"/>
                <a:ea typeface="Calibri"/>
                <a:cs typeface="Calibri"/>
              </a:rPr>
              <a:t>factors might</a:t>
            </a:r>
            <a:r>
              <a:rPr kumimoji="0" lang="en-US" sz="1000" b="1" i="0" u="none" strike="noStrike" kern="1200" cap="none" spc="0" normalizeH="0" baseline="0" noProof="0">
                <a:ln>
                  <a:noFill/>
                </a:ln>
                <a:solidFill>
                  <a:prstClr val="black"/>
                </a:solidFill>
                <a:effectLst/>
                <a:uLnTx/>
                <a:uFillTx/>
                <a:latin typeface="Calibri"/>
                <a:ea typeface="Calibri"/>
                <a:cs typeface="Calibri"/>
              </a:rPr>
              <a:t> be considered to prevent an incident like this from happening again?</a:t>
            </a:r>
            <a:endParaRPr lang="en-US" sz="1000" b="1" i="0" u="none" strike="noStrike" kern="1200" cap="none" spc="0" normalizeH="0" baseline="0" noProof="0">
              <a:ln>
                <a:noFill/>
              </a:ln>
              <a:solidFill>
                <a:prstClr val="black"/>
              </a:solidFill>
              <a:effectLst/>
              <a:uLnTx/>
              <a:uFillTx/>
              <a:latin typeface="Calibri"/>
              <a:ea typeface="Calibri"/>
              <a:cs typeface="Calibri"/>
            </a:endParaRPr>
          </a:p>
          <a:p>
            <a:pPr>
              <a:lnSpc>
                <a:spcPct val="100000"/>
              </a:lnSpc>
            </a:pPr>
            <a:r>
              <a:rPr lang="en-US" sz="1000">
                <a:latin typeface="Calibri" panose="020F0502020204030204" pitchFamily="34" charset="0"/>
                <a:cs typeface="Calibri" panose="020F0502020204030204" pitchFamily="34" charset="0"/>
              </a:rPr>
              <a:t>The learners may relate a variety of valid ideas about what might be done to prevent an incident like this, including: investigating the safety environment of the building itself and why the explosion occurred;  investigating human error, etc. </a:t>
            </a:r>
          </a:p>
          <a:p>
            <a:pPr>
              <a:lnSpc>
                <a:spcPct val="100000"/>
              </a:lnSpc>
            </a:pPr>
            <a:endParaRPr lang="en-US" sz="1000">
              <a:latin typeface="Calibri" panose="020F0502020204030204" pitchFamily="34" charset="0"/>
              <a:cs typeface="Calibri" panose="020F0502020204030204" pitchFamily="34" charset="0"/>
            </a:endParaRPr>
          </a:p>
          <a:p>
            <a:pPr>
              <a:lnSpc>
                <a:spcPct val="100000"/>
              </a:lnSpc>
            </a:pPr>
            <a:r>
              <a:rPr lang="en-US" sz="1000" b="1">
                <a:latin typeface="Calibri" panose="020F0502020204030204" pitchFamily="34" charset="0"/>
                <a:cs typeface="Calibri" panose="020F0502020204030204" pitchFamily="34" charset="0"/>
              </a:rPr>
              <a:t>Education </a:t>
            </a:r>
            <a:r>
              <a:rPr lang="en-US" sz="1000">
                <a:latin typeface="Calibri" panose="020F0502020204030204" pitchFamily="34" charset="0"/>
                <a:cs typeface="Calibri" panose="020F0502020204030204" pitchFamily="34" charset="0"/>
              </a:rPr>
              <a:t>= can be individual or community/societal education. In this case, safety education for workers would be important, how to handle equipment, etc.</a:t>
            </a:r>
          </a:p>
          <a:p>
            <a:pPr>
              <a:lnSpc>
                <a:spcPct val="100000"/>
              </a:lnSpc>
            </a:pPr>
            <a:r>
              <a:rPr lang="en-US" sz="1000" b="1">
                <a:latin typeface="Calibri" panose="020F0502020204030204" pitchFamily="34" charset="0"/>
                <a:cs typeface="Calibri" panose="020F0502020204030204" pitchFamily="34" charset="0"/>
              </a:rPr>
              <a:t>Environment/Engineering </a:t>
            </a:r>
            <a:r>
              <a:rPr lang="en-US" sz="1000">
                <a:latin typeface="Calibri" panose="020F0502020204030204" pitchFamily="34" charset="0"/>
                <a:cs typeface="Calibri" panose="020F0502020204030204" pitchFamily="34" charset="0"/>
              </a:rPr>
              <a:t>= in this case, looking at the safety environment, materials being used, etc.</a:t>
            </a:r>
          </a:p>
          <a:p>
            <a:pPr>
              <a:lnSpc>
                <a:spcPct val="100000"/>
              </a:lnSpc>
            </a:pPr>
            <a:r>
              <a:rPr lang="en-US" sz="1000" b="1">
                <a:latin typeface="Calibri" panose="020F0502020204030204" pitchFamily="34" charset="0"/>
                <a:cs typeface="Calibri" panose="020F0502020204030204" pitchFamily="34" charset="0"/>
              </a:rPr>
              <a:t>Enforcement </a:t>
            </a:r>
            <a:r>
              <a:rPr lang="en-US" sz="1000">
                <a:latin typeface="Calibri" panose="020F0502020204030204" pitchFamily="34" charset="0"/>
                <a:cs typeface="Calibri" panose="020F0502020204030204" pitchFamily="34" charset="0"/>
              </a:rPr>
              <a:t>= the equivalent of advocacy. Advocating for safety regulations, inspections, better working environments/staffing might impact this situation.</a:t>
            </a:r>
          </a:p>
          <a:p>
            <a:pPr>
              <a:lnSpc>
                <a:spcPct val="100000"/>
              </a:lnSpc>
            </a:pPr>
            <a:endParaRPr lang="en-US" sz="1000">
              <a:latin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buClrTx/>
              <a:buSzTx/>
              <a:buFontTx/>
              <a:buNone/>
              <a:tabLst/>
              <a:defRPr/>
            </a:pPr>
            <a:r>
              <a:rPr lang="en-US" b="1">
                <a:solidFill>
                  <a:srgbClr val="000000"/>
                </a:solidFill>
                <a:latin typeface="Calibri"/>
                <a:ea typeface="Calibri"/>
                <a:cs typeface="Calibri"/>
              </a:rPr>
              <a:t>If</a:t>
            </a:r>
            <a:r>
              <a:rPr lang="en-US" sz="1000" b="1" i="0" u="none" strike="noStrike">
                <a:solidFill>
                  <a:srgbClr val="000000"/>
                </a:solidFill>
                <a:effectLst/>
                <a:latin typeface="Calibri"/>
                <a:ea typeface="Calibri"/>
                <a:cs typeface="Calibri"/>
              </a:rPr>
              <a:t> the participants do not provide the information, ask additional questions to elicit the information from the participants, rather than providing it yourself.</a:t>
            </a:r>
            <a:r>
              <a:rPr lang="en-US" sz="1000" b="0" i="0">
                <a:solidFill>
                  <a:srgbClr val="444444"/>
                </a:solidFill>
                <a:effectLst/>
                <a:latin typeface="Calibri"/>
                <a:ea typeface="Calibri"/>
                <a:cs typeface="Calibri"/>
              </a:rPr>
              <a:t>​</a:t>
            </a:r>
            <a:endParaRPr lang="en-US" sz="1000" b="0" i="0">
              <a:latin typeface="Calibri"/>
              <a:ea typeface="Calibri"/>
              <a:cs typeface="Calibri"/>
            </a:endParaRPr>
          </a:p>
          <a:p>
            <a:pPr marL="0" marR="0" lvl="0" indent="0" algn="l" defTabSz="914400" rtl="0" eaLnBrk="1" fontAlgn="auto" latinLnBrk="0" hangingPunct="1">
              <a:lnSpc>
                <a:spcPct val="100000"/>
              </a:lnSpc>
              <a:buClrTx/>
              <a:buSzTx/>
              <a:buFont typeface="Arial" panose="020B0604020202020204" pitchFamily="34" charset="0"/>
              <a:buNone/>
              <a:tabLst/>
              <a:defRPr/>
            </a:pPr>
            <a:endParaRPr lang="en-US" sz="1000" b="1" i="1">
              <a:latin typeface="Calibri"/>
              <a:ea typeface="Calibri"/>
              <a:cs typeface="Calibri"/>
            </a:endParaRPr>
          </a:p>
        </p:txBody>
      </p:sp>
      <p:sp>
        <p:nvSpPr>
          <p:cNvPr id="4" name="Slide Number Placeholder 3">
            <a:extLst>
              <a:ext uri="{FF2B5EF4-FFF2-40B4-BE49-F238E27FC236}">
                <a16:creationId xmlns:a16="http://schemas.microsoft.com/office/drawing/2014/main" id="{F0D464B3-CF69-DCFB-AA59-7D94383ED0A9}"/>
              </a:ext>
            </a:extLst>
          </p:cNvPr>
          <p:cNvSpPr>
            <a:spLocks noGrp="1"/>
          </p:cNvSpPr>
          <p:nvPr>
            <p:ph type="sldNum" sz="quarter" idx="5"/>
          </p:nvPr>
        </p:nvSpPr>
        <p:spPr>
          <a:xfrm>
            <a:off x="3884613" y="8685213"/>
            <a:ext cx="2971800" cy="458787"/>
          </a:xfrm>
          <a:prstGeom prst="rect">
            <a:avLst/>
          </a:prstGeom>
        </p:spPr>
        <p:txBody>
          <a:bodyPr/>
          <a:lstStyle/>
          <a:p>
            <a:fld id="{E8CDBC4B-CF6C-43E5-8197-11F396D39E5E}" type="slidenum">
              <a:rPr lang="en-US" smtClean="0"/>
              <a:t>45</a:t>
            </a:fld>
            <a:endParaRPr lang="en-US"/>
          </a:p>
        </p:txBody>
      </p:sp>
    </p:spTree>
    <p:extLst>
      <p:ext uri="{BB962C8B-B14F-4D97-AF65-F5344CB8AC3E}">
        <p14:creationId xmlns:p14="http://schemas.microsoft.com/office/powerpoint/2010/main" val="52477834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29B448B-B088-E842-94CF-1BDF9E98DDFA}" type="slidenum">
              <a:rPr lang="en-US" smtClean="0"/>
              <a:t>46</a:t>
            </a:fld>
            <a:endParaRPr lang="en-US"/>
          </a:p>
        </p:txBody>
      </p:sp>
    </p:spTree>
    <p:extLst>
      <p:ext uri="{BB962C8B-B14F-4D97-AF65-F5344CB8AC3E}">
        <p14:creationId xmlns:p14="http://schemas.microsoft.com/office/powerpoint/2010/main" val="1538681496"/>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29B448B-B088-E842-94CF-1BDF9E98DDFA}" type="slidenum">
              <a:rPr lang="en-US" smtClean="0"/>
              <a:t>47</a:t>
            </a:fld>
            <a:endParaRPr lang="en-US"/>
          </a:p>
        </p:txBody>
      </p:sp>
    </p:spTree>
    <p:extLst>
      <p:ext uri="{BB962C8B-B14F-4D97-AF65-F5344CB8AC3E}">
        <p14:creationId xmlns:p14="http://schemas.microsoft.com/office/powerpoint/2010/main" val="14494045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B237D0-D0EF-9209-79B6-4D360EB3ECD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86C7629-773C-0042-D443-3A4B574FEA6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8AA3780-C2FE-20B3-F2F2-669865512555}"/>
              </a:ext>
            </a:extLst>
          </p:cNvPr>
          <p:cNvSpPr>
            <a:spLocks noGrp="1"/>
          </p:cNvSpPr>
          <p:nvPr>
            <p:ph type="body" idx="1"/>
          </p:nvPr>
        </p:nvSpPr>
        <p:spPr/>
        <p:txBody>
          <a:bodyPr>
            <a:normAutofit/>
          </a:bodyPr>
          <a:lstStyle/>
          <a:p>
            <a:pPr>
              <a:lnSpc>
                <a:spcPct val="100000"/>
              </a:lnSpc>
              <a:spcAft>
                <a:spcPts val="0"/>
              </a:spcAft>
            </a:pPr>
            <a:endParaRPr kumimoji="0" lang="en-US" sz="1000" b="0" i="0" u="none" strike="noStrike" kern="1200" cap="none" spc="0" normalizeH="0" noProof="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4" name="Slide Number Placeholder 3">
            <a:extLst>
              <a:ext uri="{FF2B5EF4-FFF2-40B4-BE49-F238E27FC236}">
                <a16:creationId xmlns:a16="http://schemas.microsoft.com/office/drawing/2014/main" id="{5E77A4D5-04DB-40FD-6DB1-41384E2A6B30}"/>
              </a:ext>
            </a:extLst>
          </p:cNvPr>
          <p:cNvSpPr>
            <a:spLocks noGrp="1"/>
          </p:cNvSpPr>
          <p:nvPr>
            <p:ph type="sldNum" sz="quarter" idx="10"/>
          </p:nvPr>
        </p:nvSpPr>
        <p:spPr/>
        <p:txBody>
          <a:bodyPr/>
          <a:lstStyle/>
          <a:p>
            <a:fld id="{629B448B-B088-E842-94CF-1BDF9E98DDFA}" type="slidenum">
              <a:rPr lang="en-US" smtClean="0"/>
              <a:t>5</a:t>
            </a:fld>
            <a:endParaRPr lang="en-US"/>
          </a:p>
        </p:txBody>
      </p:sp>
    </p:spTree>
    <p:extLst>
      <p:ext uri="{BB962C8B-B14F-4D97-AF65-F5344CB8AC3E}">
        <p14:creationId xmlns:p14="http://schemas.microsoft.com/office/powerpoint/2010/main" val="319546036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kern="1200">
                <a:solidFill>
                  <a:schemeClr val="tx1"/>
                </a:solidFill>
                <a:effectLst/>
                <a:latin typeface="Calibri" panose="020F0502020204030204" pitchFamily="34" charset="0"/>
                <a:ea typeface="+mn-ea"/>
                <a:cs typeface="Calibri" panose="020F0502020204030204" pitchFamily="34" charset="0"/>
              </a:rPr>
              <a:t>As mentioned, ATLS describes </a:t>
            </a:r>
            <a:r>
              <a:rPr lang="en-US" sz="1000" b="1" kern="1200">
                <a:solidFill>
                  <a:schemeClr val="tx1"/>
                </a:solidFill>
                <a:effectLst/>
                <a:latin typeface="Calibri" panose="020F0502020204030204" pitchFamily="34" charset="0"/>
                <a:ea typeface="+mn-ea"/>
                <a:cs typeface="Calibri" panose="020F0502020204030204" pitchFamily="34" charset="0"/>
              </a:rPr>
              <a:t>one safe approach </a:t>
            </a:r>
            <a:r>
              <a:rPr lang="en-US" sz="1000" kern="1200">
                <a:solidFill>
                  <a:schemeClr val="tx1"/>
                </a:solidFill>
                <a:effectLst/>
                <a:latin typeface="Calibri" panose="020F0502020204030204" pitchFamily="34" charset="0"/>
                <a:ea typeface="+mn-ea"/>
                <a:cs typeface="Calibri" panose="020F0502020204030204" pitchFamily="34" charset="0"/>
              </a:rPr>
              <a:t>to the initial care of trauma patients. It also provides a </a:t>
            </a:r>
            <a:r>
              <a:rPr lang="en-US" sz="1000" b="1" kern="1200">
                <a:solidFill>
                  <a:schemeClr val="tx1"/>
                </a:solidFill>
                <a:effectLst/>
                <a:latin typeface="Calibri" panose="020F0502020204030204" pitchFamily="34" charset="0"/>
                <a:ea typeface="+mn-ea"/>
                <a:cs typeface="Calibri" panose="020F0502020204030204" pitchFamily="34" charset="0"/>
              </a:rPr>
              <a:t>common language </a:t>
            </a:r>
            <a:r>
              <a:rPr lang="en-US" sz="1000" kern="1200">
                <a:solidFill>
                  <a:schemeClr val="tx1"/>
                </a:solidFill>
                <a:effectLst/>
                <a:latin typeface="Calibri" panose="020F0502020204030204" pitchFamily="34" charset="0"/>
                <a:ea typeface="+mn-ea"/>
                <a:cs typeface="Calibri" panose="020F0502020204030204" pitchFamily="34" charset="0"/>
              </a:rPr>
              <a:t>for trauma care clinicians to communicate with each other.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kern="1200">
              <a:solidFill>
                <a:schemeClr val="tx1"/>
              </a:solidFill>
              <a:effectLst/>
              <a:latin typeface="Calibri" panose="020F0502020204030204" pitchFamily="34" charset="0"/>
              <a:ea typeface="+mn-ea"/>
              <a:cs typeface="Calibri" panose="020F0502020204030204" pitchFamily="34" charset="0"/>
            </a:endParaRPr>
          </a:p>
          <a:p>
            <a:endParaRPr lang="en-US" sz="1000" kern="1200">
              <a:solidFill>
                <a:schemeClr val="tx1"/>
              </a:solidFill>
              <a:effectLst/>
              <a:latin typeface="Calibri" panose="020F0502020204030204" pitchFamily="34" charset="0"/>
              <a:ea typeface="+mn-ea"/>
              <a:cs typeface="Calibri" panose="020F0502020204030204" pitchFamily="34" charset="0"/>
            </a:endParaRPr>
          </a:p>
        </p:txBody>
      </p:sp>
      <p:sp>
        <p:nvSpPr>
          <p:cNvPr id="4" name="Slide Number Placeholder 3"/>
          <p:cNvSpPr>
            <a:spLocks noGrp="1"/>
          </p:cNvSpPr>
          <p:nvPr>
            <p:ph type="sldNum" sz="quarter" idx="10"/>
          </p:nvPr>
        </p:nvSpPr>
        <p:spPr/>
        <p:txBody>
          <a:bodyPr/>
          <a:lstStyle/>
          <a:p>
            <a:fld id="{629B448B-B088-E842-94CF-1BDF9E98DDFA}" type="slidenum">
              <a:rPr lang="en-US" smtClean="0"/>
              <a:t>6</a:t>
            </a:fld>
            <a:endParaRPr lang="en-US"/>
          </a:p>
        </p:txBody>
      </p:sp>
    </p:spTree>
    <p:extLst>
      <p:ext uri="{BB962C8B-B14F-4D97-AF65-F5344CB8AC3E}">
        <p14:creationId xmlns:p14="http://schemas.microsoft.com/office/powerpoint/2010/main" val="3400807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t>The idea for ATLS began in 1976, when Dr. </a:t>
            </a:r>
            <a:r>
              <a:rPr lang="en-US" err="1"/>
              <a:t>Styner</a:t>
            </a:r>
            <a:r>
              <a:rPr lang="en-US"/>
              <a:t>, an orthopedic surgeon, crashed his plane in rural Nebraska. Dr. </a:t>
            </a:r>
            <a:r>
              <a:rPr lang="en-US" err="1"/>
              <a:t>Styner</a:t>
            </a:r>
            <a:r>
              <a:rPr lang="en-US"/>
              <a:t> and his three children were seriously injured, and his wife was killed instantly. Dr. </a:t>
            </a:r>
            <a:r>
              <a:rPr lang="en-US" err="1"/>
              <a:t>Styner</a:t>
            </a:r>
            <a:r>
              <a:rPr lang="en-US"/>
              <a:t> sustained</a:t>
            </a:r>
            <a:r>
              <a:rPr lang="en-US" baseline="0"/>
              <a:t> serious injuries, and three of his four children sustained critical injuries. The surviving family members were taken </a:t>
            </a:r>
            <a:r>
              <a:rPr lang="en-US"/>
              <a:t>to a rural hospital, that was unfortunately unable to provide comprehensive care. This occurred in part because the available staff had not received optimal training in the care of injured patients. </a:t>
            </a:r>
          </a:p>
          <a:p>
            <a:pPr marL="0" marR="0" indent="0" algn="l" defTabSz="914400" rtl="0" eaLnBrk="1" fontAlgn="auto" latinLnBrk="0" hangingPunct="1">
              <a:lnSpc>
                <a:spcPct val="100000"/>
              </a:lnSpc>
              <a:spcBef>
                <a:spcPts val="0"/>
              </a:spcBef>
              <a:spcAft>
                <a:spcPts val="0"/>
              </a:spcAft>
              <a:buClrTx/>
              <a:buSzTx/>
              <a:buFontTx/>
              <a:buNone/>
              <a:tabLst/>
              <a:defRPr/>
            </a:pPr>
            <a:endParaRPr lang="en-US"/>
          </a:p>
          <a:p>
            <a:pPr marL="0" marR="0" indent="0" algn="l" defTabSz="914400" rtl="0" eaLnBrk="1" fontAlgn="auto" latinLnBrk="0" hangingPunct="1">
              <a:lnSpc>
                <a:spcPct val="100000"/>
              </a:lnSpc>
              <a:spcBef>
                <a:spcPts val="0"/>
              </a:spcBef>
              <a:spcAft>
                <a:spcPts val="0"/>
              </a:spcAft>
              <a:buClrTx/>
              <a:buSzTx/>
              <a:buFontTx/>
              <a:buNone/>
              <a:tabLst/>
              <a:defRPr/>
            </a:pPr>
            <a:r>
              <a:rPr lang="en-US"/>
              <a:t>Dr. </a:t>
            </a:r>
            <a:r>
              <a:rPr lang="en-US" err="1"/>
              <a:t>Styner</a:t>
            </a:r>
            <a:r>
              <a:rPr lang="en-US"/>
              <a:t> and his colleagues decided to do something about that.</a:t>
            </a:r>
          </a:p>
          <a:p>
            <a:pPr marL="0" marR="0" indent="0" algn="l" defTabSz="914400" rtl="0" eaLnBrk="1" fontAlgn="auto" latinLnBrk="0" hangingPunct="1">
              <a:lnSpc>
                <a:spcPct val="100000"/>
              </a:lnSpc>
              <a:spcBef>
                <a:spcPts val="0"/>
              </a:spcBef>
              <a:spcAft>
                <a:spcPts val="0"/>
              </a:spcAft>
              <a:buClrTx/>
              <a:buSzTx/>
              <a:buFontTx/>
              <a:buNone/>
              <a:tabLst/>
              <a:defRPr/>
            </a:pPr>
            <a:r>
              <a:rPr lang="en-US"/>
              <a:t>  </a:t>
            </a:r>
          </a:p>
          <a:p>
            <a:endParaRPr lang="en-US"/>
          </a:p>
        </p:txBody>
      </p:sp>
      <p:sp>
        <p:nvSpPr>
          <p:cNvPr id="4" name="Slide Number Placeholder 3"/>
          <p:cNvSpPr>
            <a:spLocks noGrp="1"/>
          </p:cNvSpPr>
          <p:nvPr>
            <p:ph type="sldNum" sz="quarter" idx="10"/>
          </p:nvPr>
        </p:nvSpPr>
        <p:spPr/>
        <p:txBody>
          <a:bodyPr/>
          <a:lstStyle/>
          <a:p>
            <a:fld id="{629B448B-B088-E842-94CF-1BDF9E98DDFA}" type="slidenum">
              <a:rPr lang="en-US" smtClean="0"/>
              <a:t>7</a:t>
            </a:fld>
            <a:endParaRPr lang="en-US"/>
          </a:p>
        </p:txBody>
      </p:sp>
    </p:spTree>
    <p:extLst>
      <p:ext uri="{BB962C8B-B14F-4D97-AF65-F5344CB8AC3E}">
        <p14:creationId xmlns:p14="http://schemas.microsoft.com/office/powerpoint/2010/main" val="158122154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000" kern="1200">
                <a:solidFill>
                  <a:schemeClr val="tx1"/>
                </a:solidFill>
                <a:effectLst/>
                <a:latin typeface="Calibri" panose="020F0502020204030204" pitchFamily="34" charset="0"/>
                <a:ea typeface="+mn-ea"/>
                <a:cs typeface="Calibri" panose="020F0502020204030204" pitchFamily="34" charset="0"/>
              </a:rPr>
              <a:t>Dr. </a:t>
            </a:r>
            <a:r>
              <a:rPr lang="en-US" sz="1000" kern="1200" err="1">
                <a:solidFill>
                  <a:schemeClr val="tx1"/>
                </a:solidFill>
                <a:effectLst/>
                <a:latin typeface="Calibri" panose="020F0502020204030204" pitchFamily="34" charset="0"/>
                <a:ea typeface="+mn-ea"/>
                <a:cs typeface="Calibri" panose="020F0502020204030204" pitchFamily="34" charset="0"/>
              </a:rPr>
              <a:t>Styner</a:t>
            </a:r>
            <a:r>
              <a:rPr lang="en-US" sz="1000" kern="1200">
                <a:solidFill>
                  <a:schemeClr val="tx1"/>
                </a:solidFill>
                <a:effectLst/>
                <a:latin typeface="Calibri" panose="020F0502020204030204" pitchFamily="34" charset="0"/>
                <a:ea typeface="+mn-ea"/>
                <a:cs typeface="Calibri" panose="020F0502020204030204" pitchFamily="34" charset="0"/>
              </a:rPr>
              <a:t> recognized that better and more consistent trauma care </a:t>
            </a:r>
            <a:r>
              <a:rPr lang="en-US" sz="1000" b="1" kern="1200">
                <a:solidFill>
                  <a:schemeClr val="tx1"/>
                </a:solidFill>
                <a:effectLst/>
                <a:latin typeface="Calibri" panose="020F0502020204030204" pitchFamily="34" charset="0"/>
                <a:ea typeface="+mn-ea"/>
                <a:cs typeface="Calibri" panose="020F0502020204030204" pitchFamily="34" charset="0"/>
              </a:rPr>
              <a:t>training </a:t>
            </a:r>
            <a:r>
              <a:rPr lang="en-US" sz="1000" kern="1200">
                <a:solidFill>
                  <a:schemeClr val="tx1"/>
                </a:solidFill>
                <a:effectLst/>
                <a:latin typeface="Calibri" panose="020F0502020204030204" pitchFamily="34" charset="0"/>
                <a:ea typeface="+mn-ea"/>
                <a:cs typeface="Calibri" panose="020F0502020204030204" pitchFamily="34" charset="0"/>
              </a:rPr>
              <a:t>was required for all clinicians assessing and managing injured patients. The people and organizations listed on the slide developed what became the ATLS course.</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000" kern="1200">
              <a:solidFill>
                <a:schemeClr val="tx1"/>
              </a:solidFill>
              <a:effectLst/>
              <a:latin typeface="Calibri" panose="020F0502020204030204" pitchFamily="34" charset="0"/>
              <a:ea typeface="+mn-ea"/>
              <a:cs typeface="Calibri" panose="020F0502020204030204"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000" kern="1200" baseline="0">
                <a:solidFill>
                  <a:schemeClr val="tx1"/>
                </a:solidFill>
                <a:effectLst/>
                <a:latin typeface="Calibri" panose="020F0502020204030204" pitchFamily="34" charset="0"/>
                <a:ea typeface="+mn-ea"/>
                <a:cs typeface="Calibri" panose="020F0502020204030204" pitchFamily="34" charset="0"/>
              </a:rPr>
              <a:t>This occurred around the same time the Advanced Cardiac Life Support, or ACLS, course was developed in Nebraska; ATLS was modeled after that course.</a:t>
            </a:r>
            <a:endParaRPr lang="en-US" sz="1000" kern="1200">
              <a:solidFill>
                <a:schemeClr val="tx1"/>
              </a:solidFill>
              <a:effectLst/>
              <a:latin typeface="Calibri" panose="020F0502020204030204" pitchFamily="34" charset="0"/>
              <a:ea typeface="+mn-ea"/>
              <a:cs typeface="Calibri" panose="020F0502020204030204" pitchFamily="34" charset="0"/>
            </a:endParaRPr>
          </a:p>
          <a:p>
            <a:endParaRPr lang="en-US" sz="1000">
              <a:latin typeface="Calibri" panose="020F0502020204030204" pitchFamily="34" charset="0"/>
              <a:cs typeface="Calibri" panose="020F0502020204030204" pitchFamily="34" charset="0"/>
            </a:endParaRPr>
          </a:p>
        </p:txBody>
      </p:sp>
      <p:sp>
        <p:nvSpPr>
          <p:cNvPr id="4" name="Slide Number Placeholder 3"/>
          <p:cNvSpPr>
            <a:spLocks noGrp="1"/>
          </p:cNvSpPr>
          <p:nvPr>
            <p:ph type="sldNum" sz="quarter" idx="10"/>
          </p:nvPr>
        </p:nvSpPr>
        <p:spPr/>
        <p:txBody>
          <a:bodyPr/>
          <a:lstStyle/>
          <a:p>
            <a:fld id="{629B448B-B088-E842-94CF-1BDF9E98DDFA}" type="slidenum">
              <a:rPr lang="en-US" smtClean="0"/>
              <a:t>8</a:t>
            </a:fld>
            <a:endParaRPr lang="en-US"/>
          </a:p>
        </p:txBody>
      </p:sp>
    </p:spTree>
    <p:extLst>
      <p:ext uri="{BB962C8B-B14F-4D97-AF65-F5344CB8AC3E}">
        <p14:creationId xmlns:p14="http://schemas.microsoft.com/office/powerpoint/2010/main" val="134906241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a:t>ATLS incorporated three revolutionary underlying concepts which have stood the tests of time, practical application, and medical advances. </a:t>
            </a:r>
          </a:p>
          <a:p>
            <a:endParaRPr lang="en-US"/>
          </a:p>
          <a:p>
            <a:r>
              <a:rPr lang="en-US"/>
              <a:t>The first of these was to </a:t>
            </a:r>
            <a:r>
              <a:rPr lang="en-US" b="1"/>
              <a:t>treat the greatest threat to life first</a:t>
            </a:r>
            <a:r>
              <a:rPr lang="en-US"/>
              <a:t>. Secondly, it was understood that </a:t>
            </a:r>
            <a:r>
              <a:rPr lang="en-US" b="1"/>
              <a:t>the lack of a definitive diagnosis should not delay the application of indicated treatment</a:t>
            </a:r>
            <a:r>
              <a:rPr lang="en-US"/>
              <a:t>. And third, </a:t>
            </a:r>
            <a:r>
              <a:rPr lang="en-US" b="1"/>
              <a:t>a detailed history is not essential to begin the evaluation of a patient with acute injuries</a:t>
            </a:r>
            <a:r>
              <a:rPr lang="en-US"/>
              <a:t>. </a:t>
            </a:r>
          </a:p>
          <a:p>
            <a:endParaRPr lang="en-US"/>
          </a:p>
          <a:p>
            <a:r>
              <a:rPr lang="en-US"/>
              <a:t>For example, consider the management of a patient who presents in hemorrhagic shock. The clinician may look for sources of bleeding but may initiate treatment without knowing the exact cause. External bleeding in an extremity is controlled even if the specific vascular injury is not known. Resuscitation and management proceeds regardless.</a:t>
            </a:r>
          </a:p>
          <a:p>
            <a:endParaRPr lang="en-US"/>
          </a:p>
          <a:p>
            <a:r>
              <a:rPr lang="en-US" b="1" i="1"/>
              <a:t>COURSE DIRECTORS: CAN SUBSTITUTE OTHER EXAMPLES TO ILLUSTRATE THESE POINTS THAT REPRESENT TYPES OF INJURIES SEEN FREQUENTLY IN THEIR PRACTICE ENVIRONMENT.</a:t>
            </a:r>
          </a:p>
        </p:txBody>
      </p:sp>
      <p:sp>
        <p:nvSpPr>
          <p:cNvPr id="4" name="Slide Number Placeholder 3"/>
          <p:cNvSpPr>
            <a:spLocks noGrp="1"/>
          </p:cNvSpPr>
          <p:nvPr>
            <p:ph type="sldNum" sz="quarter" idx="5"/>
          </p:nvPr>
        </p:nvSpPr>
        <p:spPr/>
        <p:txBody>
          <a:bodyPr/>
          <a:lstStyle/>
          <a:p>
            <a:fld id="{629B448B-B088-E842-94CF-1BDF9E98DDFA}" type="slidenum">
              <a:rPr lang="en-US" smtClean="0"/>
              <a:t>9</a:t>
            </a:fld>
            <a:endParaRPr lang="en-US"/>
          </a:p>
        </p:txBody>
      </p:sp>
    </p:spTree>
    <p:extLst>
      <p:ext uri="{BB962C8B-B14F-4D97-AF65-F5344CB8AC3E}">
        <p14:creationId xmlns:p14="http://schemas.microsoft.com/office/powerpoint/2010/main" val="12423862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EC71C6-712C-A064-4597-13BD6B93FEB7}"/>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81B1F383-706C-7DDD-8F44-7919022D91E7}"/>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48B745C0-54F7-F53B-D5C0-A0A763DB72A3}"/>
              </a:ext>
            </a:extLst>
          </p:cNvPr>
          <p:cNvSpPr>
            <a:spLocks noGrp="1"/>
          </p:cNvSpPr>
          <p:nvPr>
            <p:ph type="dt" sz="half" idx="10"/>
          </p:nvPr>
        </p:nvSpPr>
        <p:spPr/>
        <p:txBody>
          <a:bodyPr/>
          <a:lstStyle/>
          <a:p>
            <a:fld id="{4E4B117F-57A2-47AD-AA81-192BAA3D382C}" type="datetimeFigureOut">
              <a:rPr lang="en-US" smtClean="0"/>
              <a:t>8/10/2026</a:t>
            </a:fld>
            <a:endParaRPr lang="en-US"/>
          </a:p>
        </p:txBody>
      </p:sp>
      <p:sp>
        <p:nvSpPr>
          <p:cNvPr id="5" name="Footer Placeholder 4">
            <a:extLst>
              <a:ext uri="{FF2B5EF4-FFF2-40B4-BE49-F238E27FC236}">
                <a16:creationId xmlns:a16="http://schemas.microsoft.com/office/drawing/2014/main" id="{69A825D5-A3BC-A2F7-E798-F96E9056E54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F5B2FC9-260A-2E12-F247-ECC5E7B25E58}"/>
              </a:ext>
            </a:extLst>
          </p:cNvPr>
          <p:cNvSpPr>
            <a:spLocks noGrp="1"/>
          </p:cNvSpPr>
          <p:nvPr>
            <p:ph type="sldNum" sz="quarter" idx="12"/>
          </p:nvPr>
        </p:nvSpPr>
        <p:spPr/>
        <p:txBody>
          <a:bodyPr/>
          <a:lstStyle/>
          <a:p>
            <a:fld id="{F38BDBFA-8C24-4729-9290-1566D31569FE}" type="slidenum">
              <a:rPr lang="en-US" smtClean="0"/>
              <a:t>‹#›</a:t>
            </a:fld>
            <a:endParaRPr lang="en-US"/>
          </a:p>
        </p:txBody>
      </p:sp>
    </p:spTree>
    <p:extLst>
      <p:ext uri="{BB962C8B-B14F-4D97-AF65-F5344CB8AC3E}">
        <p14:creationId xmlns:p14="http://schemas.microsoft.com/office/powerpoint/2010/main" val="34074158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8E97E1-D119-7041-D354-0567DE08F2AB}"/>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783D584-6ACB-6C0D-4A40-DC50BA6FBACD}"/>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5019008-9A10-BF90-5E5D-09072ECD7E86}"/>
              </a:ext>
            </a:extLst>
          </p:cNvPr>
          <p:cNvSpPr>
            <a:spLocks noGrp="1"/>
          </p:cNvSpPr>
          <p:nvPr>
            <p:ph type="dt" sz="half" idx="10"/>
          </p:nvPr>
        </p:nvSpPr>
        <p:spPr/>
        <p:txBody>
          <a:bodyPr/>
          <a:lstStyle/>
          <a:p>
            <a:fld id="{4E4B117F-57A2-47AD-AA81-192BAA3D382C}" type="datetimeFigureOut">
              <a:rPr lang="en-US" smtClean="0"/>
              <a:t>8/10/2026</a:t>
            </a:fld>
            <a:endParaRPr lang="en-US"/>
          </a:p>
        </p:txBody>
      </p:sp>
      <p:sp>
        <p:nvSpPr>
          <p:cNvPr id="5" name="Footer Placeholder 4">
            <a:extLst>
              <a:ext uri="{FF2B5EF4-FFF2-40B4-BE49-F238E27FC236}">
                <a16:creationId xmlns:a16="http://schemas.microsoft.com/office/drawing/2014/main" id="{CE248808-DF23-1465-0BE0-FB3030BA60D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036CB17-4A0D-7A20-65A4-DE993704FC96}"/>
              </a:ext>
            </a:extLst>
          </p:cNvPr>
          <p:cNvSpPr>
            <a:spLocks noGrp="1"/>
          </p:cNvSpPr>
          <p:nvPr>
            <p:ph type="sldNum" sz="quarter" idx="12"/>
          </p:nvPr>
        </p:nvSpPr>
        <p:spPr/>
        <p:txBody>
          <a:bodyPr/>
          <a:lstStyle/>
          <a:p>
            <a:fld id="{F38BDBFA-8C24-4729-9290-1566D31569FE}" type="slidenum">
              <a:rPr lang="en-US" smtClean="0"/>
              <a:t>‹#›</a:t>
            </a:fld>
            <a:endParaRPr lang="en-US"/>
          </a:p>
        </p:txBody>
      </p:sp>
    </p:spTree>
    <p:extLst>
      <p:ext uri="{BB962C8B-B14F-4D97-AF65-F5344CB8AC3E}">
        <p14:creationId xmlns:p14="http://schemas.microsoft.com/office/powerpoint/2010/main" val="2110279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33C18FB-D852-65FA-CDC3-320CF73FC8FA}"/>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8179946-1FE4-C30C-D88A-62DBD30CE08A}"/>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02DB701-D039-46CD-8F57-FBAD3BF2B3D6}"/>
              </a:ext>
            </a:extLst>
          </p:cNvPr>
          <p:cNvSpPr>
            <a:spLocks noGrp="1"/>
          </p:cNvSpPr>
          <p:nvPr>
            <p:ph type="dt" sz="half" idx="10"/>
          </p:nvPr>
        </p:nvSpPr>
        <p:spPr/>
        <p:txBody>
          <a:bodyPr/>
          <a:lstStyle/>
          <a:p>
            <a:fld id="{4E4B117F-57A2-47AD-AA81-192BAA3D382C}" type="datetimeFigureOut">
              <a:rPr lang="en-US" smtClean="0"/>
              <a:t>8/10/2026</a:t>
            </a:fld>
            <a:endParaRPr lang="en-US"/>
          </a:p>
        </p:txBody>
      </p:sp>
      <p:sp>
        <p:nvSpPr>
          <p:cNvPr id="5" name="Footer Placeholder 4">
            <a:extLst>
              <a:ext uri="{FF2B5EF4-FFF2-40B4-BE49-F238E27FC236}">
                <a16:creationId xmlns:a16="http://schemas.microsoft.com/office/drawing/2014/main" id="{14227834-3B0D-E2F2-4DB2-7E85A40697A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31906A4-F5EF-E5AB-846F-657749266E64}"/>
              </a:ext>
            </a:extLst>
          </p:cNvPr>
          <p:cNvSpPr>
            <a:spLocks noGrp="1"/>
          </p:cNvSpPr>
          <p:nvPr>
            <p:ph type="sldNum" sz="quarter" idx="12"/>
          </p:nvPr>
        </p:nvSpPr>
        <p:spPr/>
        <p:txBody>
          <a:bodyPr/>
          <a:lstStyle/>
          <a:p>
            <a:fld id="{F38BDBFA-8C24-4729-9290-1566D31569FE}" type="slidenum">
              <a:rPr lang="en-US" smtClean="0"/>
              <a:t>‹#›</a:t>
            </a:fld>
            <a:endParaRPr lang="en-US"/>
          </a:p>
        </p:txBody>
      </p:sp>
    </p:spTree>
    <p:extLst>
      <p:ext uri="{BB962C8B-B14F-4D97-AF65-F5344CB8AC3E}">
        <p14:creationId xmlns:p14="http://schemas.microsoft.com/office/powerpoint/2010/main" val="258446199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122497890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0AACA3-EFD8-0920-A3B7-EB2DE665E8E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C7DB83C-94B7-EA98-78AE-A797481E533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C54AD11-DCFF-3D66-F2AE-9DF79B897374}"/>
              </a:ext>
            </a:extLst>
          </p:cNvPr>
          <p:cNvSpPr>
            <a:spLocks noGrp="1"/>
          </p:cNvSpPr>
          <p:nvPr>
            <p:ph type="dt" sz="half" idx="10"/>
          </p:nvPr>
        </p:nvSpPr>
        <p:spPr/>
        <p:txBody>
          <a:bodyPr/>
          <a:lstStyle/>
          <a:p>
            <a:fld id="{4FCAA12D-A8BF-47E1-8E1F-322AB499B9F8}" type="datetimeFigureOut">
              <a:rPr lang="en-US" smtClean="0"/>
              <a:t>8/10/2026</a:t>
            </a:fld>
            <a:endParaRPr lang="en-US"/>
          </a:p>
        </p:txBody>
      </p:sp>
      <p:sp>
        <p:nvSpPr>
          <p:cNvPr id="5" name="Footer Placeholder 4">
            <a:extLst>
              <a:ext uri="{FF2B5EF4-FFF2-40B4-BE49-F238E27FC236}">
                <a16:creationId xmlns:a16="http://schemas.microsoft.com/office/drawing/2014/main" id="{DCFD241F-65DC-A140-C6B2-969B3B90646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97BD9C6-98B9-1906-9F38-C1B753C0880E}"/>
              </a:ext>
            </a:extLst>
          </p:cNvPr>
          <p:cNvSpPr>
            <a:spLocks noGrp="1"/>
          </p:cNvSpPr>
          <p:nvPr>
            <p:ph type="sldNum" sz="quarter" idx="12"/>
          </p:nvPr>
        </p:nvSpPr>
        <p:spPr/>
        <p:txBody>
          <a:bodyPr/>
          <a:lstStyle/>
          <a:p>
            <a:fld id="{FA22CA17-3E89-4A27-99BD-41A69939707F}" type="slidenum">
              <a:rPr lang="en-US" smtClean="0"/>
              <a:t>‹#›</a:t>
            </a:fld>
            <a:endParaRPr lang="en-US"/>
          </a:p>
        </p:txBody>
      </p:sp>
    </p:spTree>
    <p:extLst>
      <p:ext uri="{BB962C8B-B14F-4D97-AF65-F5344CB8AC3E}">
        <p14:creationId xmlns:p14="http://schemas.microsoft.com/office/powerpoint/2010/main" val="72879539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F74A3B-ED28-96E4-5C4D-03E7453C343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58175AF-78FB-8CDF-6B35-4F54E166148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4BB1AE3-BA8D-B7CC-D325-608EF56D522A}"/>
              </a:ext>
            </a:extLst>
          </p:cNvPr>
          <p:cNvSpPr>
            <a:spLocks noGrp="1"/>
          </p:cNvSpPr>
          <p:nvPr>
            <p:ph type="dt" sz="half" idx="10"/>
          </p:nvPr>
        </p:nvSpPr>
        <p:spPr/>
        <p:txBody>
          <a:bodyPr/>
          <a:lstStyle/>
          <a:p>
            <a:fld id="{4FCAA12D-A8BF-47E1-8E1F-322AB499B9F8}" type="datetimeFigureOut">
              <a:rPr lang="en-US" smtClean="0"/>
              <a:t>8/10/2026</a:t>
            </a:fld>
            <a:endParaRPr lang="en-US"/>
          </a:p>
        </p:txBody>
      </p:sp>
      <p:sp>
        <p:nvSpPr>
          <p:cNvPr id="5" name="Footer Placeholder 4">
            <a:extLst>
              <a:ext uri="{FF2B5EF4-FFF2-40B4-BE49-F238E27FC236}">
                <a16:creationId xmlns:a16="http://schemas.microsoft.com/office/drawing/2014/main" id="{DF31DEC9-A2E5-8223-D497-4C8FCCFF9D9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F87BA7B-1DA2-94BA-50F0-A75CFFE4761C}"/>
              </a:ext>
            </a:extLst>
          </p:cNvPr>
          <p:cNvSpPr>
            <a:spLocks noGrp="1"/>
          </p:cNvSpPr>
          <p:nvPr>
            <p:ph type="sldNum" sz="quarter" idx="12"/>
          </p:nvPr>
        </p:nvSpPr>
        <p:spPr/>
        <p:txBody>
          <a:bodyPr/>
          <a:lstStyle/>
          <a:p>
            <a:fld id="{FA22CA17-3E89-4A27-99BD-41A69939707F}" type="slidenum">
              <a:rPr lang="en-US" smtClean="0"/>
              <a:t>‹#›</a:t>
            </a:fld>
            <a:endParaRPr lang="en-US"/>
          </a:p>
        </p:txBody>
      </p:sp>
    </p:spTree>
    <p:extLst>
      <p:ext uri="{BB962C8B-B14F-4D97-AF65-F5344CB8AC3E}">
        <p14:creationId xmlns:p14="http://schemas.microsoft.com/office/powerpoint/2010/main" val="211923261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066E78-8325-BE73-C0BF-864A23FC9B2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0D20E38-A07A-A849-9F37-C62C746F618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ADDD8C3-30A8-BD90-B83F-4C3993EF9A57}"/>
              </a:ext>
            </a:extLst>
          </p:cNvPr>
          <p:cNvSpPr>
            <a:spLocks noGrp="1"/>
          </p:cNvSpPr>
          <p:nvPr>
            <p:ph type="dt" sz="half" idx="10"/>
          </p:nvPr>
        </p:nvSpPr>
        <p:spPr/>
        <p:txBody>
          <a:bodyPr/>
          <a:lstStyle/>
          <a:p>
            <a:fld id="{4FCAA12D-A8BF-47E1-8E1F-322AB499B9F8}" type="datetimeFigureOut">
              <a:rPr lang="en-US" smtClean="0"/>
              <a:t>8/10/2026</a:t>
            </a:fld>
            <a:endParaRPr lang="en-US"/>
          </a:p>
        </p:txBody>
      </p:sp>
      <p:sp>
        <p:nvSpPr>
          <p:cNvPr id="5" name="Footer Placeholder 4">
            <a:extLst>
              <a:ext uri="{FF2B5EF4-FFF2-40B4-BE49-F238E27FC236}">
                <a16:creationId xmlns:a16="http://schemas.microsoft.com/office/drawing/2014/main" id="{3C75C0B1-801B-A681-5878-394DCE62780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38286F0-21ED-F17F-7B08-440856283027}"/>
              </a:ext>
            </a:extLst>
          </p:cNvPr>
          <p:cNvSpPr>
            <a:spLocks noGrp="1"/>
          </p:cNvSpPr>
          <p:nvPr>
            <p:ph type="sldNum" sz="quarter" idx="12"/>
          </p:nvPr>
        </p:nvSpPr>
        <p:spPr/>
        <p:txBody>
          <a:bodyPr/>
          <a:lstStyle/>
          <a:p>
            <a:fld id="{FA22CA17-3E89-4A27-99BD-41A69939707F}" type="slidenum">
              <a:rPr lang="en-US" smtClean="0"/>
              <a:t>‹#›</a:t>
            </a:fld>
            <a:endParaRPr lang="en-US"/>
          </a:p>
        </p:txBody>
      </p:sp>
    </p:spTree>
    <p:extLst>
      <p:ext uri="{BB962C8B-B14F-4D97-AF65-F5344CB8AC3E}">
        <p14:creationId xmlns:p14="http://schemas.microsoft.com/office/powerpoint/2010/main" val="80187803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9A7A3A-DAE2-9471-6E0C-75C9BBB3B55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7B0A6EE-22E7-22DC-F7A5-FFB73FB4406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0262D70-D5B5-256D-383E-686D72CABCA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8BB013C-AAEC-14AF-8C49-38F91F0CEE93}"/>
              </a:ext>
            </a:extLst>
          </p:cNvPr>
          <p:cNvSpPr>
            <a:spLocks noGrp="1"/>
          </p:cNvSpPr>
          <p:nvPr>
            <p:ph type="dt" sz="half" idx="10"/>
          </p:nvPr>
        </p:nvSpPr>
        <p:spPr/>
        <p:txBody>
          <a:bodyPr/>
          <a:lstStyle/>
          <a:p>
            <a:fld id="{4FCAA12D-A8BF-47E1-8E1F-322AB499B9F8}" type="datetimeFigureOut">
              <a:rPr lang="en-US" smtClean="0"/>
              <a:t>8/10/2026</a:t>
            </a:fld>
            <a:endParaRPr lang="en-US"/>
          </a:p>
        </p:txBody>
      </p:sp>
      <p:sp>
        <p:nvSpPr>
          <p:cNvPr id="6" name="Footer Placeholder 5">
            <a:extLst>
              <a:ext uri="{FF2B5EF4-FFF2-40B4-BE49-F238E27FC236}">
                <a16:creationId xmlns:a16="http://schemas.microsoft.com/office/drawing/2014/main" id="{08091C22-3CB6-F568-BD21-0F08036E55A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754549D-6F02-8445-4F9C-876EE79D3516}"/>
              </a:ext>
            </a:extLst>
          </p:cNvPr>
          <p:cNvSpPr>
            <a:spLocks noGrp="1"/>
          </p:cNvSpPr>
          <p:nvPr>
            <p:ph type="sldNum" sz="quarter" idx="12"/>
          </p:nvPr>
        </p:nvSpPr>
        <p:spPr/>
        <p:txBody>
          <a:bodyPr/>
          <a:lstStyle/>
          <a:p>
            <a:fld id="{FA22CA17-3E89-4A27-99BD-41A69939707F}" type="slidenum">
              <a:rPr lang="en-US" smtClean="0"/>
              <a:t>‹#›</a:t>
            </a:fld>
            <a:endParaRPr lang="en-US"/>
          </a:p>
        </p:txBody>
      </p:sp>
    </p:spTree>
    <p:extLst>
      <p:ext uri="{BB962C8B-B14F-4D97-AF65-F5344CB8AC3E}">
        <p14:creationId xmlns:p14="http://schemas.microsoft.com/office/powerpoint/2010/main" val="364937795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11AA60-1F6F-CE10-225A-DE773A0894A0}"/>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47715DD-DDD8-EC76-F356-A2971EF5F3A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52392B8-1B2C-201A-2387-B66CBAC2F2D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CE03376-DEB6-8F99-3EB7-41EEFD2A85E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80F0DAC-FA83-615F-8C61-EC23CF0F339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4C88C94-8ABE-0872-7957-B7997D62801B}"/>
              </a:ext>
            </a:extLst>
          </p:cNvPr>
          <p:cNvSpPr>
            <a:spLocks noGrp="1"/>
          </p:cNvSpPr>
          <p:nvPr>
            <p:ph type="dt" sz="half" idx="10"/>
          </p:nvPr>
        </p:nvSpPr>
        <p:spPr/>
        <p:txBody>
          <a:bodyPr/>
          <a:lstStyle/>
          <a:p>
            <a:fld id="{4FCAA12D-A8BF-47E1-8E1F-322AB499B9F8}" type="datetimeFigureOut">
              <a:rPr lang="en-US" smtClean="0"/>
              <a:t>8/10/2026</a:t>
            </a:fld>
            <a:endParaRPr lang="en-US"/>
          </a:p>
        </p:txBody>
      </p:sp>
      <p:sp>
        <p:nvSpPr>
          <p:cNvPr id="8" name="Footer Placeholder 7">
            <a:extLst>
              <a:ext uri="{FF2B5EF4-FFF2-40B4-BE49-F238E27FC236}">
                <a16:creationId xmlns:a16="http://schemas.microsoft.com/office/drawing/2014/main" id="{DE2E44F4-896A-BD1D-9786-05D6EC307ECA}"/>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438CA14-CD4E-955C-2863-CE5118840D0D}"/>
              </a:ext>
            </a:extLst>
          </p:cNvPr>
          <p:cNvSpPr>
            <a:spLocks noGrp="1"/>
          </p:cNvSpPr>
          <p:nvPr>
            <p:ph type="sldNum" sz="quarter" idx="12"/>
          </p:nvPr>
        </p:nvSpPr>
        <p:spPr/>
        <p:txBody>
          <a:bodyPr/>
          <a:lstStyle/>
          <a:p>
            <a:fld id="{FA22CA17-3E89-4A27-99BD-41A69939707F}" type="slidenum">
              <a:rPr lang="en-US" smtClean="0"/>
              <a:t>‹#›</a:t>
            </a:fld>
            <a:endParaRPr lang="en-US"/>
          </a:p>
        </p:txBody>
      </p:sp>
    </p:spTree>
    <p:extLst>
      <p:ext uri="{BB962C8B-B14F-4D97-AF65-F5344CB8AC3E}">
        <p14:creationId xmlns:p14="http://schemas.microsoft.com/office/powerpoint/2010/main" val="101870235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AD40DE-FC0C-6B99-9C3B-95C3DB2F97BD}"/>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499DFE5-01C2-DDE5-88B0-EA945448B437}"/>
              </a:ext>
            </a:extLst>
          </p:cNvPr>
          <p:cNvSpPr>
            <a:spLocks noGrp="1"/>
          </p:cNvSpPr>
          <p:nvPr>
            <p:ph type="dt" sz="half" idx="10"/>
          </p:nvPr>
        </p:nvSpPr>
        <p:spPr/>
        <p:txBody>
          <a:bodyPr/>
          <a:lstStyle/>
          <a:p>
            <a:fld id="{4FCAA12D-A8BF-47E1-8E1F-322AB499B9F8}" type="datetimeFigureOut">
              <a:rPr lang="en-US" smtClean="0"/>
              <a:t>8/10/2026</a:t>
            </a:fld>
            <a:endParaRPr lang="en-US"/>
          </a:p>
        </p:txBody>
      </p:sp>
      <p:sp>
        <p:nvSpPr>
          <p:cNvPr id="4" name="Footer Placeholder 3">
            <a:extLst>
              <a:ext uri="{FF2B5EF4-FFF2-40B4-BE49-F238E27FC236}">
                <a16:creationId xmlns:a16="http://schemas.microsoft.com/office/drawing/2014/main" id="{2A796225-2743-77DC-E25F-FBAE811290F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975D24C6-BA04-FC67-D548-82AC311F3D7F}"/>
              </a:ext>
            </a:extLst>
          </p:cNvPr>
          <p:cNvSpPr>
            <a:spLocks noGrp="1"/>
          </p:cNvSpPr>
          <p:nvPr>
            <p:ph type="sldNum" sz="quarter" idx="12"/>
          </p:nvPr>
        </p:nvSpPr>
        <p:spPr/>
        <p:txBody>
          <a:bodyPr/>
          <a:lstStyle/>
          <a:p>
            <a:fld id="{FA22CA17-3E89-4A27-99BD-41A69939707F}" type="slidenum">
              <a:rPr lang="en-US" smtClean="0"/>
              <a:t>‹#›</a:t>
            </a:fld>
            <a:endParaRPr lang="en-US"/>
          </a:p>
        </p:txBody>
      </p:sp>
    </p:spTree>
    <p:extLst>
      <p:ext uri="{BB962C8B-B14F-4D97-AF65-F5344CB8AC3E}">
        <p14:creationId xmlns:p14="http://schemas.microsoft.com/office/powerpoint/2010/main" val="42050283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C7CBECB-1C6C-C2F9-6F66-45D94796D0DB}"/>
              </a:ext>
            </a:extLst>
          </p:cNvPr>
          <p:cNvSpPr>
            <a:spLocks noGrp="1"/>
          </p:cNvSpPr>
          <p:nvPr>
            <p:ph type="dt" sz="half" idx="10"/>
          </p:nvPr>
        </p:nvSpPr>
        <p:spPr/>
        <p:txBody>
          <a:bodyPr/>
          <a:lstStyle/>
          <a:p>
            <a:fld id="{4FCAA12D-A8BF-47E1-8E1F-322AB499B9F8}" type="datetimeFigureOut">
              <a:rPr lang="en-US" smtClean="0"/>
              <a:t>8/10/2026</a:t>
            </a:fld>
            <a:endParaRPr lang="en-US"/>
          </a:p>
        </p:txBody>
      </p:sp>
      <p:sp>
        <p:nvSpPr>
          <p:cNvPr id="3" name="Footer Placeholder 2">
            <a:extLst>
              <a:ext uri="{FF2B5EF4-FFF2-40B4-BE49-F238E27FC236}">
                <a16:creationId xmlns:a16="http://schemas.microsoft.com/office/drawing/2014/main" id="{801FA7F6-CEB5-CDB8-2F55-551D8E43227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0CDF670-B0B4-A42A-73BA-8420EC1DC1EA}"/>
              </a:ext>
            </a:extLst>
          </p:cNvPr>
          <p:cNvSpPr>
            <a:spLocks noGrp="1"/>
          </p:cNvSpPr>
          <p:nvPr>
            <p:ph type="sldNum" sz="quarter" idx="12"/>
          </p:nvPr>
        </p:nvSpPr>
        <p:spPr/>
        <p:txBody>
          <a:bodyPr/>
          <a:lstStyle/>
          <a:p>
            <a:fld id="{FA22CA17-3E89-4A27-99BD-41A69939707F}" type="slidenum">
              <a:rPr lang="en-US" smtClean="0"/>
              <a:t>‹#›</a:t>
            </a:fld>
            <a:endParaRPr lang="en-US"/>
          </a:p>
        </p:txBody>
      </p:sp>
    </p:spTree>
    <p:extLst>
      <p:ext uri="{BB962C8B-B14F-4D97-AF65-F5344CB8AC3E}">
        <p14:creationId xmlns:p14="http://schemas.microsoft.com/office/powerpoint/2010/main" val="2145015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0E8F94-9077-BB96-74E3-F61DF9E0A0AC}"/>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807EC611-4C21-EBA5-CD77-D9C09621B892}"/>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222B15E-83DA-85EE-E16F-345914811FCD}"/>
              </a:ext>
            </a:extLst>
          </p:cNvPr>
          <p:cNvSpPr>
            <a:spLocks noGrp="1"/>
          </p:cNvSpPr>
          <p:nvPr>
            <p:ph type="dt" sz="half" idx="10"/>
          </p:nvPr>
        </p:nvSpPr>
        <p:spPr/>
        <p:txBody>
          <a:bodyPr/>
          <a:lstStyle/>
          <a:p>
            <a:fld id="{4E4B117F-57A2-47AD-AA81-192BAA3D382C}" type="datetimeFigureOut">
              <a:rPr lang="en-US" smtClean="0"/>
              <a:t>8/10/2026</a:t>
            </a:fld>
            <a:endParaRPr lang="en-US"/>
          </a:p>
        </p:txBody>
      </p:sp>
      <p:sp>
        <p:nvSpPr>
          <p:cNvPr id="5" name="Footer Placeholder 4">
            <a:extLst>
              <a:ext uri="{FF2B5EF4-FFF2-40B4-BE49-F238E27FC236}">
                <a16:creationId xmlns:a16="http://schemas.microsoft.com/office/drawing/2014/main" id="{0FB1AB6C-90F0-FF41-B498-0E3FE17C288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C39C5DC-9630-179C-B74F-104A17961BAD}"/>
              </a:ext>
            </a:extLst>
          </p:cNvPr>
          <p:cNvSpPr>
            <a:spLocks noGrp="1"/>
          </p:cNvSpPr>
          <p:nvPr>
            <p:ph type="sldNum" sz="quarter" idx="12"/>
          </p:nvPr>
        </p:nvSpPr>
        <p:spPr/>
        <p:txBody>
          <a:bodyPr/>
          <a:lstStyle/>
          <a:p>
            <a:fld id="{F38BDBFA-8C24-4729-9290-1566D31569FE}" type="slidenum">
              <a:rPr lang="en-US" smtClean="0"/>
              <a:t>‹#›</a:t>
            </a:fld>
            <a:endParaRPr lang="en-US"/>
          </a:p>
        </p:txBody>
      </p:sp>
    </p:spTree>
    <p:extLst>
      <p:ext uri="{BB962C8B-B14F-4D97-AF65-F5344CB8AC3E}">
        <p14:creationId xmlns:p14="http://schemas.microsoft.com/office/powerpoint/2010/main" val="308410869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744CA3-7ED0-E84B-D997-40724AB83F4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CB8CA74C-6105-59F5-8E80-23128CD95E9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4C03F6E-0BD8-29A9-6E22-91BBE72A33C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2408F8C-5750-8BD3-C641-9794007A8AF5}"/>
              </a:ext>
            </a:extLst>
          </p:cNvPr>
          <p:cNvSpPr>
            <a:spLocks noGrp="1"/>
          </p:cNvSpPr>
          <p:nvPr>
            <p:ph type="dt" sz="half" idx="10"/>
          </p:nvPr>
        </p:nvSpPr>
        <p:spPr/>
        <p:txBody>
          <a:bodyPr/>
          <a:lstStyle/>
          <a:p>
            <a:fld id="{4FCAA12D-A8BF-47E1-8E1F-322AB499B9F8}" type="datetimeFigureOut">
              <a:rPr lang="en-US" smtClean="0"/>
              <a:t>8/10/2026</a:t>
            </a:fld>
            <a:endParaRPr lang="en-US"/>
          </a:p>
        </p:txBody>
      </p:sp>
      <p:sp>
        <p:nvSpPr>
          <p:cNvPr id="6" name="Footer Placeholder 5">
            <a:extLst>
              <a:ext uri="{FF2B5EF4-FFF2-40B4-BE49-F238E27FC236}">
                <a16:creationId xmlns:a16="http://schemas.microsoft.com/office/drawing/2014/main" id="{243A14BE-2E1C-9B1D-2D2D-EAD3FAAA9F3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ED436EB-9AFE-609F-2ACC-7C2AB9965773}"/>
              </a:ext>
            </a:extLst>
          </p:cNvPr>
          <p:cNvSpPr>
            <a:spLocks noGrp="1"/>
          </p:cNvSpPr>
          <p:nvPr>
            <p:ph type="sldNum" sz="quarter" idx="12"/>
          </p:nvPr>
        </p:nvSpPr>
        <p:spPr/>
        <p:txBody>
          <a:bodyPr/>
          <a:lstStyle/>
          <a:p>
            <a:fld id="{FA22CA17-3E89-4A27-99BD-41A69939707F}" type="slidenum">
              <a:rPr lang="en-US" smtClean="0"/>
              <a:t>‹#›</a:t>
            </a:fld>
            <a:endParaRPr lang="en-US"/>
          </a:p>
        </p:txBody>
      </p:sp>
    </p:spTree>
    <p:extLst>
      <p:ext uri="{BB962C8B-B14F-4D97-AF65-F5344CB8AC3E}">
        <p14:creationId xmlns:p14="http://schemas.microsoft.com/office/powerpoint/2010/main" val="285335018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ABC085-85A6-2BD8-1683-C1B611CEA17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D9C13A3-6B79-C0B8-12A3-4A6DF5B63B6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C9BC0F7-9497-4A92-5743-CFAADE9A10C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93DE11D-FA5F-0819-5434-C96CDE0F03F3}"/>
              </a:ext>
            </a:extLst>
          </p:cNvPr>
          <p:cNvSpPr>
            <a:spLocks noGrp="1"/>
          </p:cNvSpPr>
          <p:nvPr>
            <p:ph type="dt" sz="half" idx="10"/>
          </p:nvPr>
        </p:nvSpPr>
        <p:spPr/>
        <p:txBody>
          <a:bodyPr/>
          <a:lstStyle/>
          <a:p>
            <a:fld id="{4FCAA12D-A8BF-47E1-8E1F-322AB499B9F8}" type="datetimeFigureOut">
              <a:rPr lang="en-US" smtClean="0"/>
              <a:t>8/10/2026</a:t>
            </a:fld>
            <a:endParaRPr lang="en-US"/>
          </a:p>
        </p:txBody>
      </p:sp>
      <p:sp>
        <p:nvSpPr>
          <p:cNvPr id="6" name="Footer Placeholder 5">
            <a:extLst>
              <a:ext uri="{FF2B5EF4-FFF2-40B4-BE49-F238E27FC236}">
                <a16:creationId xmlns:a16="http://schemas.microsoft.com/office/drawing/2014/main" id="{D7B2C630-4D18-E5CA-7E93-DAB6C128446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ABE4429-0099-A729-14C6-ABB241457CAB}"/>
              </a:ext>
            </a:extLst>
          </p:cNvPr>
          <p:cNvSpPr>
            <a:spLocks noGrp="1"/>
          </p:cNvSpPr>
          <p:nvPr>
            <p:ph type="sldNum" sz="quarter" idx="12"/>
          </p:nvPr>
        </p:nvSpPr>
        <p:spPr/>
        <p:txBody>
          <a:bodyPr/>
          <a:lstStyle/>
          <a:p>
            <a:fld id="{FA22CA17-3E89-4A27-99BD-41A69939707F}" type="slidenum">
              <a:rPr lang="en-US" smtClean="0"/>
              <a:t>‹#›</a:t>
            </a:fld>
            <a:endParaRPr lang="en-US"/>
          </a:p>
        </p:txBody>
      </p:sp>
    </p:spTree>
    <p:extLst>
      <p:ext uri="{BB962C8B-B14F-4D97-AF65-F5344CB8AC3E}">
        <p14:creationId xmlns:p14="http://schemas.microsoft.com/office/powerpoint/2010/main" val="162901420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EAF93A-100A-2711-74A5-EBB459F4EECD}"/>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70B2F5F-0AEF-5785-FF0B-E1CE53D5310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D264124-FBE3-FB88-F685-B5DDD2FC6539}"/>
              </a:ext>
            </a:extLst>
          </p:cNvPr>
          <p:cNvSpPr>
            <a:spLocks noGrp="1"/>
          </p:cNvSpPr>
          <p:nvPr>
            <p:ph type="dt" sz="half" idx="10"/>
          </p:nvPr>
        </p:nvSpPr>
        <p:spPr/>
        <p:txBody>
          <a:bodyPr/>
          <a:lstStyle/>
          <a:p>
            <a:fld id="{4FCAA12D-A8BF-47E1-8E1F-322AB499B9F8}" type="datetimeFigureOut">
              <a:rPr lang="en-US" smtClean="0"/>
              <a:t>8/10/2026</a:t>
            </a:fld>
            <a:endParaRPr lang="en-US"/>
          </a:p>
        </p:txBody>
      </p:sp>
      <p:sp>
        <p:nvSpPr>
          <p:cNvPr id="5" name="Footer Placeholder 4">
            <a:extLst>
              <a:ext uri="{FF2B5EF4-FFF2-40B4-BE49-F238E27FC236}">
                <a16:creationId xmlns:a16="http://schemas.microsoft.com/office/drawing/2014/main" id="{8CE9195A-E676-0163-1BB2-64DF17D9995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C5F931B-98EC-29C3-1BCA-8F2468687B47}"/>
              </a:ext>
            </a:extLst>
          </p:cNvPr>
          <p:cNvSpPr>
            <a:spLocks noGrp="1"/>
          </p:cNvSpPr>
          <p:nvPr>
            <p:ph type="sldNum" sz="quarter" idx="12"/>
          </p:nvPr>
        </p:nvSpPr>
        <p:spPr/>
        <p:txBody>
          <a:bodyPr/>
          <a:lstStyle/>
          <a:p>
            <a:fld id="{FA22CA17-3E89-4A27-99BD-41A69939707F}" type="slidenum">
              <a:rPr lang="en-US" smtClean="0"/>
              <a:t>‹#›</a:t>
            </a:fld>
            <a:endParaRPr lang="en-US"/>
          </a:p>
        </p:txBody>
      </p:sp>
    </p:spTree>
    <p:extLst>
      <p:ext uri="{BB962C8B-B14F-4D97-AF65-F5344CB8AC3E}">
        <p14:creationId xmlns:p14="http://schemas.microsoft.com/office/powerpoint/2010/main" val="197797898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5B8B3B2-43D7-7944-C300-38E5BF024057}"/>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AABE8D4-4972-51F7-F35E-31AB363A39B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F5E43C2-6693-171D-E816-853E4483B4F8}"/>
              </a:ext>
            </a:extLst>
          </p:cNvPr>
          <p:cNvSpPr>
            <a:spLocks noGrp="1"/>
          </p:cNvSpPr>
          <p:nvPr>
            <p:ph type="dt" sz="half" idx="10"/>
          </p:nvPr>
        </p:nvSpPr>
        <p:spPr/>
        <p:txBody>
          <a:bodyPr/>
          <a:lstStyle/>
          <a:p>
            <a:fld id="{4FCAA12D-A8BF-47E1-8E1F-322AB499B9F8}" type="datetimeFigureOut">
              <a:rPr lang="en-US" smtClean="0"/>
              <a:t>8/10/2026</a:t>
            </a:fld>
            <a:endParaRPr lang="en-US"/>
          </a:p>
        </p:txBody>
      </p:sp>
      <p:sp>
        <p:nvSpPr>
          <p:cNvPr id="5" name="Footer Placeholder 4">
            <a:extLst>
              <a:ext uri="{FF2B5EF4-FFF2-40B4-BE49-F238E27FC236}">
                <a16:creationId xmlns:a16="http://schemas.microsoft.com/office/drawing/2014/main" id="{59AB3BB6-5525-353B-A036-E03CE86C0E3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81AAE51-860E-0605-4A71-C77A2A4D74C6}"/>
              </a:ext>
            </a:extLst>
          </p:cNvPr>
          <p:cNvSpPr>
            <a:spLocks noGrp="1"/>
          </p:cNvSpPr>
          <p:nvPr>
            <p:ph type="sldNum" sz="quarter" idx="12"/>
          </p:nvPr>
        </p:nvSpPr>
        <p:spPr/>
        <p:txBody>
          <a:bodyPr/>
          <a:lstStyle/>
          <a:p>
            <a:fld id="{FA22CA17-3E89-4A27-99BD-41A69939707F}" type="slidenum">
              <a:rPr lang="en-US" smtClean="0"/>
              <a:t>‹#›</a:t>
            </a:fld>
            <a:endParaRPr lang="en-US"/>
          </a:p>
        </p:txBody>
      </p:sp>
    </p:spTree>
    <p:extLst>
      <p:ext uri="{BB962C8B-B14F-4D97-AF65-F5344CB8AC3E}">
        <p14:creationId xmlns:p14="http://schemas.microsoft.com/office/powerpoint/2010/main" val="344784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AE7521-A354-2032-03D5-807104FF2C01}"/>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979F780-998B-2992-BE91-7D19D5564ED8}"/>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D621628-3637-02FF-B128-218D5B4CB594}"/>
              </a:ext>
            </a:extLst>
          </p:cNvPr>
          <p:cNvSpPr>
            <a:spLocks noGrp="1"/>
          </p:cNvSpPr>
          <p:nvPr>
            <p:ph type="dt" sz="half" idx="10"/>
          </p:nvPr>
        </p:nvSpPr>
        <p:spPr/>
        <p:txBody>
          <a:bodyPr/>
          <a:lstStyle/>
          <a:p>
            <a:fld id="{4E4B117F-57A2-47AD-AA81-192BAA3D382C}" type="datetimeFigureOut">
              <a:rPr lang="en-US" smtClean="0"/>
              <a:t>8/10/2026</a:t>
            </a:fld>
            <a:endParaRPr lang="en-US"/>
          </a:p>
        </p:txBody>
      </p:sp>
      <p:sp>
        <p:nvSpPr>
          <p:cNvPr id="5" name="Footer Placeholder 4">
            <a:extLst>
              <a:ext uri="{FF2B5EF4-FFF2-40B4-BE49-F238E27FC236}">
                <a16:creationId xmlns:a16="http://schemas.microsoft.com/office/drawing/2014/main" id="{86F92B4A-BA6F-93F4-6AE6-FE573A5DF90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DBEF583-FEC4-2905-3387-331F95E350B4}"/>
              </a:ext>
            </a:extLst>
          </p:cNvPr>
          <p:cNvSpPr>
            <a:spLocks noGrp="1"/>
          </p:cNvSpPr>
          <p:nvPr>
            <p:ph type="sldNum" sz="quarter" idx="12"/>
          </p:nvPr>
        </p:nvSpPr>
        <p:spPr/>
        <p:txBody>
          <a:bodyPr/>
          <a:lstStyle/>
          <a:p>
            <a:fld id="{F38BDBFA-8C24-4729-9290-1566D31569FE}" type="slidenum">
              <a:rPr lang="en-US" smtClean="0"/>
              <a:t>‹#›</a:t>
            </a:fld>
            <a:endParaRPr lang="en-US"/>
          </a:p>
        </p:txBody>
      </p:sp>
    </p:spTree>
    <p:extLst>
      <p:ext uri="{BB962C8B-B14F-4D97-AF65-F5344CB8AC3E}">
        <p14:creationId xmlns:p14="http://schemas.microsoft.com/office/powerpoint/2010/main" val="15102779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261175-0A52-7C5A-D20E-E3736F9F855A}"/>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2442BEBB-83EC-E18E-F5CE-4C880EB3F0DB}"/>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472FA74-33B6-E2E6-9ADC-EE6DCA8C0922}"/>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3952991-2D94-9C76-E3B4-98BCD65DFFC3}"/>
              </a:ext>
            </a:extLst>
          </p:cNvPr>
          <p:cNvSpPr>
            <a:spLocks noGrp="1"/>
          </p:cNvSpPr>
          <p:nvPr>
            <p:ph type="dt" sz="half" idx="10"/>
          </p:nvPr>
        </p:nvSpPr>
        <p:spPr/>
        <p:txBody>
          <a:bodyPr/>
          <a:lstStyle/>
          <a:p>
            <a:fld id="{4E4B117F-57A2-47AD-AA81-192BAA3D382C}" type="datetimeFigureOut">
              <a:rPr lang="en-US" smtClean="0"/>
              <a:t>8/10/2026</a:t>
            </a:fld>
            <a:endParaRPr lang="en-US"/>
          </a:p>
        </p:txBody>
      </p:sp>
      <p:sp>
        <p:nvSpPr>
          <p:cNvPr id="6" name="Footer Placeholder 5">
            <a:extLst>
              <a:ext uri="{FF2B5EF4-FFF2-40B4-BE49-F238E27FC236}">
                <a16:creationId xmlns:a16="http://schemas.microsoft.com/office/drawing/2014/main" id="{85C1AF1F-A0DD-A144-FE6B-82DF5B209EC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BFE07E8-20CC-1842-283F-5CB29358F918}"/>
              </a:ext>
            </a:extLst>
          </p:cNvPr>
          <p:cNvSpPr>
            <a:spLocks noGrp="1"/>
          </p:cNvSpPr>
          <p:nvPr>
            <p:ph type="sldNum" sz="quarter" idx="12"/>
          </p:nvPr>
        </p:nvSpPr>
        <p:spPr/>
        <p:txBody>
          <a:bodyPr/>
          <a:lstStyle/>
          <a:p>
            <a:fld id="{F38BDBFA-8C24-4729-9290-1566D31569FE}" type="slidenum">
              <a:rPr lang="en-US" smtClean="0"/>
              <a:t>‹#›</a:t>
            </a:fld>
            <a:endParaRPr lang="en-US"/>
          </a:p>
        </p:txBody>
      </p:sp>
    </p:spTree>
    <p:extLst>
      <p:ext uri="{BB962C8B-B14F-4D97-AF65-F5344CB8AC3E}">
        <p14:creationId xmlns:p14="http://schemas.microsoft.com/office/powerpoint/2010/main" val="2951140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F51A5E-8A33-92F1-8C2A-B91712205B61}"/>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6F2C0169-3BD5-D4B1-4A14-7ABF79A65574}"/>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EC73A15-80A2-BE1A-B191-862B72582EB6}"/>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C075581-39DE-5C64-A033-5EF974303CC9}"/>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10B8955-6CA8-1490-B26F-7C8DFF621A7D}"/>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135E9C3-7530-98F7-DFCB-578D9224289B}"/>
              </a:ext>
            </a:extLst>
          </p:cNvPr>
          <p:cNvSpPr>
            <a:spLocks noGrp="1"/>
          </p:cNvSpPr>
          <p:nvPr>
            <p:ph type="dt" sz="half" idx="10"/>
          </p:nvPr>
        </p:nvSpPr>
        <p:spPr/>
        <p:txBody>
          <a:bodyPr/>
          <a:lstStyle/>
          <a:p>
            <a:fld id="{4E4B117F-57A2-47AD-AA81-192BAA3D382C}" type="datetimeFigureOut">
              <a:rPr lang="en-US" smtClean="0"/>
              <a:t>8/10/2026</a:t>
            </a:fld>
            <a:endParaRPr lang="en-US"/>
          </a:p>
        </p:txBody>
      </p:sp>
      <p:sp>
        <p:nvSpPr>
          <p:cNvPr id="8" name="Footer Placeholder 7">
            <a:extLst>
              <a:ext uri="{FF2B5EF4-FFF2-40B4-BE49-F238E27FC236}">
                <a16:creationId xmlns:a16="http://schemas.microsoft.com/office/drawing/2014/main" id="{31BEBE7B-8BB1-80B2-9494-9D88BAA9028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EF156907-86C6-3F81-5BCE-D404D3162DD9}"/>
              </a:ext>
            </a:extLst>
          </p:cNvPr>
          <p:cNvSpPr>
            <a:spLocks noGrp="1"/>
          </p:cNvSpPr>
          <p:nvPr>
            <p:ph type="sldNum" sz="quarter" idx="12"/>
          </p:nvPr>
        </p:nvSpPr>
        <p:spPr/>
        <p:txBody>
          <a:bodyPr/>
          <a:lstStyle/>
          <a:p>
            <a:fld id="{F38BDBFA-8C24-4729-9290-1566D31569FE}" type="slidenum">
              <a:rPr lang="en-US" smtClean="0"/>
              <a:t>‹#›</a:t>
            </a:fld>
            <a:endParaRPr lang="en-US"/>
          </a:p>
        </p:txBody>
      </p:sp>
    </p:spTree>
    <p:extLst>
      <p:ext uri="{BB962C8B-B14F-4D97-AF65-F5344CB8AC3E}">
        <p14:creationId xmlns:p14="http://schemas.microsoft.com/office/powerpoint/2010/main" val="38946669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242276-231B-EB2D-AC55-6ABC63FE9F47}"/>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EA4FFD62-482E-9165-59C1-C47893462C80}"/>
              </a:ext>
            </a:extLst>
          </p:cNvPr>
          <p:cNvSpPr>
            <a:spLocks noGrp="1"/>
          </p:cNvSpPr>
          <p:nvPr>
            <p:ph type="dt" sz="half" idx="10"/>
          </p:nvPr>
        </p:nvSpPr>
        <p:spPr/>
        <p:txBody>
          <a:bodyPr/>
          <a:lstStyle/>
          <a:p>
            <a:fld id="{4E4B117F-57A2-47AD-AA81-192BAA3D382C}" type="datetimeFigureOut">
              <a:rPr lang="en-US" smtClean="0"/>
              <a:t>8/10/2026</a:t>
            </a:fld>
            <a:endParaRPr lang="en-US"/>
          </a:p>
        </p:txBody>
      </p:sp>
      <p:sp>
        <p:nvSpPr>
          <p:cNvPr id="4" name="Footer Placeholder 3">
            <a:extLst>
              <a:ext uri="{FF2B5EF4-FFF2-40B4-BE49-F238E27FC236}">
                <a16:creationId xmlns:a16="http://schemas.microsoft.com/office/drawing/2014/main" id="{F3C8D223-007A-0366-47E7-8D4187FDFE1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85B763E-E45D-B017-EF5E-F531E3D92E87}"/>
              </a:ext>
            </a:extLst>
          </p:cNvPr>
          <p:cNvSpPr>
            <a:spLocks noGrp="1"/>
          </p:cNvSpPr>
          <p:nvPr>
            <p:ph type="sldNum" sz="quarter" idx="12"/>
          </p:nvPr>
        </p:nvSpPr>
        <p:spPr/>
        <p:txBody>
          <a:bodyPr/>
          <a:lstStyle/>
          <a:p>
            <a:fld id="{F38BDBFA-8C24-4729-9290-1566D31569FE}" type="slidenum">
              <a:rPr lang="en-US" smtClean="0"/>
              <a:t>‹#›</a:t>
            </a:fld>
            <a:endParaRPr lang="en-US"/>
          </a:p>
        </p:txBody>
      </p:sp>
    </p:spTree>
    <p:extLst>
      <p:ext uri="{BB962C8B-B14F-4D97-AF65-F5344CB8AC3E}">
        <p14:creationId xmlns:p14="http://schemas.microsoft.com/office/powerpoint/2010/main" val="16941157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711FFB2-96AA-2AA1-17ED-5F8CCCE83747}"/>
              </a:ext>
            </a:extLst>
          </p:cNvPr>
          <p:cNvSpPr>
            <a:spLocks noGrp="1"/>
          </p:cNvSpPr>
          <p:nvPr>
            <p:ph type="dt" sz="half" idx="10"/>
          </p:nvPr>
        </p:nvSpPr>
        <p:spPr/>
        <p:txBody>
          <a:bodyPr/>
          <a:lstStyle/>
          <a:p>
            <a:fld id="{4E4B117F-57A2-47AD-AA81-192BAA3D382C}" type="datetimeFigureOut">
              <a:rPr lang="en-US" smtClean="0"/>
              <a:t>8/10/2026</a:t>
            </a:fld>
            <a:endParaRPr lang="en-US"/>
          </a:p>
        </p:txBody>
      </p:sp>
      <p:sp>
        <p:nvSpPr>
          <p:cNvPr id="3" name="Footer Placeholder 2">
            <a:extLst>
              <a:ext uri="{FF2B5EF4-FFF2-40B4-BE49-F238E27FC236}">
                <a16:creationId xmlns:a16="http://schemas.microsoft.com/office/drawing/2014/main" id="{3AD39DFB-E7F6-C4D4-3DF7-C8960EC4174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70EB945-A82E-7BBE-D3C1-025EE9705FF0}"/>
              </a:ext>
            </a:extLst>
          </p:cNvPr>
          <p:cNvSpPr>
            <a:spLocks noGrp="1"/>
          </p:cNvSpPr>
          <p:nvPr>
            <p:ph type="sldNum" sz="quarter" idx="12"/>
          </p:nvPr>
        </p:nvSpPr>
        <p:spPr/>
        <p:txBody>
          <a:bodyPr/>
          <a:lstStyle/>
          <a:p>
            <a:fld id="{F38BDBFA-8C24-4729-9290-1566D31569FE}" type="slidenum">
              <a:rPr lang="en-US" smtClean="0"/>
              <a:t>‹#›</a:t>
            </a:fld>
            <a:endParaRPr lang="en-US"/>
          </a:p>
        </p:txBody>
      </p:sp>
    </p:spTree>
    <p:extLst>
      <p:ext uri="{BB962C8B-B14F-4D97-AF65-F5344CB8AC3E}">
        <p14:creationId xmlns:p14="http://schemas.microsoft.com/office/powerpoint/2010/main" val="33602948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D74D1E-8715-3899-4FD9-DB10F2BE742A}"/>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244A6F67-D25C-17DE-03F7-069B0072083F}"/>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F5B6269-78E4-658C-D519-8038EEF4E334}"/>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6F2B0EB-7A17-3DA1-0C1C-52A30ED9ED26}"/>
              </a:ext>
            </a:extLst>
          </p:cNvPr>
          <p:cNvSpPr>
            <a:spLocks noGrp="1"/>
          </p:cNvSpPr>
          <p:nvPr>
            <p:ph type="dt" sz="half" idx="10"/>
          </p:nvPr>
        </p:nvSpPr>
        <p:spPr/>
        <p:txBody>
          <a:bodyPr/>
          <a:lstStyle/>
          <a:p>
            <a:fld id="{4E4B117F-57A2-47AD-AA81-192BAA3D382C}" type="datetimeFigureOut">
              <a:rPr lang="en-US" smtClean="0"/>
              <a:t>8/10/2026</a:t>
            </a:fld>
            <a:endParaRPr lang="en-US"/>
          </a:p>
        </p:txBody>
      </p:sp>
      <p:sp>
        <p:nvSpPr>
          <p:cNvPr id="6" name="Footer Placeholder 5">
            <a:extLst>
              <a:ext uri="{FF2B5EF4-FFF2-40B4-BE49-F238E27FC236}">
                <a16:creationId xmlns:a16="http://schemas.microsoft.com/office/drawing/2014/main" id="{97FEDC77-0496-AB82-5A65-79609F5015A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E1F4439-5F35-6FDD-0901-44926687B17C}"/>
              </a:ext>
            </a:extLst>
          </p:cNvPr>
          <p:cNvSpPr>
            <a:spLocks noGrp="1"/>
          </p:cNvSpPr>
          <p:nvPr>
            <p:ph type="sldNum" sz="quarter" idx="12"/>
          </p:nvPr>
        </p:nvSpPr>
        <p:spPr/>
        <p:txBody>
          <a:bodyPr/>
          <a:lstStyle/>
          <a:p>
            <a:fld id="{F38BDBFA-8C24-4729-9290-1566D31569FE}" type="slidenum">
              <a:rPr lang="en-US" smtClean="0"/>
              <a:t>‹#›</a:t>
            </a:fld>
            <a:endParaRPr lang="en-US"/>
          </a:p>
        </p:txBody>
      </p:sp>
    </p:spTree>
    <p:extLst>
      <p:ext uri="{BB962C8B-B14F-4D97-AF65-F5344CB8AC3E}">
        <p14:creationId xmlns:p14="http://schemas.microsoft.com/office/powerpoint/2010/main" val="22309517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825FAE-3E66-FD43-EDC4-903DC9C019CD}"/>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9CCC6CCF-F8D9-E3BE-889D-B066751B916C}"/>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C08A7EE-9BA6-A591-A32A-F7C090990A96}"/>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EB76F87-BD54-3515-C01B-4D81050AF1C0}"/>
              </a:ext>
            </a:extLst>
          </p:cNvPr>
          <p:cNvSpPr>
            <a:spLocks noGrp="1"/>
          </p:cNvSpPr>
          <p:nvPr>
            <p:ph type="dt" sz="half" idx="10"/>
          </p:nvPr>
        </p:nvSpPr>
        <p:spPr/>
        <p:txBody>
          <a:bodyPr/>
          <a:lstStyle/>
          <a:p>
            <a:fld id="{4E4B117F-57A2-47AD-AA81-192BAA3D382C}" type="datetimeFigureOut">
              <a:rPr lang="en-US" smtClean="0"/>
              <a:t>8/10/2026</a:t>
            </a:fld>
            <a:endParaRPr lang="en-US"/>
          </a:p>
        </p:txBody>
      </p:sp>
      <p:sp>
        <p:nvSpPr>
          <p:cNvPr id="6" name="Footer Placeholder 5">
            <a:extLst>
              <a:ext uri="{FF2B5EF4-FFF2-40B4-BE49-F238E27FC236}">
                <a16:creationId xmlns:a16="http://schemas.microsoft.com/office/drawing/2014/main" id="{92EE0701-BCAE-A05D-EB21-1A331D5F7E3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FC7BC55-50BE-9FA8-5DF9-48662229CCBB}"/>
              </a:ext>
            </a:extLst>
          </p:cNvPr>
          <p:cNvSpPr>
            <a:spLocks noGrp="1"/>
          </p:cNvSpPr>
          <p:nvPr>
            <p:ph type="sldNum" sz="quarter" idx="12"/>
          </p:nvPr>
        </p:nvSpPr>
        <p:spPr/>
        <p:txBody>
          <a:bodyPr/>
          <a:lstStyle/>
          <a:p>
            <a:fld id="{F38BDBFA-8C24-4729-9290-1566D31569FE}" type="slidenum">
              <a:rPr lang="en-US" smtClean="0"/>
              <a:t>‹#›</a:t>
            </a:fld>
            <a:endParaRPr lang="en-US"/>
          </a:p>
        </p:txBody>
      </p:sp>
    </p:spTree>
    <p:extLst>
      <p:ext uri="{BB962C8B-B14F-4D97-AF65-F5344CB8AC3E}">
        <p14:creationId xmlns:p14="http://schemas.microsoft.com/office/powerpoint/2010/main" val="4666007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F03D7036-6447-8E27-4821-172A5E2AF96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E4B117F-57A2-47AD-AA81-192BAA3D382C}" type="datetimeFigureOut">
              <a:rPr lang="en-US" smtClean="0"/>
              <a:t>8/10/2026</a:t>
            </a:fld>
            <a:endParaRPr lang="en-US"/>
          </a:p>
        </p:txBody>
      </p:sp>
      <p:sp>
        <p:nvSpPr>
          <p:cNvPr id="5" name="Footer Placeholder 4">
            <a:extLst>
              <a:ext uri="{FF2B5EF4-FFF2-40B4-BE49-F238E27FC236}">
                <a16:creationId xmlns:a16="http://schemas.microsoft.com/office/drawing/2014/main" id="{447C38FD-FDEF-7C0D-0DB6-CE6C6114DF1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466B7954-422B-DBE8-27A7-A6E6F3870F0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F38BDBFA-8C24-4729-9290-1566D31569FE}" type="slidenum">
              <a:rPr lang="en-US" smtClean="0"/>
              <a:t>‹#›</a:t>
            </a:fld>
            <a:endParaRPr lang="en-US"/>
          </a:p>
        </p:txBody>
      </p:sp>
    </p:spTree>
    <p:extLst>
      <p:ext uri="{BB962C8B-B14F-4D97-AF65-F5344CB8AC3E}">
        <p14:creationId xmlns:p14="http://schemas.microsoft.com/office/powerpoint/2010/main" val="403316940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72"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7AB8257-FAFB-CF0C-B006-0AC74913490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4860FC74-DAFD-C429-24C9-48DE1E70CE2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E77DF49-E6DE-6C41-64C9-03C61AED856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FCAA12D-A8BF-47E1-8E1F-322AB499B9F8}" type="datetimeFigureOut">
              <a:rPr lang="en-US" smtClean="0"/>
              <a:t>8/10/2026</a:t>
            </a:fld>
            <a:endParaRPr lang="en-US"/>
          </a:p>
        </p:txBody>
      </p:sp>
      <p:sp>
        <p:nvSpPr>
          <p:cNvPr id="5" name="Footer Placeholder 4">
            <a:extLst>
              <a:ext uri="{FF2B5EF4-FFF2-40B4-BE49-F238E27FC236}">
                <a16:creationId xmlns:a16="http://schemas.microsoft.com/office/drawing/2014/main" id="{4FBEDBA1-D345-7E6F-0EB7-D1430CE5C79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5CBA6AF-E341-6805-B0DF-7052C627A58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A22CA17-3E89-4A27-99BD-41A69939707F}" type="slidenum">
              <a:rPr lang="en-US" smtClean="0"/>
              <a:t>‹#›</a:t>
            </a:fld>
            <a:endParaRPr lang="en-US"/>
          </a:p>
        </p:txBody>
      </p:sp>
    </p:spTree>
    <p:extLst>
      <p:ext uri="{BB962C8B-B14F-4D97-AF65-F5344CB8AC3E}">
        <p14:creationId xmlns:p14="http://schemas.microsoft.com/office/powerpoint/2010/main" val="317421518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b="1" kern="1200">
          <a:solidFill>
            <a:schemeClr val="tx1"/>
          </a:solidFill>
          <a:latin typeface="Open Sans" pitchFamily="2" charset="0"/>
          <a:ea typeface="Open Sans" pitchFamily="2" charset="0"/>
          <a:cs typeface="Open Sans" pitchFamily="2"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Open Sans" pitchFamily="2" charset="0"/>
          <a:ea typeface="Open Sans" pitchFamily="2" charset="0"/>
          <a:cs typeface="Open Sans" pitchFamily="2"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Open Sans" pitchFamily="2" charset="0"/>
          <a:ea typeface="Open Sans" pitchFamily="2" charset="0"/>
          <a:cs typeface="Open Sans" pitchFamily="2"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Open Sans" pitchFamily="2" charset="0"/>
          <a:ea typeface="Open Sans" pitchFamily="2" charset="0"/>
          <a:cs typeface="Open Sans" pitchFamily="2"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pitchFamily="2" charset="0"/>
          <a:ea typeface="Open Sans" pitchFamily="2" charset="0"/>
          <a:cs typeface="Open Sans" pitchFamily="2"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pitchFamily="2" charset="0"/>
          <a:ea typeface="Open Sans" pitchFamily="2" charset="0"/>
          <a:cs typeface="Open Sans"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7" Type="http://schemas.openxmlformats.org/officeDocument/2006/relationships/image" Target="../media/image4.png"/><Relationship Id="rId2" Type="http://schemas.openxmlformats.org/officeDocument/2006/relationships/slideLayout" Target="../slideLayouts/slideLayout12.xml"/><Relationship Id="rId1" Type="http://schemas.openxmlformats.org/officeDocument/2006/relationships/tags" Target="../tags/tag10.xml"/><Relationship Id="rId6" Type="http://schemas.openxmlformats.org/officeDocument/2006/relationships/image" Target="../media/image12.jpeg"/><Relationship Id="rId5" Type="http://schemas.openxmlformats.org/officeDocument/2006/relationships/image" Target="../media/image11.jpeg"/><Relationship Id="rId4" Type="http://schemas.openxmlformats.org/officeDocument/2006/relationships/image" Target="../media/image10.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12.xml"/><Relationship Id="rId1" Type="http://schemas.openxmlformats.org/officeDocument/2006/relationships/tags" Target="../tags/tag11.xml"/><Relationship Id="rId6" Type="http://schemas.openxmlformats.org/officeDocument/2006/relationships/image" Target="../media/image4.png"/><Relationship Id="rId5" Type="http://schemas.openxmlformats.org/officeDocument/2006/relationships/image" Target="../media/image13.png"/><Relationship Id="rId4" Type="http://schemas.openxmlformats.org/officeDocument/2006/relationships/image" Target="../media/image10.png"/></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12.xml"/><Relationship Id="rId1" Type="http://schemas.openxmlformats.org/officeDocument/2006/relationships/tags" Target="../tags/tag12.xml"/><Relationship Id="rId5" Type="http://schemas.openxmlformats.org/officeDocument/2006/relationships/image" Target="../media/image4.png"/><Relationship Id="rId4" Type="http://schemas.openxmlformats.org/officeDocument/2006/relationships/image" Target="../media/image10.png"/></Relationships>
</file>

<file path=ppt/slides/_rels/slide1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4.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15.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4.png"/><Relationship Id="rId7" Type="http://schemas.openxmlformats.org/officeDocument/2006/relationships/image" Target="../media/image4.png"/><Relationship Id="rId2" Type="http://schemas.openxmlformats.org/officeDocument/2006/relationships/notesSlide" Target="../notesSlides/notesSlide15.xml"/><Relationship Id="rId1" Type="http://schemas.openxmlformats.org/officeDocument/2006/relationships/slideLayout" Target="../slideLayouts/slideLayout4.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 Id="rId9" Type="http://schemas.openxmlformats.org/officeDocument/2006/relationships/image" Target="../media/image19.png"/></Relationships>
</file>

<file path=ppt/slides/_rels/slide1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6.xml"/><Relationship Id="rId1" Type="http://schemas.openxmlformats.org/officeDocument/2006/relationships/slideLayout" Target="../slideLayouts/slideLayout4.xml"/><Relationship Id="rId4" Type="http://schemas.openxmlformats.org/officeDocument/2006/relationships/image" Target="../media/image17.png"/></Relationships>
</file>

<file path=ppt/slides/_rels/slide1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7.xml"/><Relationship Id="rId1" Type="http://schemas.openxmlformats.org/officeDocument/2006/relationships/slideLayout" Target="../slideLayouts/slideLayout4.xml"/><Relationship Id="rId5" Type="http://schemas.openxmlformats.org/officeDocument/2006/relationships/image" Target="../media/image21.jpeg"/><Relationship Id="rId4" Type="http://schemas.openxmlformats.org/officeDocument/2006/relationships/image" Target="../media/image4.png"/></Relationships>
</file>

<file path=ppt/slides/_rels/slide18.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14.png"/><Relationship Id="rId7" Type="http://schemas.openxmlformats.org/officeDocument/2006/relationships/image" Target="../media/image19.png"/><Relationship Id="rId2" Type="http://schemas.openxmlformats.org/officeDocument/2006/relationships/notesSlide" Target="../notesSlides/notesSlide18.xml"/><Relationship Id="rId1" Type="http://schemas.openxmlformats.org/officeDocument/2006/relationships/slideLayout" Target="../slideLayouts/slideLayout4.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 Id="rId9" Type="http://schemas.openxmlformats.org/officeDocument/2006/relationships/image" Target="../media/image18.png"/></Relationships>
</file>

<file path=ppt/slides/_rels/slide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2.xml"/><Relationship Id="rId1" Type="http://schemas.openxmlformats.org/officeDocument/2006/relationships/tags" Target="../tags/tag2.xml"/><Relationship Id="rId5" Type="http://schemas.openxmlformats.org/officeDocument/2006/relationships/image" Target="../media/image4.png"/><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image" Target="../media/image22.png"/><Relationship Id="rId7" Type="http://schemas.openxmlformats.org/officeDocument/2006/relationships/image" Target="../media/image24.pn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5.png"/><Relationship Id="rId4" Type="http://schemas.openxmlformats.org/officeDocument/2006/relationships/image" Target="../media/image23.png"/></Relationships>
</file>

<file path=ppt/slides/_rels/slide2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5.png"/><Relationship Id="rId4" Type="http://schemas.openxmlformats.org/officeDocument/2006/relationships/image" Target="../media/image23.png"/></Relationships>
</file>

<file path=ppt/slides/_rels/slide22.xml.rels><?xml version="1.0" encoding="UTF-8" standalone="yes"?>
<Relationships xmlns="http://schemas.openxmlformats.org/package/2006/relationships"><Relationship Id="rId3" Type="http://schemas.openxmlformats.org/officeDocument/2006/relationships/image" Target="../media/image22.png"/><Relationship Id="rId7" Type="http://schemas.openxmlformats.org/officeDocument/2006/relationships/image" Target="../media/image25.png"/><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5.png"/><Relationship Id="rId4" Type="http://schemas.openxmlformats.org/officeDocument/2006/relationships/image" Target="../media/image23.png"/></Relationships>
</file>

<file path=ppt/slides/_rels/slide23.xml.rels><?xml version="1.0" encoding="UTF-8" standalone="yes"?>
<Relationships xmlns="http://schemas.openxmlformats.org/package/2006/relationships"><Relationship Id="rId3" Type="http://schemas.openxmlformats.org/officeDocument/2006/relationships/image" Target="../media/image22.png"/><Relationship Id="rId7" Type="http://schemas.openxmlformats.org/officeDocument/2006/relationships/image" Target="../media/image26.png"/><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5.png"/><Relationship Id="rId4" Type="http://schemas.openxmlformats.org/officeDocument/2006/relationships/image" Target="../media/image23.png"/></Relationships>
</file>

<file path=ppt/slides/_rels/slide2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5.png"/><Relationship Id="rId4" Type="http://schemas.openxmlformats.org/officeDocument/2006/relationships/image" Target="../media/image23.png"/></Relationships>
</file>

<file path=ppt/slides/_rels/slide25.xml.rels><?xml version="1.0" encoding="UTF-8" standalone="yes"?>
<Relationships xmlns="http://schemas.openxmlformats.org/package/2006/relationships"><Relationship Id="rId3" Type="http://schemas.openxmlformats.org/officeDocument/2006/relationships/image" Target="../media/image22.png"/><Relationship Id="rId7" Type="http://schemas.openxmlformats.org/officeDocument/2006/relationships/image" Target="../media/image27.png"/><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5.png"/><Relationship Id="rId4" Type="http://schemas.openxmlformats.org/officeDocument/2006/relationships/image" Target="../media/image23.png"/></Relationships>
</file>

<file path=ppt/slides/_rels/slide26.xml.rels><?xml version="1.0" encoding="UTF-8" standalone="yes"?>
<Relationships xmlns="http://schemas.openxmlformats.org/package/2006/relationships"><Relationship Id="rId3" Type="http://schemas.openxmlformats.org/officeDocument/2006/relationships/image" Target="../media/image22.png"/><Relationship Id="rId7" Type="http://schemas.openxmlformats.org/officeDocument/2006/relationships/image" Target="../media/image28.png"/><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5.png"/><Relationship Id="rId4" Type="http://schemas.openxmlformats.org/officeDocument/2006/relationships/image" Target="../media/image23.png"/></Relationships>
</file>

<file path=ppt/slides/_rels/slide2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7.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2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5.png"/><Relationship Id="rId4" Type="http://schemas.openxmlformats.org/officeDocument/2006/relationships/image" Target="../media/image23.png"/></Relationships>
</file>

<file path=ppt/slides/_rels/slide29.xml.rels><?xml version="1.0" encoding="UTF-8" standalone="yes"?>
<Relationships xmlns="http://schemas.openxmlformats.org/package/2006/relationships"><Relationship Id="rId3" Type="http://schemas.openxmlformats.org/officeDocument/2006/relationships/image" Target="../media/image22.png"/><Relationship Id="rId7" Type="http://schemas.openxmlformats.org/officeDocument/2006/relationships/image" Target="../media/image29.png"/><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5.png"/><Relationship Id="rId4" Type="http://schemas.openxmlformats.org/officeDocument/2006/relationships/image" Target="../media/image23.pn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2.xml"/><Relationship Id="rId1" Type="http://schemas.openxmlformats.org/officeDocument/2006/relationships/tags" Target="../tags/tag3.xml"/><Relationship Id="rId5" Type="http://schemas.openxmlformats.org/officeDocument/2006/relationships/image" Target="../media/image4.png"/><Relationship Id="rId4" Type="http://schemas.openxmlformats.org/officeDocument/2006/relationships/image" Target="../media/image5.png"/></Relationships>
</file>

<file path=ppt/slides/_rels/slide30.xml.rels><?xml version="1.0" encoding="UTF-8" standalone="yes"?>
<Relationships xmlns="http://schemas.openxmlformats.org/package/2006/relationships"><Relationship Id="rId3" Type="http://schemas.openxmlformats.org/officeDocument/2006/relationships/image" Target="../media/image22.png"/><Relationship Id="rId7" Type="http://schemas.openxmlformats.org/officeDocument/2006/relationships/image" Target="../media/image30.png"/><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5.png"/><Relationship Id="rId4" Type="http://schemas.openxmlformats.org/officeDocument/2006/relationships/image" Target="../media/image23.png"/></Relationships>
</file>

<file path=ppt/slides/_rels/slide3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5.png"/><Relationship Id="rId4" Type="http://schemas.openxmlformats.org/officeDocument/2006/relationships/image" Target="../media/image23.png"/></Relationships>
</file>

<file path=ppt/slides/_rels/slide32.xml.rels><?xml version="1.0" encoding="UTF-8" standalone="yes"?>
<Relationships xmlns="http://schemas.openxmlformats.org/package/2006/relationships"><Relationship Id="rId3" Type="http://schemas.openxmlformats.org/officeDocument/2006/relationships/image" Target="../media/image22.png"/><Relationship Id="rId7" Type="http://schemas.openxmlformats.org/officeDocument/2006/relationships/image" Target="../media/image31.png"/><Relationship Id="rId2" Type="http://schemas.openxmlformats.org/officeDocument/2006/relationships/notesSlide" Target="../notesSlides/notesSlide32.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5.png"/><Relationship Id="rId4" Type="http://schemas.openxmlformats.org/officeDocument/2006/relationships/image" Target="../media/image23.png"/></Relationships>
</file>

<file path=ppt/slides/_rels/slide33.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32.png"/><Relationship Id="rId7" Type="http://schemas.openxmlformats.org/officeDocument/2006/relationships/image" Target="../media/image4.png"/><Relationship Id="rId2" Type="http://schemas.openxmlformats.org/officeDocument/2006/relationships/notesSlide" Target="../notesSlides/notesSlide33.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23.png"/><Relationship Id="rId4" Type="http://schemas.openxmlformats.org/officeDocument/2006/relationships/image" Target="../media/image22.png"/></Relationships>
</file>

<file path=ppt/slides/_rels/slide3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4.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35.xml"/><Relationship Id="rId2" Type="http://schemas.openxmlformats.org/officeDocument/2006/relationships/slideLayout" Target="../slideLayouts/slideLayout12.xml"/><Relationship Id="rId1" Type="http://schemas.openxmlformats.org/officeDocument/2006/relationships/tags" Target="../tags/tag13.xml"/><Relationship Id="rId6" Type="http://schemas.openxmlformats.org/officeDocument/2006/relationships/image" Target="../media/image36.jpeg"/><Relationship Id="rId5" Type="http://schemas.openxmlformats.org/officeDocument/2006/relationships/image" Target="../media/image35.png"/><Relationship Id="rId4" Type="http://schemas.openxmlformats.org/officeDocument/2006/relationships/image" Target="../media/image34.png"/></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36.xml"/><Relationship Id="rId2" Type="http://schemas.openxmlformats.org/officeDocument/2006/relationships/slideLayout" Target="../slideLayouts/slideLayout12.xml"/><Relationship Id="rId1" Type="http://schemas.openxmlformats.org/officeDocument/2006/relationships/tags" Target="../tags/tag14.xml"/><Relationship Id="rId6" Type="http://schemas.openxmlformats.org/officeDocument/2006/relationships/image" Target="../media/image36.jpeg"/><Relationship Id="rId5" Type="http://schemas.openxmlformats.org/officeDocument/2006/relationships/image" Target="../media/image37.png"/><Relationship Id="rId4" Type="http://schemas.openxmlformats.org/officeDocument/2006/relationships/image" Target="../media/image34.png"/></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37.xml"/><Relationship Id="rId2" Type="http://schemas.openxmlformats.org/officeDocument/2006/relationships/slideLayout" Target="../slideLayouts/slideLayout12.xml"/><Relationship Id="rId1" Type="http://schemas.openxmlformats.org/officeDocument/2006/relationships/tags" Target="../tags/tag15.xml"/><Relationship Id="rId6" Type="http://schemas.openxmlformats.org/officeDocument/2006/relationships/image" Target="../media/image36.jpeg"/><Relationship Id="rId5" Type="http://schemas.openxmlformats.org/officeDocument/2006/relationships/image" Target="../media/image38.png"/><Relationship Id="rId4" Type="http://schemas.openxmlformats.org/officeDocument/2006/relationships/image" Target="../media/image34.png"/></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38.xml"/><Relationship Id="rId2" Type="http://schemas.openxmlformats.org/officeDocument/2006/relationships/slideLayout" Target="../slideLayouts/slideLayout12.xml"/><Relationship Id="rId1" Type="http://schemas.openxmlformats.org/officeDocument/2006/relationships/tags" Target="../tags/tag16.xml"/><Relationship Id="rId6" Type="http://schemas.openxmlformats.org/officeDocument/2006/relationships/image" Target="../media/image36.jpeg"/><Relationship Id="rId5" Type="http://schemas.openxmlformats.org/officeDocument/2006/relationships/image" Target="../media/image39.png"/><Relationship Id="rId4" Type="http://schemas.openxmlformats.org/officeDocument/2006/relationships/image" Target="../media/image34.png"/></Relationships>
</file>

<file path=ppt/slides/_rels/slide39.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14.png"/><Relationship Id="rId7" Type="http://schemas.openxmlformats.org/officeDocument/2006/relationships/image" Target="../media/image19.png"/><Relationship Id="rId2" Type="http://schemas.openxmlformats.org/officeDocument/2006/relationships/notesSlide" Target="../notesSlides/notesSlide39.xml"/><Relationship Id="rId1" Type="http://schemas.openxmlformats.org/officeDocument/2006/relationships/slideLayout" Target="../slideLayouts/slideLayout4.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 Id="rId9" Type="http://schemas.openxmlformats.org/officeDocument/2006/relationships/image" Target="../media/image18.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2.xml"/><Relationship Id="rId1" Type="http://schemas.openxmlformats.org/officeDocument/2006/relationships/tags" Target="../tags/tag4.xml"/><Relationship Id="rId5" Type="http://schemas.openxmlformats.org/officeDocument/2006/relationships/image" Target="../media/image4.png"/><Relationship Id="rId4" Type="http://schemas.openxmlformats.org/officeDocument/2006/relationships/image" Target="../media/image5.png"/></Relationships>
</file>

<file path=ppt/slides/_rels/slide4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0.xml"/><Relationship Id="rId1" Type="http://schemas.openxmlformats.org/officeDocument/2006/relationships/slideLayout" Target="../slideLayouts/slideLayout4.xml"/><Relationship Id="rId5" Type="http://schemas.openxmlformats.org/officeDocument/2006/relationships/image" Target="../media/image4.png"/><Relationship Id="rId4" Type="http://schemas.openxmlformats.org/officeDocument/2006/relationships/image" Target="../media/image40.png"/></Relationships>
</file>

<file path=ppt/slides/_rels/slide4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1.xml"/><Relationship Id="rId1" Type="http://schemas.openxmlformats.org/officeDocument/2006/relationships/slideLayout" Target="../slideLayouts/slideLayout2.xml"/><Relationship Id="rId6" Type="http://schemas.openxmlformats.org/officeDocument/2006/relationships/image" Target="../media/image42.jpeg"/><Relationship Id="rId5" Type="http://schemas.openxmlformats.org/officeDocument/2006/relationships/image" Target="../media/image41.jpeg"/><Relationship Id="rId4" Type="http://schemas.openxmlformats.org/officeDocument/2006/relationships/image" Target="../media/image4.png"/></Relationships>
</file>

<file path=ppt/slides/_rels/slide4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2.xml"/><Relationship Id="rId1" Type="http://schemas.openxmlformats.org/officeDocument/2006/relationships/slideLayout" Target="../slideLayouts/slideLayout4.xml"/><Relationship Id="rId5" Type="http://schemas.openxmlformats.org/officeDocument/2006/relationships/image" Target="../media/image4.png"/><Relationship Id="rId4" Type="http://schemas.openxmlformats.org/officeDocument/2006/relationships/image" Target="../media/image43.jpeg"/></Relationships>
</file>

<file path=ppt/slides/_rels/slide43.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43.xml"/><Relationship Id="rId1" Type="http://schemas.openxmlformats.org/officeDocument/2006/relationships/slideLayout" Target="../slideLayouts/slideLayout4.xml"/><Relationship Id="rId5" Type="http://schemas.openxmlformats.org/officeDocument/2006/relationships/image" Target="../media/image4.png"/><Relationship Id="rId4" Type="http://schemas.openxmlformats.org/officeDocument/2006/relationships/image" Target="../media/image10.png"/></Relationships>
</file>

<file path=ppt/slides/_rels/slide44.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44.xml"/><Relationship Id="rId1" Type="http://schemas.openxmlformats.org/officeDocument/2006/relationships/slideLayout" Target="../slideLayouts/slideLayout5.xml"/><Relationship Id="rId5" Type="http://schemas.openxmlformats.org/officeDocument/2006/relationships/image" Target="../media/image46.jpeg"/><Relationship Id="rId4" Type="http://schemas.openxmlformats.org/officeDocument/2006/relationships/image" Target="../media/image4.png"/></Relationships>
</file>

<file path=ppt/slides/_rels/slide4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5.xml"/><Relationship Id="rId1" Type="http://schemas.openxmlformats.org/officeDocument/2006/relationships/slideLayout" Target="../slideLayouts/slideLayout4.xml"/><Relationship Id="rId4" Type="http://schemas.openxmlformats.org/officeDocument/2006/relationships/image" Target="../media/image4.png"/></Relationships>
</file>

<file path=ppt/slides/_rels/slide46.xml.rels><?xml version="1.0" encoding="UTF-8" standalone="yes"?>
<Relationships xmlns="http://schemas.openxmlformats.org/package/2006/relationships"><Relationship Id="rId3" Type="http://schemas.openxmlformats.org/officeDocument/2006/relationships/notesSlide" Target="../notesSlides/notesSlide46.xml"/><Relationship Id="rId2" Type="http://schemas.openxmlformats.org/officeDocument/2006/relationships/slideLayout" Target="../slideLayouts/slideLayout12.xml"/><Relationship Id="rId1" Type="http://schemas.openxmlformats.org/officeDocument/2006/relationships/tags" Target="../tags/tag17.xml"/><Relationship Id="rId5" Type="http://schemas.openxmlformats.org/officeDocument/2006/relationships/image" Target="../media/image4.png"/><Relationship Id="rId4" Type="http://schemas.openxmlformats.org/officeDocument/2006/relationships/image" Target="../media/image47.png"/></Relationships>
</file>

<file path=ppt/slides/_rels/slide47.xml.rels><?xml version="1.0" encoding="UTF-8" standalone="yes"?>
<Relationships xmlns="http://schemas.openxmlformats.org/package/2006/relationships"><Relationship Id="rId3" Type="http://schemas.openxmlformats.org/officeDocument/2006/relationships/notesSlide" Target="../notesSlides/notesSlide47.xml"/><Relationship Id="rId2" Type="http://schemas.openxmlformats.org/officeDocument/2006/relationships/slideLayout" Target="../slideLayouts/slideLayout12.xml"/><Relationship Id="rId1" Type="http://schemas.openxmlformats.org/officeDocument/2006/relationships/tags" Target="../tags/tag18.xml"/><Relationship Id="rId6" Type="http://schemas.openxmlformats.org/officeDocument/2006/relationships/image" Target="../media/image4.png"/><Relationship Id="rId5" Type="http://schemas.openxmlformats.org/officeDocument/2006/relationships/image" Target="../media/image49.png"/><Relationship Id="rId4" Type="http://schemas.openxmlformats.org/officeDocument/2006/relationships/image" Target="../media/image48.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2.xml"/><Relationship Id="rId1" Type="http://schemas.openxmlformats.org/officeDocument/2006/relationships/tags" Target="../tags/tag5.xml"/><Relationship Id="rId5" Type="http://schemas.openxmlformats.org/officeDocument/2006/relationships/image" Target="../media/image4.png"/><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2.xml"/><Relationship Id="rId1" Type="http://schemas.openxmlformats.org/officeDocument/2006/relationships/tags" Target="../tags/tag6.xml"/><Relationship Id="rId5" Type="http://schemas.openxmlformats.org/officeDocument/2006/relationships/image" Target="../media/image4.png"/><Relationship Id="rId4" Type="http://schemas.openxmlformats.org/officeDocument/2006/relationships/image" Target="../media/image6.jpe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2.xml"/><Relationship Id="rId1" Type="http://schemas.openxmlformats.org/officeDocument/2006/relationships/tags" Target="../tags/tag7.xml"/><Relationship Id="rId6" Type="http://schemas.openxmlformats.org/officeDocument/2006/relationships/image" Target="../media/image4.png"/><Relationship Id="rId5" Type="http://schemas.openxmlformats.org/officeDocument/2006/relationships/image" Target="../media/image8.png"/><Relationship Id="rId4" Type="http://schemas.openxmlformats.org/officeDocument/2006/relationships/image" Target="../media/image7.jpe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2.xml"/><Relationship Id="rId1" Type="http://schemas.openxmlformats.org/officeDocument/2006/relationships/tags" Target="../tags/tag8.xml"/><Relationship Id="rId5" Type="http://schemas.openxmlformats.org/officeDocument/2006/relationships/image" Target="../media/image9.png"/><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12.xml"/><Relationship Id="rId1" Type="http://schemas.openxmlformats.org/officeDocument/2006/relationships/tags" Target="../tags/tag9.xml"/><Relationship Id="rId5" Type="http://schemas.openxmlformats.org/officeDocument/2006/relationships/image" Target="../media/image4.png"/><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group of people in protective gear&#10;&#10;Description automatically generated">
            <a:extLst>
              <a:ext uri="{FF2B5EF4-FFF2-40B4-BE49-F238E27FC236}">
                <a16:creationId xmlns:a16="http://schemas.microsoft.com/office/drawing/2014/main" id="{D6AE31FF-AB1B-00B4-3BE4-EBB4E6594F83}"/>
              </a:ext>
            </a:extLst>
          </p:cNvPr>
          <p:cNvPicPr>
            <a:picLocks noChangeAspect="1"/>
          </p:cNvPicPr>
          <p:nvPr/>
        </p:nvPicPr>
        <p:blipFill rotWithShape="1">
          <a:blip r:embed="rId3">
            <a:extLst>
              <a:ext uri="{28A0092B-C50C-407E-A947-70E740481C1C}">
                <a14:useLocalDpi xmlns:a14="http://schemas.microsoft.com/office/drawing/2010/main" val="0"/>
              </a:ext>
            </a:extLst>
          </a:blip>
          <a:srcRect t="11547" r="13439"/>
          <a:stretch/>
        </p:blipFill>
        <p:spPr>
          <a:xfrm>
            <a:off x="1045029" y="-1"/>
            <a:ext cx="11146971" cy="6871565"/>
          </a:xfrm>
          <a:prstGeom prst="rect">
            <a:avLst/>
          </a:prstGeom>
        </p:spPr>
      </p:pic>
      <p:pic>
        <p:nvPicPr>
          <p:cNvPr id="2" name="Picture 1" descr="A blue and white background with a red rectangle and white text&#10;&#10;Description automatically generated">
            <a:extLst>
              <a:ext uri="{FF2B5EF4-FFF2-40B4-BE49-F238E27FC236}">
                <a16:creationId xmlns:a16="http://schemas.microsoft.com/office/drawing/2014/main" id="{E1976A4F-20EE-BD25-2F3E-BFFCE3537AD0}"/>
              </a:ext>
            </a:extLst>
          </p:cNvPr>
          <p:cNvPicPr>
            <a:picLocks noChangeAspect="1"/>
          </p:cNvPicPr>
          <p:nvPr/>
        </p:nvPicPr>
        <p:blipFill>
          <a:blip r:embed="rId4"/>
          <a:stretch>
            <a:fillRect/>
          </a:stretch>
        </p:blipFill>
        <p:spPr>
          <a:xfrm>
            <a:off x="0" y="-2"/>
            <a:ext cx="12192000" cy="6858000"/>
          </a:xfrm>
          <a:prstGeom prst="rect">
            <a:avLst/>
          </a:prstGeom>
        </p:spPr>
      </p:pic>
      <p:pic>
        <p:nvPicPr>
          <p:cNvPr id="13" name="Picture 12" descr="A black and white logo&#10;&#10;Description automatically generated">
            <a:extLst>
              <a:ext uri="{FF2B5EF4-FFF2-40B4-BE49-F238E27FC236}">
                <a16:creationId xmlns:a16="http://schemas.microsoft.com/office/drawing/2014/main" id="{1E35A700-7796-3EE3-CDAE-3143418B79EF}"/>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228600" y="216843"/>
            <a:ext cx="3502959" cy="1371240"/>
          </a:xfrm>
          <a:prstGeom prst="rect">
            <a:avLst/>
          </a:prstGeom>
          <a:effectLst>
            <a:outerShdw blurRad="50800" dist="38100" dir="2700000" algn="tl" rotWithShape="0">
              <a:prstClr val="black">
                <a:alpha val="40000"/>
              </a:prstClr>
            </a:outerShdw>
          </a:effectLst>
        </p:spPr>
      </p:pic>
      <p:sp>
        <p:nvSpPr>
          <p:cNvPr id="3" name="TextBox 8">
            <a:extLst>
              <a:ext uri="{FF2B5EF4-FFF2-40B4-BE49-F238E27FC236}">
                <a16:creationId xmlns:a16="http://schemas.microsoft.com/office/drawing/2014/main" id="{F547A763-4785-2523-DB24-AEE2DF4FB818}"/>
              </a:ext>
            </a:extLst>
          </p:cNvPr>
          <p:cNvSpPr txBox="1"/>
          <p:nvPr/>
        </p:nvSpPr>
        <p:spPr>
          <a:xfrm>
            <a:off x="94402" y="1631317"/>
            <a:ext cx="6095994" cy="3416320"/>
          </a:xfrm>
          <a:prstGeom prst="rect">
            <a:avLst/>
          </a:prstGeom>
          <a:noFill/>
        </p:spPr>
        <p:txBody>
          <a:bodyPr wrap="square" rtlCol="0">
            <a:spAutoFit/>
          </a:bodyPr>
          <a:lstStyle/>
          <a:p>
            <a:pPr algn="ctr"/>
            <a:r>
              <a:rPr lang="en-US" sz="5400" b="1">
                <a:ln>
                  <a:solidFill>
                    <a:schemeClr val="accent1">
                      <a:lumMod val="60000"/>
                      <a:lumOff val="40000"/>
                    </a:schemeClr>
                  </a:solidFill>
                </a:ln>
                <a:solidFill>
                  <a:srgbClr val="00B050"/>
                </a:solidFill>
                <a:latin typeface="Open Sans" pitchFamily="2" charset="0"/>
                <a:ea typeface="Open Sans" pitchFamily="2" charset="0"/>
                <a:cs typeface="Open Sans" pitchFamily="2" charset="0"/>
              </a:rPr>
              <a:t>WELCOME </a:t>
            </a:r>
          </a:p>
          <a:p>
            <a:pPr algn="ctr"/>
            <a:r>
              <a:rPr lang="en-US" sz="5400" b="1">
                <a:ln>
                  <a:solidFill>
                    <a:schemeClr val="accent1">
                      <a:lumMod val="60000"/>
                      <a:lumOff val="40000"/>
                    </a:schemeClr>
                  </a:solidFill>
                </a:ln>
                <a:solidFill>
                  <a:srgbClr val="00B050"/>
                </a:solidFill>
                <a:latin typeface="Open Sans" pitchFamily="2" charset="0"/>
                <a:ea typeface="Open Sans" pitchFamily="2" charset="0"/>
                <a:cs typeface="Open Sans" pitchFamily="2" charset="0"/>
              </a:rPr>
              <a:t>to the </a:t>
            </a:r>
          </a:p>
          <a:p>
            <a:pPr algn="ctr"/>
            <a:r>
              <a:rPr lang="en-US" sz="5400" b="1">
                <a:ln>
                  <a:solidFill>
                    <a:schemeClr val="accent1">
                      <a:lumMod val="60000"/>
                      <a:lumOff val="40000"/>
                    </a:schemeClr>
                  </a:solidFill>
                </a:ln>
                <a:solidFill>
                  <a:srgbClr val="00B050"/>
                </a:solidFill>
                <a:latin typeface="Open Sans" pitchFamily="2" charset="0"/>
                <a:ea typeface="Open Sans" pitchFamily="2" charset="0"/>
                <a:cs typeface="Open Sans" pitchFamily="2" charset="0"/>
              </a:rPr>
              <a:t>ATLS</a:t>
            </a:r>
          </a:p>
          <a:p>
            <a:pPr algn="ctr"/>
            <a:r>
              <a:rPr lang="en-US" sz="5400" b="1">
                <a:ln>
                  <a:solidFill>
                    <a:schemeClr val="accent1">
                      <a:lumMod val="60000"/>
                      <a:lumOff val="40000"/>
                    </a:schemeClr>
                  </a:solidFill>
                </a:ln>
                <a:solidFill>
                  <a:srgbClr val="00B050"/>
                </a:solidFill>
                <a:latin typeface="Open Sans" pitchFamily="2" charset="0"/>
                <a:ea typeface="Open Sans" pitchFamily="2" charset="0"/>
                <a:cs typeface="Open Sans" pitchFamily="2" charset="0"/>
              </a:rPr>
              <a:t>Refresher Course</a:t>
            </a:r>
          </a:p>
        </p:txBody>
      </p:sp>
    </p:spTree>
    <p:extLst>
      <p:ext uri="{BB962C8B-B14F-4D97-AF65-F5344CB8AC3E}">
        <p14:creationId xmlns:p14="http://schemas.microsoft.com/office/powerpoint/2010/main" val="33378167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black and white rectangle with red squares&#10;&#10;Description automatically generated">
            <a:extLst>
              <a:ext uri="{FF2B5EF4-FFF2-40B4-BE49-F238E27FC236}">
                <a16:creationId xmlns:a16="http://schemas.microsoft.com/office/drawing/2014/main" id="{453E263F-037F-58F0-0BB4-0A4C9A00E8F2}"/>
              </a:ext>
            </a:extLst>
          </p:cNvPr>
          <p:cNvPicPr>
            <a:picLocks noChangeAspect="1"/>
          </p:cNvPicPr>
          <p:nvPr/>
        </p:nvPicPr>
        <p:blipFill rotWithShape="1">
          <a:blip r:embed="rId4"/>
          <a:srcRect b="86053"/>
          <a:stretch/>
        </p:blipFill>
        <p:spPr>
          <a:xfrm>
            <a:off x="0" y="0"/>
            <a:ext cx="12192000" cy="1375925"/>
          </a:xfrm>
          <a:prstGeom prst="rect">
            <a:avLst/>
          </a:prstGeom>
        </p:spPr>
      </p:pic>
      <p:pic>
        <p:nvPicPr>
          <p:cNvPr id="9" name="Picture 8" descr="A person holding a tube to a child lying on a stretcher&#10;&#10;Description automatically generated">
            <a:extLst>
              <a:ext uri="{FF2B5EF4-FFF2-40B4-BE49-F238E27FC236}">
                <a16:creationId xmlns:a16="http://schemas.microsoft.com/office/drawing/2014/main" id="{62EE74EA-E1A4-9ACB-7F03-3AA70A4DFF75}"/>
              </a:ext>
            </a:extLst>
          </p:cNvPr>
          <p:cNvPicPr>
            <a:picLocks noChangeAspect="1"/>
          </p:cNvPicPr>
          <p:nvPr/>
        </p:nvPicPr>
        <p:blipFill rotWithShape="1">
          <a:blip r:embed="rId5"/>
          <a:srcRect l="28276"/>
          <a:stretch/>
        </p:blipFill>
        <p:spPr>
          <a:xfrm>
            <a:off x="389056" y="1805620"/>
            <a:ext cx="5574632" cy="4373557"/>
          </a:xfrm>
          <a:prstGeom prst="rect">
            <a:avLst/>
          </a:prstGeom>
        </p:spPr>
      </p:pic>
      <p:pic>
        <p:nvPicPr>
          <p:cNvPr id="11" name="Picture 10" descr="A nurse helping an old person on the floor&#10;&#10;Description automatically generated">
            <a:extLst>
              <a:ext uri="{FF2B5EF4-FFF2-40B4-BE49-F238E27FC236}">
                <a16:creationId xmlns:a16="http://schemas.microsoft.com/office/drawing/2014/main" id="{43ED37E7-C905-EF03-98D1-10482F0CD2D2}"/>
              </a:ext>
            </a:extLst>
          </p:cNvPr>
          <p:cNvPicPr>
            <a:picLocks noChangeAspect="1"/>
          </p:cNvPicPr>
          <p:nvPr/>
        </p:nvPicPr>
        <p:blipFill rotWithShape="1">
          <a:blip r:embed="rId6"/>
          <a:srcRect l="14995"/>
          <a:stretch/>
        </p:blipFill>
        <p:spPr>
          <a:xfrm>
            <a:off x="6208367" y="1805620"/>
            <a:ext cx="5574632" cy="4373557"/>
          </a:xfrm>
          <a:prstGeom prst="rect">
            <a:avLst/>
          </a:prstGeom>
        </p:spPr>
      </p:pic>
      <p:sp>
        <p:nvSpPr>
          <p:cNvPr id="3" name="TextBox 2">
            <a:extLst>
              <a:ext uri="{FF2B5EF4-FFF2-40B4-BE49-F238E27FC236}">
                <a16:creationId xmlns:a16="http://schemas.microsoft.com/office/drawing/2014/main" id="{9AA9394A-1A79-C75C-D25A-BD614BD6E069}"/>
              </a:ext>
            </a:extLst>
          </p:cNvPr>
          <p:cNvSpPr txBox="1"/>
          <p:nvPr/>
        </p:nvSpPr>
        <p:spPr>
          <a:xfrm>
            <a:off x="11638621" y="6571280"/>
            <a:ext cx="553380" cy="246221"/>
          </a:xfrm>
          <a:prstGeom prst="rect">
            <a:avLst/>
          </a:prstGeom>
          <a:noFill/>
        </p:spPr>
        <p:txBody>
          <a:bodyPr wrap="square" rtlCol="0">
            <a:spAutoFit/>
          </a:bodyPr>
          <a:lstStyle/>
          <a:p>
            <a:r>
              <a:rPr lang="en-US" sz="1000" b="0" i="0">
                <a:solidFill>
                  <a:schemeClr val="bg1">
                    <a:lumMod val="50000"/>
                  </a:schemeClr>
                </a:solidFill>
                <a:effectLst/>
                <a:latin typeface="Lato" panose="020F0502020204030203" pitchFamily="34" charset="77"/>
                <a:ea typeface="Open Sans" pitchFamily="2" charset="0"/>
                <a:cs typeface="Open Sans" pitchFamily="2" charset="0"/>
              </a:rPr>
              <a:t>©</a:t>
            </a:r>
            <a:r>
              <a:rPr lang="en-US" sz="1000" b="1">
                <a:solidFill>
                  <a:schemeClr val="bg1">
                    <a:lumMod val="50000"/>
                  </a:schemeClr>
                </a:solidFill>
                <a:effectLst/>
                <a:latin typeface="Lato" panose="020F0502020204030203" pitchFamily="34" charset="77"/>
                <a:ea typeface="Open Sans" pitchFamily="2" charset="0"/>
                <a:cs typeface="Open Sans" pitchFamily="2" charset="0"/>
              </a:rPr>
              <a:t>ACS</a:t>
            </a:r>
          </a:p>
        </p:txBody>
      </p:sp>
      <p:pic>
        <p:nvPicPr>
          <p:cNvPr id="4" name="Picture 3" descr="A black and white logo&#10;&#10;Description automatically generated">
            <a:extLst>
              <a:ext uri="{FF2B5EF4-FFF2-40B4-BE49-F238E27FC236}">
                <a16:creationId xmlns:a16="http://schemas.microsoft.com/office/drawing/2014/main" id="{6700CD3B-9366-A2A8-02E9-49B32FC02EB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681906" y="102379"/>
            <a:ext cx="2991850" cy="1171165"/>
          </a:xfrm>
          <a:prstGeom prst="rect">
            <a:avLst/>
          </a:prstGeom>
          <a:effectLst>
            <a:outerShdw blurRad="50800" dist="38100" dir="2700000" algn="tl" rotWithShape="0">
              <a:prstClr val="black">
                <a:alpha val="40000"/>
              </a:prstClr>
            </a:outerShdw>
          </a:effectLst>
        </p:spPr>
      </p:pic>
    </p:spTree>
    <p:custDataLst>
      <p:tags r:id="rId1"/>
    </p:custDataLst>
    <p:extLst>
      <p:ext uri="{BB962C8B-B14F-4D97-AF65-F5344CB8AC3E}">
        <p14:creationId xmlns:p14="http://schemas.microsoft.com/office/powerpoint/2010/main" val="38139518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black and white rectangle with red squares&#10;&#10;Description automatically generated">
            <a:extLst>
              <a:ext uri="{FF2B5EF4-FFF2-40B4-BE49-F238E27FC236}">
                <a16:creationId xmlns:a16="http://schemas.microsoft.com/office/drawing/2014/main" id="{FFC02861-016C-5821-08D3-361081179B5A}"/>
              </a:ext>
            </a:extLst>
          </p:cNvPr>
          <p:cNvPicPr>
            <a:picLocks noChangeAspect="1"/>
          </p:cNvPicPr>
          <p:nvPr/>
        </p:nvPicPr>
        <p:blipFill rotWithShape="1">
          <a:blip r:embed="rId4"/>
          <a:srcRect b="86053"/>
          <a:stretch/>
        </p:blipFill>
        <p:spPr>
          <a:xfrm>
            <a:off x="0" y="0"/>
            <a:ext cx="12192000" cy="1375925"/>
          </a:xfrm>
          <a:prstGeom prst="rect">
            <a:avLst/>
          </a:prstGeom>
        </p:spPr>
      </p:pic>
      <p:sp>
        <p:nvSpPr>
          <p:cNvPr id="2" name="TextBox 1"/>
          <p:cNvSpPr txBox="1"/>
          <p:nvPr/>
        </p:nvSpPr>
        <p:spPr>
          <a:xfrm>
            <a:off x="559196" y="2074783"/>
            <a:ext cx="5946506" cy="1354217"/>
          </a:xfrm>
          <a:prstGeom prst="rect">
            <a:avLst/>
          </a:prstGeom>
          <a:noFill/>
        </p:spPr>
        <p:txBody>
          <a:bodyPr wrap="square" rtlCol="0">
            <a:noAutofit/>
          </a:bodyPr>
          <a:lstStyle/>
          <a:p>
            <a:pPr>
              <a:spcAft>
                <a:spcPts val="2400"/>
              </a:spcAft>
            </a:pPr>
            <a:r>
              <a:rPr lang="en-US" sz="2400">
                <a:latin typeface="Open Sans" pitchFamily="2" charset="0"/>
                <a:ea typeface="Open Sans" pitchFamily="2" charset="0"/>
                <a:cs typeface="Open Sans" pitchFamily="2" charset="0"/>
              </a:rPr>
              <a:t>Follow </a:t>
            </a:r>
            <a:r>
              <a:rPr lang="en-US" sz="2400" b="1">
                <a:latin typeface="Open Sans" pitchFamily="2" charset="0"/>
                <a:ea typeface="Open Sans" pitchFamily="2" charset="0"/>
                <a:cs typeface="Open Sans" pitchFamily="2" charset="0"/>
              </a:rPr>
              <a:t>ABCDE algorithmic </a:t>
            </a:r>
            <a:r>
              <a:rPr lang="en-US" sz="2400">
                <a:latin typeface="Open Sans" pitchFamily="2" charset="0"/>
                <a:ea typeface="Open Sans" pitchFamily="2" charset="0"/>
                <a:cs typeface="Open Sans" pitchFamily="2" charset="0"/>
              </a:rPr>
              <a:t>approach to evaluation and treatment.</a:t>
            </a:r>
          </a:p>
          <a:p>
            <a:pPr>
              <a:spcAft>
                <a:spcPts val="2400"/>
              </a:spcAft>
            </a:pPr>
            <a:r>
              <a:rPr lang="en-US" sz="2400">
                <a:latin typeface="Open Sans" pitchFamily="2" charset="0"/>
                <a:ea typeface="Open Sans" pitchFamily="2" charset="0"/>
                <a:cs typeface="Open Sans" pitchFamily="2" charset="0"/>
              </a:rPr>
              <a:t>Recognize that </a:t>
            </a:r>
            <a:r>
              <a:rPr lang="en-US" sz="2400" b="1">
                <a:latin typeface="Open Sans" pitchFamily="2" charset="0"/>
                <a:ea typeface="Open Sans" pitchFamily="2" charset="0"/>
                <a:cs typeface="Open Sans" pitchFamily="2" charset="0"/>
              </a:rPr>
              <a:t>time is of the essence</a:t>
            </a:r>
            <a:r>
              <a:rPr lang="en-US" sz="2400">
                <a:latin typeface="Open Sans" pitchFamily="2" charset="0"/>
                <a:ea typeface="Open Sans" pitchFamily="2" charset="0"/>
                <a:cs typeface="Open Sans" pitchFamily="2" charset="0"/>
              </a:rPr>
              <a:t>.</a:t>
            </a:r>
          </a:p>
          <a:p>
            <a:pPr>
              <a:spcAft>
                <a:spcPts val="2400"/>
              </a:spcAft>
            </a:pPr>
            <a:r>
              <a:rPr lang="en-US" sz="2400" b="1">
                <a:latin typeface="Open Sans" pitchFamily="2" charset="0"/>
                <a:ea typeface="Open Sans" pitchFamily="2" charset="0"/>
                <a:cs typeface="Open Sans" pitchFamily="2" charset="0"/>
              </a:rPr>
              <a:t>Treat the greatest threat to life first. </a:t>
            </a:r>
          </a:p>
          <a:p>
            <a:pPr>
              <a:spcAft>
                <a:spcPts val="2400"/>
              </a:spcAft>
            </a:pPr>
            <a:r>
              <a:rPr lang="en-US" sz="2400">
                <a:latin typeface="Open Sans" pitchFamily="2" charset="0"/>
                <a:ea typeface="Open Sans" pitchFamily="2" charset="0"/>
                <a:cs typeface="Open Sans" pitchFamily="2" charset="0"/>
              </a:rPr>
              <a:t>Recognize the definitive diagnosis is not immediately important. </a:t>
            </a:r>
          </a:p>
          <a:p>
            <a:pPr>
              <a:spcAft>
                <a:spcPts val="2400"/>
              </a:spcAft>
            </a:pPr>
            <a:r>
              <a:rPr lang="en-US" sz="2400" b="1">
                <a:latin typeface="Open Sans" pitchFamily="2" charset="0"/>
                <a:ea typeface="Open Sans" pitchFamily="2" charset="0"/>
                <a:cs typeface="Open Sans" pitchFamily="2" charset="0"/>
              </a:rPr>
              <a:t>Do no further harm. </a:t>
            </a:r>
          </a:p>
          <a:p>
            <a:pPr marL="228600" indent="-228600">
              <a:spcAft>
                <a:spcPts val="2400"/>
              </a:spcAft>
              <a:buFont typeface="Arial" panose="020B0604020202020204" pitchFamily="34" charset="0"/>
              <a:buChar char="•"/>
            </a:pPr>
            <a:endParaRPr lang="en-US" sz="2400">
              <a:latin typeface="Open Sans" pitchFamily="2" charset="0"/>
              <a:ea typeface="Open Sans" pitchFamily="2" charset="0"/>
              <a:cs typeface="Open Sans" pitchFamily="2" charset="0"/>
            </a:endParaRPr>
          </a:p>
        </p:txBody>
      </p:sp>
      <p:sp>
        <p:nvSpPr>
          <p:cNvPr id="5" name="Title 1">
            <a:extLst>
              <a:ext uri="{FF2B5EF4-FFF2-40B4-BE49-F238E27FC236}">
                <a16:creationId xmlns:a16="http://schemas.microsoft.com/office/drawing/2014/main" id="{A669E4FD-E2AC-E0FC-FAAB-9966619CA253}"/>
              </a:ext>
            </a:extLst>
          </p:cNvPr>
          <p:cNvSpPr txBox="1">
            <a:spLocks/>
          </p:cNvSpPr>
          <p:nvPr/>
        </p:nvSpPr>
        <p:spPr>
          <a:xfrm>
            <a:off x="472842" y="456602"/>
            <a:ext cx="6488575" cy="62917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000" b="1">
                <a:solidFill>
                  <a:srgbClr val="152C5D"/>
                </a:solidFill>
                <a:latin typeface="Open Sans" pitchFamily="2" charset="0"/>
                <a:ea typeface="Open Sans" pitchFamily="2" charset="0"/>
                <a:cs typeface="Open Sans" pitchFamily="2" charset="0"/>
              </a:rPr>
              <a:t>ATLS Concept</a:t>
            </a:r>
          </a:p>
        </p:txBody>
      </p:sp>
      <p:pic>
        <p:nvPicPr>
          <p:cNvPr id="6" name="Picture 5" descr="A group of doctors performing an operation&#10;&#10;Description automatically generated">
            <a:extLst>
              <a:ext uri="{FF2B5EF4-FFF2-40B4-BE49-F238E27FC236}">
                <a16:creationId xmlns:a16="http://schemas.microsoft.com/office/drawing/2014/main" id="{CD980CB2-3BFF-BD31-CCCF-CABE3B295862}"/>
              </a:ext>
            </a:extLst>
          </p:cNvPr>
          <p:cNvPicPr>
            <a:picLocks noChangeAspect="1"/>
          </p:cNvPicPr>
          <p:nvPr/>
        </p:nvPicPr>
        <p:blipFill>
          <a:blip r:embed="rId5"/>
          <a:stretch>
            <a:fillRect/>
          </a:stretch>
        </p:blipFill>
        <p:spPr>
          <a:xfrm>
            <a:off x="7231628" y="1213164"/>
            <a:ext cx="4890961" cy="5809198"/>
          </a:xfrm>
          <a:prstGeom prst="rect">
            <a:avLst/>
          </a:prstGeom>
          <a:effectLst/>
        </p:spPr>
      </p:pic>
      <p:sp>
        <p:nvSpPr>
          <p:cNvPr id="3" name="TextBox 2">
            <a:extLst>
              <a:ext uri="{FF2B5EF4-FFF2-40B4-BE49-F238E27FC236}">
                <a16:creationId xmlns:a16="http://schemas.microsoft.com/office/drawing/2014/main" id="{6D6A6AA7-15A4-ACC8-A580-CDB05543FBD1}"/>
              </a:ext>
            </a:extLst>
          </p:cNvPr>
          <p:cNvSpPr txBox="1"/>
          <p:nvPr/>
        </p:nvSpPr>
        <p:spPr>
          <a:xfrm>
            <a:off x="11638621" y="6571280"/>
            <a:ext cx="553380" cy="246221"/>
          </a:xfrm>
          <a:prstGeom prst="rect">
            <a:avLst/>
          </a:prstGeom>
          <a:noFill/>
        </p:spPr>
        <p:txBody>
          <a:bodyPr wrap="square" rtlCol="0">
            <a:spAutoFit/>
          </a:bodyPr>
          <a:lstStyle/>
          <a:p>
            <a:r>
              <a:rPr lang="en-US" sz="1000" b="0" i="0">
                <a:solidFill>
                  <a:schemeClr val="bg1">
                    <a:lumMod val="50000"/>
                  </a:schemeClr>
                </a:solidFill>
                <a:effectLst/>
                <a:latin typeface="Lato" panose="020F0502020204030203" pitchFamily="34" charset="77"/>
                <a:ea typeface="Open Sans" pitchFamily="2" charset="0"/>
                <a:cs typeface="Open Sans" pitchFamily="2" charset="0"/>
              </a:rPr>
              <a:t>©</a:t>
            </a:r>
            <a:r>
              <a:rPr lang="en-US" sz="1000" b="1">
                <a:solidFill>
                  <a:schemeClr val="bg1">
                    <a:lumMod val="50000"/>
                  </a:schemeClr>
                </a:solidFill>
                <a:effectLst/>
                <a:latin typeface="Lato" panose="020F0502020204030203" pitchFamily="34" charset="77"/>
                <a:ea typeface="Open Sans" pitchFamily="2" charset="0"/>
                <a:cs typeface="Open Sans" pitchFamily="2" charset="0"/>
              </a:rPr>
              <a:t>ACS</a:t>
            </a:r>
          </a:p>
        </p:txBody>
      </p:sp>
      <p:pic>
        <p:nvPicPr>
          <p:cNvPr id="7" name="Picture 6" descr="A black and white logo&#10;&#10;Description automatically generated">
            <a:extLst>
              <a:ext uri="{FF2B5EF4-FFF2-40B4-BE49-F238E27FC236}">
                <a16:creationId xmlns:a16="http://schemas.microsoft.com/office/drawing/2014/main" id="{C524D1AB-F914-7783-F8AA-0204A94A5A1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681906" y="102379"/>
            <a:ext cx="2991850" cy="1171165"/>
          </a:xfrm>
          <a:prstGeom prst="rect">
            <a:avLst/>
          </a:prstGeom>
          <a:effectLst>
            <a:outerShdw blurRad="50800" dist="38100" dir="2700000" algn="tl" rotWithShape="0">
              <a:prstClr val="black">
                <a:alpha val="40000"/>
              </a:prstClr>
            </a:outerShdw>
          </a:effectLst>
        </p:spPr>
      </p:pic>
    </p:spTree>
    <p:custDataLst>
      <p:tags r:id="rId1"/>
    </p:custDataLst>
    <p:extLst>
      <p:ext uri="{BB962C8B-B14F-4D97-AF65-F5344CB8AC3E}">
        <p14:creationId xmlns:p14="http://schemas.microsoft.com/office/powerpoint/2010/main" val="8147377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black and blue rectangle&#10;&#10;Description automatically generated">
            <a:extLst>
              <a:ext uri="{FF2B5EF4-FFF2-40B4-BE49-F238E27FC236}">
                <a16:creationId xmlns:a16="http://schemas.microsoft.com/office/drawing/2014/main" id="{26FB6148-9BBB-17EB-72E1-7132C27F3CC1}"/>
              </a:ext>
            </a:extLst>
          </p:cNvPr>
          <p:cNvPicPr>
            <a:picLocks noChangeAspect="1"/>
          </p:cNvPicPr>
          <p:nvPr/>
        </p:nvPicPr>
        <p:blipFill>
          <a:blip r:embed="rId3"/>
          <a:stretch>
            <a:fillRect/>
          </a:stretch>
        </p:blipFill>
        <p:spPr>
          <a:xfrm>
            <a:off x="0" y="0"/>
            <a:ext cx="12192000" cy="6858000"/>
          </a:xfrm>
          <a:prstGeom prst="rect">
            <a:avLst/>
          </a:prstGeom>
        </p:spPr>
      </p:pic>
      <p:sp>
        <p:nvSpPr>
          <p:cNvPr id="8" name="TextBox 7">
            <a:extLst>
              <a:ext uri="{FF2B5EF4-FFF2-40B4-BE49-F238E27FC236}">
                <a16:creationId xmlns:a16="http://schemas.microsoft.com/office/drawing/2014/main" id="{444CC7D0-5314-75A5-3601-75BE6F721679}"/>
              </a:ext>
            </a:extLst>
          </p:cNvPr>
          <p:cNvSpPr txBox="1"/>
          <p:nvPr/>
        </p:nvSpPr>
        <p:spPr>
          <a:xfrm>
            <a:off x="286970" y="935659"/>
            <a:ext cx="2413353" cy="98488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900" b="1" i="0" u="none" strike="noStrike" kern="1200" cap="none" spc="0" normalizeH="0" baseline="0" noProof="0">
                <a:ln>
                  <a:noFill/>
                </a:ln>
                <a:solidFill>
                  <a:prstClr val="white"/>
                </a:solidFill>
                <a:effectLst/>
                <a:uLnTx/>
                <a:uFillTx/>
                <a:latin typeface="Open Sans" pitchFamily="2" charset="0"/>
                <a:ea typeface="Open Sans" pitchFamily="2" charset="0"/>
                <a:cs typeface="Open Sans" pitchFamily="2" charset="0"/>
              </a:rPr>
              <a:t>Chapter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900" b="1" i="0" u="none" strike="noStrike" kern="1200" cap="none" spc="0" normalizeH="0" baseline="0" noProof="0">
                <a:ln>
                  <a:noFill/>
                </a:ln>
                <a:solidFill>
                  <a:prstClr val="white"/>
                </a:solidFill>
                <a:effectLst/>
                <a:uLnTx/>
                <a:uFillTx/>
                <a:latin typeface="Open Sans" pitchFamily="2" charset="0"/>
                <a:ea typeface="Open Sans" pitchFamily="2" charset="0"/>
                <a:cs typeface="Open Sans" pitchFamily="2" charset="0"/>
              </a:rPr>
              <a:t>Statement</a:t>
            </a:r>
            <a:endParaRPr kumimoji="0" lang="en-US" sz="2900" b="1" i="0" u="none" strike="noStrike" kern="1200" cap="none" spc="0" normalizeH="0" baseline="0" noProof="0">
              <a:ln>
                <a:noFill/>
              </a:ln>
              <a:solidFill>
                <a:srgbClr val="E62625"/>
              </a:solidFill>
              <a:effectLst/>
              <a:uLnTx/>
              <a:uFillTx/>
              <a:latin typeface="Open Sans" pitchFamily="2" charset="0"/>
              <a:ea typeface="Open Sans" pitchFamily="2" charset="0"/>
              <a:cs typeface="Open Sans" pitchFamily="2" charset="0"/>
            </a:endParaRPr>
          </a:p>
        </p:txBody>
      </p:sp>
      <p:cxnSp>
        <p:nvCxnSpPr>
          <p:cNvPr id="9" name="Straight Connector 8">
            <a:extLst>
              <a:ext uri="{FF2B5EF4-FFF2-40B4-BE49-F238E27FC236}">
                <a16:creationId xmlns:a16="http://schemas.microsoft.com/office/drawing/2014/main" id="{3569D54B-0DD1-7802-02E5-93583A978AD7}"/>
              </a:ext>
            </a:extLst>
          </p:cNvPr>
          <p:cNvCxnSpPr>
            <a:cxnSpLocks/>
          </p:cNvCxnSpPr>
          <p:nvPr/>
        </p:nvCxnSpPr>
        <p:spPr>
          <a:xfrm>
            <a:off x="361110" y="2204503"/>
            <a:ext cx="2060814" cy="0"/>
          </a:xfrm>
          <a:prstGeom prst="line">
            <a:avLst/>
          </a:prstGeom>
          <a:ln w="38100">
            <a:solidFill>
              <a:srgbClr val="E62625"/>
            </a:solidFill>
          </a:ln>
        </p:spPr>
        <p:style>
          <a:lnRef idx="3">
            <a:schemeClr val="dk1"/>
          </a:lnRef>
          <a:fillRef idx="0">
            <a:schemeClr val="dk1"/>
          </a:fillRef>
          <a:effectRef idx="2">
            <a:schemeClr val="dk1"/>
          </a:effectRef>
          <a:fontRef idx="minor">
            <a:schemeClr val="tx1"/>
          </a:fontRef>
        </p:style>
      </p:cxnSp>
      <p:sp>
        <p:nvSpPr>
          <p:cNvPr id="12" name="Content Placeholder 2">
            <a:extLst>
              <a:ext uri="{FF2B5EF4-FFF2-40B4-BE49-F238E27FC236}">
                <a16:creationId xmlns:a16="http://schemas.microsoft.com/office/drawing/2014/main" id="{23EDDD4A-A154-F329-0546-E3F23885F3A0}"/>
              </a:ext>
            </a:extLst>
          </p:cNvPr>
          <p:cNvSpPr>
            <a:spLocks noGrp="1"/>
          </p:cNvSpPr>
          <p:nvPr>
            <p:ph idx="1"/>
          </p:nvPr>
        </p:nvSpPr>
        <p:spPr>
          <a:xfrm>
            <a:off x="3705782" y="1253331"/>
            <a:ext cx="7932839" cy="4351338"/>
          </a:xfrm>
        </p:spPr>
        <p:txBody>
          <a:bodyPr vert="horz" lIns="91440" tIns="45720" rIns="91440" bIns="45720" rtlCol="0" anchor="t">
            <a:noAutofit/>
          </a:bodyPr>
          <a:lstStyle/>
          <a:p>
            <a:pPr marL="0" indent="0">
              <a:lnSpc>
                <a:spcPct val="100000"/>
              </a:lnSpc>
              <a:spcBef>
                <a:spcPts val="0"/>
              </a:spcBef>
              <a:spcAft>
                <a:spcPts val="2400"/>
              </a:spcAft>
              <a:buNone/>
            </a:pPr>
            <a:r>
              <a:rPr lang="en-US" sz="2200">
                <a:solidFill>
                  <a:srgbClr val="333333"/>
                </a:solidFill>
                <a:latin typeface="Open Sans" pitchFamily="2" charset="0"/>
                <a:ea typeface="Open Sans" pitchFamily="2" charset="0"/>
                <a:cs typeface="Open Sans" pitchFamily="2" charset="0"/>
              </a:rPr>
              <a:t>The </a:t>
            </a:r>
            <a:r>
              <a:rPr lang="en-US" sz="2200" b="1">
                <a:solidFill>
                  <a:srgbClr val="333333"/>
                </a:solidFill>
                <a:latin typeface="Open Sans" pitchFamily="2" charset="0"/>
                <a:ea typeface="Open Sans" pitchFamily="2" charset="0"/>
                <a:cs typeface="Open Sans" pitchFamily="2" charset="0"/>
              </a:rPr>
              <a:t>Primary Survey (</a:t>
            </a:r>
            <a:r>
              <a:rPr lang="en-US" sz="2200" b="1" err="1">
                <a:solidFill>
                  <a:srgbClr val="333333"/>
                </a:solidFill>
                <a:latin typeface="Open Sans" pitchFamily="2" charset="0"/>
                <a:ea typeface="Open Sans" pitchFamily="2" charset="0"/>
                <a:cs typeface="Open Sans" pitchFamily="2" charset="0"/>
              </a:rPr>
              <a:t>xABCDE</a:t>
            </a:r>
            <a:r>
              <a:rPr lang="en-US" sz="2200" b="1">
                <a:solidFill>
                  <a:srgbClr val="333333"/>
                </a:solidFill>
                <a:latin typeface="Open Sans" pitchFamily="2" charset="0"/>
                <a:ea typeface="Open Sans" pitchFamily="2" charset="0"/>
                <a:cs typeface="Open Sans" pitchFamily="2" charset="0"/>
              </a:rPr>
              <a:t>) </a:t>
            </a:r>
            <a:r>
              <a:rPr lang="en-US" sz="2200">
                <a:solidFill>
                  <a:srgbClr val="333333"/>
                </a:solidFill>
                <a:latin typeface="Open Sans" pitchFamily="2" charset="0"/>
                <a:ea typeface="Open Sans" pitchFamily="2" charset="0"/>
                <a:cs typeface="Open Sans" pitchFamily="2" charset="0"/>
              </a:rPr>
              <a:t>with simultaneous resuscitation is the </a:t>
            </a:r>
            <a:r>
              <a:rPr lang="en-US" sz="2200" b="1">
                <a:solidFill>
                  <a:srgbClr val="333333"/>
                </a:solidFill>
                <a:latin typeface="Open Sans" pitchFamily="2" charset="0"/>
                <a:ea typeface="Open Sans" pitchFamily="2" charset="0"/>
                <a:cs typeface="Open Sans" pitchFamily="2" charset="0"/>
              </a:rPr>
              <a:t>cornerstone of the initial assessment</a:t>
            </a:r>
            <a:r>
              <a:rPr lang="en-US" sz="2200">
                <a:solidFill>
                  <a:srgbClr val="333333"/>
                </a:solidFill>
                <a:latin typeface="Open Sans" pitchFamily="2" charset="0"/>
                <a:ea typeface="Open Sans" pitchFamily="2" charset="0"/>
                <a:cs typeface="Open Sans" pitchFamily="2" charset="0"/>
              </a:rPr>
              <a:t> of the trauma patient.</a:t>
            </a:r>
          </a:p>
          <a:p>
            <a:pPr marL="0" indent="0">
              <a:lnSpc>
                <a:spcPct val="100000"/>
              </a:lnSpc>
              <a:spcBef>
                <a:spcPts val="0"/>
              </a:spcBef>
              <a:spcAft>
                <a:spcPts val="2400"/>
              </a:spcAft>
              <a:buNone/>
            </a:pPr>
            <a:r>
              <a:rPr lang="en-US" sz="2200">
                <a:solidFill>
                  <a:srgbClr val="333333"/>
                </a:solidFill>
                <a:latin typeface="Open Sans" pitchFamily="2" charset="0"/>
                <a:ea typeface="Open Sans" pitchFamily="2" charset="0"/>
                <a:cs typeface="Open Sans" pitchFamily="2" charset="0"/>
              </a:rPr>
              <a:t>The primary survey is repeated frequently to identify any deterioration in patient status and indication for additional intervention.</a:t>
            </a:r>
            <a:r>
              <a:rPr kumimoji="0" lang="en-US" sz="2200" u="none" strike="noStrike" kern="1200" cap="none" spc="0" normalizeH="0" baseline="0" noProof="0">
                <a:ln>
                  <a:noFill/>
                </a:ln>
                <a:solidFill>
                  <a:prstClr val="black"/>
                </a:solidFill>
                <a:effectLst/>
                <a:uLnTx/>
                <a:uFillTx/>
                <a:latin typeface="Open Sans" pitchFamily="2" charset="0"/>
                <a:ea typeface="Open Sans" pitchFamily="2" charset="0"/>
                <a:cs typeface="Open Sans" pitchFamily="2" charset="0"/>
              </a:rPr>
              <a:t> </a:t>
            </a:r>
            <a:endParaRPr lang="en-US" sz="2200">
              <a:solidFill>
                <a:prstClr val="black"/>
              </a:solidFill>
              <a:latin typeface="Open Sans" pitchFamily="2" charset="0"/>
              <a:ea typeface="Open Sans" pitchFamily="2" charset="0"/>
              <a:cs typeface="Open Sans" pitchFamily="2" charset="0"/>
            </a:endParaRPr>
          </a:p>
        </p:txBody>
      </p:sp>
      <p:sp>
        <p:nvSpPr>
          <p:cNvPr id="2" name="TextBox 1">
            <a:extLst>
              <a:ext uri="{FF2B5EF4-FFF2-40B4-BE49-F238E27FC236}">
                <a16:creationId xmlns:a16="http://schemas.microsoft.com/office/drawing/2014/main" id="{13E88395-CDE8-7085-F605-67B42F9FF05D}"/>
              </a:ext>
            </a:extLst>
          </p:cNvPr>
          <p:cNvSpPr txBox="1"/>
          <p:nvPr/>
        </p:nvSpPr>
        <p:spPr>
          <a:xfrm>
            <a:off x="11638621" y="6571280"/>
            <a:ext cx="553380" cy="246221"/>
          </a:xfrm>
          <a:prstGeom prst="rect">
            <a:avLst/>
          </a:prstGeom>
          <a:noFill/>
        </p:spPr>
        <p:txBody>
          <a:bodyPr wrap="square" rtlCol="0">
            <a:spAutoFit/>
          </a:bodyPr>
          <a:lstStyle/>
          <a:p>
            <a:r>
              <a:rPr lang="en-US" sz="1000" b="0" i="0">
                <a:solidFill>
                  <a:schemeClr val="bg1">
                    <a:lumMod val="50000"/>
                  </a:schemeClr>
                </a:solidFill>
                <a:effectLst/>
                <a:latin typeface="Lato" panose="020F0502020204030203" pitchFamily="34" charset="77"/>
                <a:ea typeface="Open Sans" pitchFamily="2" charset="0"/>
                <a:cs typeface="Open Sans" pitchFamily="2" charset="0"/>
              </a:rPr>
              <a:t>©</a:t>
            </a:r>
            <a:r>
              <a:rPr lang="en-US" sz="1000" b="1">
                <a:solidFill>
                  <a:schemeClr val="bg1">
                    <a:lumMod val="50000"/>
                  </a:schemeClr>
                </a:solidFill>
                <a:effectLst/>
                <a:latin typeface="Lato" panose="020F0502020204030203" pitchFamily="34" charset="77"/>
                <a:ea typeface="Open Sans" pitchFamily="2" charset="0"/>
                <a:cs typeface="Open Sans" pitchFamily="2" charset="0"/>
              </a:rPr>
              <a:t>ACS</a:t>
            </a:r>
          </a:p>
        </p:txBody>
      </p:sp>
      <p:pic>
        <p:nvPicPr>
          <p:cNvPr id="5" name="Picture 4" descr="A black and white logo&#10;&#10;Description automatically generated">
            <a:extLst>
              <a:ext uri="{FF2B5EF4-FFF2-40B4-BE49-F238E27FC236}">
                <a16:creationId xmlns:a16="http://schemas.microsoft.com/office/drawing/2014/main" id="{D08411DE-B401-E72C-65B9-A14E2E3E696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2972" y="5726300"/>
            <a:ext cx="2644690" cy="1035269"/>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81781332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black and white rectangle with red squares&#10;&#10;Description automatically generated">
            <a:extLst>
              <a:ext uri="{FF2B5EF4-FFF2-40B4-BE49-F238E27FC236}">
                <a16:creationId xmlns:a16="http://schemas.microsoft.com/office/drawing/2014/main" id="{67F35A96-01EB-A62A-1D02-5EC5919E1213}"/>
              </a:ext>
            </a:extLst>
          </p:cNvPr>
          <p:cNvPicPr>
            <a:picLocks noChangeAspect="1"/>
          </p:cNvPicPr>
          <p:nvPr/>
        </p:nvPicPr>
        <p:blipFill rotWithShape="1">
          <a:blip r:embed="rId4"/>
          <a:srcRect b="86053"/>
          <a:stretch/>
        </p:blipFill>
        <p:spPr>
          <a:xfrm>
            <a:off x="0" y="0"/>
            <a:ext cx="12192000" cy="1375925"/>
          </a:xfrm>
          <a:prstGeom prst="rect">
            <a:avLst/>
          </a:prstGeom>
        </p:spPr>
      </p:pic>
      <p:sp>
        <p:nvSpPr>
          <p:cNvPr id="7" name="Title 1">
            <a:extLst>
              <a:ext uri="{FF2B5EF4-FFF2-40B4-BE49-F238E27FC236}">
                <a16:creationId xmlns:a16="http://schemas.microsoft.com/office/drawing/2014/main" id="{879A088D-4D16-1486-C27F-634738F7EC45}"/>
              </a:ext>
            </a:extLst>
          </p:cNvPr>
          <p:cNvSpPr txBox="1">
            <a:spLocks/>
          </p:cNvSpPr>
          <p:nvPr/>
        </p:nvSpPr>
        <p:spPr>
          <a:xfrm>
            <a:off x="518088" y="484446"/>
            <a:ext cx="6488575" cy="62917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000" b="1">
                <a:solidFill>
                  <a:srgbClr val="152C5D"/>
                </a:solidFill>
                <a:latin typeface="Open Sans" pitchFamily="2" charset="0"/>
                <a:ea typeface="Open Sans" pitchFamily="2" charset="0"/>
                <a:cs typeface="Open Sans" pitchFamily="2" charset="0"/>
              </a:rPr>
              <a:t>Initial Assessment and Management</a:t>
            </a:r>
          </a:p>
        </p:txBody>
      </p:sp>
      <p:grpSp>
        <p:nvGrpSpPr>
          <p:cNvPr id="27" name="Group 26">
            <a:extLst>
              <a:ext uri="{FF2B5EF4-FFF2-40B4-BE49-F238E27FC236}">
                <a16:creationId xmlns:a16="http://schemas.microsoft.com/office/drawing/2014/main" id="{9EFDFD67-51D9-9A0F-55E0-1C37A4599B79}"/>
              </a:ext>
            </a:extLst>
          </p:cNvPr>
          <p:cNvGrpSpPr/>
          <p:nvPr/>
        </p:nvGrpSpPr>
        <p:grpSpPr>
          <a:xfrm>
            <a:off x="1023618" y="1661862"/>
            <a:ext cx="2636875" cy="4805916"/>
            <a:chOff x="-3838353" y="1679658"/>
            <a:chExt cx="2636875" cy="4805916"/>
          </a:xfrm>
          <a:effectLst>
            <a:outerShdw blurRad="50800" dist="38100" dir="2700000" algn="tl" rotWithShape="0">
              <a:prstClr val="black">
                <a:alpha val="40000"/>
              </a:prstClr>
            </a:outerShdw>
          </a:effectLst>
        </p:grpSpPr>
        <p:sp>
          <p:nvSpPr>
            <p:cNvPr id="8" name="Rectangle 7">
              <a:extLst>
                <a:ext uri="{FF2B5EF4-FFF2-40B4-BE49-F238E27FC236}">
                  <a16:creationId xmlns:a16="http://schemas.microsoft.com/office/drawing/2014/main" id="{AF558471-7E7C-2A44-5128-BB6689591DB9}"/>
                </a:ext>
              </a:extLst>
            </p:cNvPr>
            <p:cNvSpPr/>
            <p:nvPr/>
          </p:nvSpPr>
          <p:spPr>
            <a:xfrm>
              <a:off x="-3838353" y="1679658"/>
              <a:ext cx="2636875" cy="4805916"/>
            </a:xfrm>
            <a:prstGeom prst="rect">
              <a:avLst/>
            </a:prstGeom>
            <a:solidFill>
              <a:srgbClr val="152C5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 name="Straight Connector 10">
              <a:extLst>
                <a:ext uri="{FF2B5EF4-FFF2-40B4-BE49-F238E27FC236}">
                  <a16:creationId xmlns:a16="http://schemas.microsoft.com/office/drawing/2014/main" id="{4C5DAD1D-0986-998D-F580-A5E0814D4F87}"/>
                </a:ext>
              </a:extLst>
            </p:cNvPr>
            <p:cNvCxnSpPr>
              <a:cxnSpLocks/>
            </p:cNvCxnSpPr>
            <p:nvPr/>
          </p:nvCxnSpPr>
          <p:spPr>
            <a:xfrm>
              <a:off x="-3838353" y="2460452"/>
              <a:ext cx="2636874"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AA069C0A-BD39-BC3B-3924-F6395967F485}"/>
                </a:ext>
              </a:extLst>
            </p:cNvPr>
            <p:cNvCxnSpPr>
              <a:cxnSpLocks/>
            </p:cNvCxnSpPr>
            <p:nvPr/>
          </p:nvCxnSpPr>
          <p:spPr>
            <a:xfrm>
              <a:off x="-3838353" y="3098406"/>
              <a:ext cx="2636874"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C8E52C09-EE22-54BC-27EE-8C9F11E894F6}"/>
                </a:ext>
              </a:extLst>
            </p:cNvPr>
            <p:cNvCxnSpPr>
              <a:cxnSpLocks/>
            </p:cNvCxnSpPr>
            <p:nvPr/>
          </p:nvCxnSpPr>
          <p:spPr>
            <a:xfrm>
              <a:off x="-3838353" y="4438109"/>
              <a:ext cx="2636874"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85774906-9AEE-DB62-C0BC-CF5641C76234}"/>
                </a:ext>
              </a:extLst>
            </p:cNvPr>
            <p:cNvCxnSpPr>
              <a:cxnSpLocks/>
            </p:cNvCxnSpPr>
            <p:nvPr/>
          </p:nvCxnSpPr>
          <p:spPr>
            <a:xfrm>
              <a:off x="-3838353" y="4991001"/>
              <a:ext cx="2636874"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B69F7004-785B-9591-2E94-F12523393609}"/>
                </a:ext>
              </a:extLst>
            </p:cNvPr>
            <p:cNvCxnSpPr>
              <a:cxnSpLocks/>
            </p:cNvCxnSpPr>
            <p:nvPr/>
          </p:nvCxnSpPr>
          <p:spPr>
            <a:xfrm>
              <a:off x="-3838353" y="5841606"/>
              <a:ext cx="2636874"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B93F70A8-30BE-85C5-1077-D67692269D52}"/>
                </a:ext>
              </a:extLst>
            </p:cNvPr>
            <p:cNvSpPr txBox="1"/>
            <p:nvPr/>
          </p:nvSpPr>
          <p:spPr>
            <a:xfrm>
              <a:off x="-3434316" y="1906874"/>
              <a:ext cx="1828800" cy="454361"/>
            </a:xfrm>
            <a:prstGeom prst="rect">
              <a:avLst/>
            </a:prstGeom>
            <a:noFill/>
          </p:spPr>
          <p:txBody>
            <a:bodyPr wrap="square" rtlCol="0">
              <a:noAutofit/>
            </a:bodyPr>
            <a:lstStyle/>
            <a:p>
              <a:pPr algn="ctr"/>
              <a:r>
                <a:rPr lang="en-US" b="1">
                  <a:solidFill>
                    <a:schemeClr val="bg1"/>
                  </a:solidFill>
                  <a:latin typeface="Open Sans" pitchFamily="2" charset="0"/>
                  <a:ea typeface="Open Sans" pitchFamily="2" charset="0"/>
                  <a:cs typeface="Open Sans" pitchFamily="2" charset="0"/>
                </a:rPr>
                <a:t>Preparation</a:t>
              </a:r>
            </a:p>
          </p:txBody>
        </p:sp>
        <p:sp>
          <p:nvSpPr>
            <p:cNvPr id="17" name="TextBox 16">
              <a:extLst>
                <a:ext uri="{FF2B5EF4-FFF2-40B4-BE49-F238E27FC236}">
                  <a16:creationId xmlns:a16="http://schemas.microsoft.com/office/drawing/2014/main" id="{EF71B43B-AF15-0356-DC93-25C73D4B8630}"/>
                </a:ext>
              </a:extLst>
            </p:cNvPr>
            <p:cNvSpPr txBox="1"/>
            <p:nvPr/>
          </p:nvSpPr>
          <p:spPr>
            <a:xfrm>
              <a:off x="-3434316" y="2587358"/>
              <a:ext cx="1828800" cy="454361"/>
            </a:xfrm>
            <a:prstGeom prst="rect">
              <a:avLst/>
            </a:prstGeom>
            <a:noFill/>
          </p:spPr>
          <p:txBody>
            <a:bodyPr wrap="square" rtlCol="0">
              <a:noAutofit/>
            </a:bodyPr>
            <a:lstStyle/>
            <a:p>
              <a:pPr algn="ctr"/>
              <a:r>
                <a:rPr lang="en-US" b="1">
                  <a:solidFill>
                    <a:schemeClr val="bg1"/>
                  </a:solidFill>
                  <a:latin typeface="Open Sans" pitchFamily="2" charset="0"/>
                  <a:ea typeface="Open Sans" pitchFamily="2" charset="0"/>
                  <a:cs typeface="Open Sans" pitchFamily="2" charset="0"/>
                </a:rPr>
                <a:t>Triage</a:t>
              </a:r>
            </a:p>
          </p:txBody>
        </p:sp>
        <p:sp>
          <p:nvSpPr>
            <p:cNvPr id="18" name="TextBox 17">
              <a:extLst>
                <a:ext uri="{FF2B5EF4-FFF2-40B4-BE49-F238E27FC236}">
                  <a16:creationId xmlns:a16="http://schemas.microsoft.com/office/drawing/2014/main" id="{1150F45C-9640-AD21-BD71-F10CB417BF20}"/>
                </a:ext>
              </a:extLst>
            </p:cNvPr>
            <p:cNvSpPr txBox="1"/>
            <p:nvPr/>
          </p:nvSpPr>
          <p:spPr>
            <a:xfrm>
              <a:off x="-3689497" y="3309116"/>
              <a:ext cx="2339163" cy="578040"/>
            </a:xfrm>
            <a:prstGeom prst="rect">
              <a:avLst/>
            </a:prstGeom>
            <a:noFill/>
          </p:spPr>
          <p:txBody>
            <a:bodyPr wrap="square" rtlCol="0">
              <a:noAutofit/>
            </a:bodyPr>
            <a:lstStyle/>
            <a:p>
              <a:pPr algn="ctr"/>
              <a:r>
                <a:rPr lang="en-US" b="1">
                  <a:solidFill>
                    <a:schemeClr val="bg1"/>
                  </a:solidFill>
                  <a:latin typeface="Open Sans" pitchFamily="2" charset="0"/>
                  <a:ea typeface="Open Sans" pitchFamily="2" charset="0"/>
                  <a:cs typeface="Open Sans" pitchFamily="2" charset="0"/>
                </a:rPr>
                <a:t>Primary Survey with Simultaneous Resuscitation</a:t>
              </a:r>
            </a:p>
          </p:txBody>
        </p:sp>
        <p:sp>
          <p:nvSpPr>
            <p:cNvPr id="19" name="TextBox 18">
              <a:extLst>
                <a:ext uri="{FF2B5EF4-FFF2-40B4-BE49-F238E27FC236}">
                  <a16:creationId xmlns:a16="http://schemas.microsoft.com/office/drawing/2014/main" id="{1484FE70-53B9-0F41-06FC-26D124106B23}"/>
                </a:ext>
              </a:extLst>
            </p:cNvPr>
            <p:cNvSpPr txBox="1"/>
            <p:nvPr/>
          </p:nvSpPr>
          <p:spPr>
            <a:xfrm>
              <a:off x="-3434316" y="4522483"/>
              <a:ext cx="1828800" cy="454361"/>
            </a:xfrm>
            <a:prstGeom prst="rect">
              <a:avLst/>
            </a:prstGeom>
            <a:noFill/>
          </p:spPr>
          <p:txBody>
            <a:bodyPr wrap="square" rtlCol="0">
              <a:noAutofit/>
            </a:bodyPr>
            <a:lstStyle/>
            <a:p>
              <a:pPr algn="ctr"/>
              <a:r>
                <a:rPr lang="en-US" b="1">
                  <a:solidFill>
                    <a:schemeClr val="bg1"/>
                  </a:solidFill>
                  <a:latin typeface="Open Sans" pitchFamily="2" charset="0"/>
                  <a:ea typeface="Open Sans" pitchFamily="2" charset="0"/>
                  <a:cs typeface="Open Sans" pitchFamily="2" charset="0"/>
                </a:rPr>
                <a:t>Adjuncts</a:t>
              </a:r>
            </a:p>
          </p:txBody>
        </p:sp>
        <p:sp>
          <p:nvSpPr>
            <p:cNvPr id="20" name="TextBox 19">
              <a:extLst>
                <a:ext uri="{FF2B5EF4-FFF2-40B4-BE49-F238E27FC236}">
                  <a16:creationId xmlns:a16="http://schemas.microsoft.com/office/drawing/2014/main" id="{BE16A32D-5625-8942-2DB4-B6A2C57893A8}"/>
                </a:ext>
              </a:extLst>
            </p:cNvPr>
            <p:cNvSpPr txBox="1"/>
            <p:nvPr/>
          </p:nvSpPr>
          <p:spPr>
            <a:xfrm>
              <a:off x="-3434316" y="5096642"/>
              <a:ext cx="1828800" cy="454361"/>
            </a:xfrm>
            <a:prstGeom prst="rect">
              <a:avLst/>
            </a:prstGeom>
            <a:noFill/>
          </p:spPr>
          <p:txBody>
            <a:bodyPr wrap="square" rtlCol="0">
              <a:noAutofit/>
            </a:bodyPr>
            <a:lstStyle/>
            <a:p>
              <a:pPr algn="ctr"/>
              <a:r>
                <a:rPr lang="en-US" b="1">
                  <a:solidFill>
                    <a:schemeClr val="bg1"/>
                  </a:solidFill>
                  <a:latin typeface="Open Sans" pitchFamily="2" charset="0"/>
                  <a:ea typeface="Open Sans" pitchFamily="2" charset="0"/>
                  <a:cs typeface="Open Sans" pitchFamily="2" charset="0"/>
                </a:rPr>
                <a:t>Consider Transfer</a:t>
              </a:r>
            </a:p>
          </p:txBody>
        </p:sp>
        <p:sp>
          <p:nvSpPr>
            <p:cNvPr id="21" name="TextBox 20">
              <a:extLst>
                <a:ext uri="{FF2B5EF4-FFF2-40B4-BE49-F238E27FC236}">
                  <a16:creationId xmlns:a16="http://schemas.microsoft.com/office/drawing/2014/main" id="{2AE74AD5-E31F-8E15-3893-4F19629FB8B7}"/>
                </a:ext>
              </a:extLst>
            </p:cNvPr>
            <p:cNvSpPr txBox="1"/>
            <p:nvPr/>
          </p:nvSpPr>
          <p:spPr>
            <a:xfrm>
              <a:off x="-3434316" y="5967418"/>
              <a:ext cx="1828800" cy="454361"/>
            </a:xfrm>
            <a:prstGeom prst="rect">
              <a:avLst/>
            </a:prstGeom>
            <a:noFill/>
          </p:spPr>
          <p:txBody>
            <a:bodyPr wrap="square" rtlCol="0">
              <a:noAutofit/>
            </a:bodyPr>
            <a:lstStyle/>
            <a:p>
              <a:pPr algn="ctr"/>
              <a:r>
                <a:rPr lang="en-US" b="1">
                  <a:solidFill>
                    <a:schemeClr val="bg1"/>
                  </a:solidFill>
                  <a:latin typeface="Open Sans" pitchFamily="2" charset="0"/>
                  <a:ea typeface="Open Sans" pitchFamily="2" charset="0"/>
                  <a:cs typeface="Open Sans" pitchFamily="2" charset="0"/>
                </a:rPr>
                <a:t>Re-evaluation</a:t>
              </a:r>
            </a:p>
          </p:txBody>
        </p:sp>
      </p:grpSp>
      <p:sp>
        <p:nvSpPr>
          <p:cNvPr id="28" name="Right Arrow 27">
            <a:extLst>
              <a:ext uri="{FF2B5EF4-FFF2-40B4-BE49-F238E27FC236}">
                <a16:creationId xmlns:a16="http://schemas.microsoft.com/office/drawing/2014/main" id="{BFED6EC1-978E-2672-51EE-17EE654AE09E}"/>
              </a:ext>
            </a:extLst>
          </p:cNvPr>
          <p:cNvSpPr/>
          <p:nvPr/>
        </p:nvSpPr>
        <p:spPr>
          <a:xfrm>
            <a:off x="4009441" y="3725363"/>
            <a:ext cx="776177" cy="629175"/>
          </a:xfrm>
          <a:prstGeom prst="rightArrow">
            <a:avLst/>
          </a:prstGeom>
          <a:solidFill>
            <a:srgbClr val="F04424"/>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3" name="Group 32">
            <a:extLst>
              <a:ext uri="{FF2B5EF4-FFF2-40B4-BE49-F238E27FC236}">
                <a16:creationId xmlns:a16="http://schemas.microsoft.com/office/drawing/2014/main" id="{47B47648-167A-6B9C-6A04-756A24882675}"/>
              </a:ext>
            </a:extLst>
          </p:cNvPr>
          <p:cNvGrpSpPr/>
          <p:nvPr/>
        </p:nvGrpSpPr>
        <p:grpSpPr>
          <a:xfrm>
            <a:off x="4885174" y="3193186"/>
            <a:ext cx="2636874" cy="1693529"/>
            <a:chOff x="21266" y="1835368"/>
            <a:chExt cx="2636874" cy="1693529"/>
          </a:xfrm>
          <a:effectLst/>
        </p:grpSpPr>
        <p:sp>
          <p:nvSpPr>
            <p:cNvPr id="29" name="Rectangle 28">
              <a:extLst>
                <a:ext uri="{FF2B5EF4-FFF2-40B4-BE49-F238E27FC236}">
                  <a16:creationId xmlns:a16="http://schemas.microsoft.com/office/drawing/2014/main" id="{2C348F07-6DD7-C6C7-E854-FB9E41D7A7D4}"/>
                </a:ext>
              </a:extLst>
            </p:cNvPr>
            <p:cNvSpPr/>
            <p:nvPr/>
          </p:nvSpPr>
          <p:spPr>
            <a:xfrm>
              <a:off x="269677" y="1835368"/>
              <a:ext cx="2140052" cy="1693529"/>
            </a:xfrm>
            <a:prstGeom prst="rect">
              <a:avLst/>
            </a:prstGeom>
            <a:solidFill>
              <a:srgbClr val="18367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0" name="Straight Connector 29">
              <a:extLst>
                <a:ext uri="{FF2B5EF4-FFF2-40B4-BE49-F238E27FC236}">
                  <a16:creationId xmlns:a16="http://schemas.microsoft.com/office/drawing/2014/main" id="{5E7E984E-5AEA-DFA7-9302-6C8A8C58F84E}"/>
                </a:ext>
              </a:extLst>
            </p:cNvPr>
            <p:cNvCxnSpPr>
              <a:cxnSpLocks/>
            </p:cNvCxnSpPr>
            <p:nvPr/>
          </p:nvCxnSpPr>
          <p:spPr>
            <a:xfrm>
              <a:off x="21266" y="2804238"/>
              <a:ext cx="2636874"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31" name="TextBox 30">
              <a:extLst>
                <a:ext uri="{FF2B5EF4-FFF2-40B4-BE49-F238E27FC236}">
                  <a16:creationId xmlns:a16="http://schemas.microsoft.com/office/drawing/2014/main" id="{D17B1763-79FA-63E0-B1E4-B23D58F23C70}"/>
                </a:ext>
              </a:extLst>
            </p:cNvPr>
            <p:cNvSpPr txBox="1"/>
            <p:nvPr/>
          </p:nvSpPr>
          <p:spPr>
            <a:xfrm>
              <a:off x="425303" y="2011289"/>
              <a:ext cx="1828800" cy="454361"/>
            </a:xfrm>
            <a:prstGeom prst="rect">
              <a:avLst/>
            </a:prstGeom>
            <a:noFill/>
          </p:spPr>
          <p:txBody>
            <a:bodyPr wrap="square" rtlCol="0">
              <a:noAutofit/>
            </a:bodyPr>
            <a:lstStyle/>
            <a:p>
              <a:pPr algn="ctr"/>
              <a:r>
                <a:rPr lang="en-US" b="1">
                  <a:solidFill>
                    <a:schemeClr val="bg1"/>
                  </a:solidFill>
                  <a:latin typeface="Open Sans" pitchFamily="2" charset="0"/>
                  <a:ea typeface="Open Sans" pitchFamily="2" charset="0"/>
                  <a:cs typeface="Open Sans" pitchFamily="2" charset="0"/>
                </a:rPr>
                <a:t>Secondary Survey</a:t>
              </a:r>
            </a:p>
          </p:txBody>
        </p:sp>
        <p:sp>
          <p:nvSpPr>
            <p:cNvPr id="32" name="TextBox 31">
              <a:extLst>
                <a:ext uri="{FF2B5EF4-FFF2-40B4-BE49-F238E27FC236}">
                  <a16:creationId xmlns:a16="http://schemas.microsoft.com/office/drawing/2014/main" id="{FAC80DA7-FA85-D87A-5BC4-9D6A288914E7}"/>
                </a:ext>
              </a:extLst>
            </p:cNvPr>
            <p:cNvSpPr txBox="1"/>
            <p:nvPr/>
          </p:nvSpPr>
          <p:spPr>
            <a:xfrm>
              <a:off x="425303" y="2968218"/>
              <a:ext cx="1828800" cy="454361"/>
            </a:xfrm>
            <a:prstGeom prst="rect">
              <a:avLst/>
            </a:prstGeom>
            <a:noFill/>
          </p:spPr>
          <p:txBody>
            <a:bodyPr wrap="square" rtlCol="0">
              <a:noAutofit/>
            </a:bodyPr>
            <a:lstStyle/>
            <a:p>
              <a:pPr algn="ctr"/>
              <a:r>
                <a:rPr lang="en-US" b="1">
                  <a:solidFill>
                    <a:schemeClr val="bg1"/>
                  </a:solidFill>
                  <a:latin typeface="Open Sans" pitchFamily="2" charset="0"/>
                  <a:ea typeface="Open Sans" pitchFamily="2" charset="0"/>
                  <a:cs typeface="Open Sans" pitchFamily="2" charset="0"/>
                </a:rPr>
                <a:t>Adjuncts</a:t>
              </a:r>
            </a:p>
          </p:txBody>
        </p:sp>
      </p:grpSp>
      <p:grpSp>
        <p:nvGrpSpPr>
          <p:cNvPr id="35" name="Group 34">
            <a:extLst>
              <a:ext uri="{FF2B5EF4-FFF2-40B4-BE49-F238E27FC236}">
                <a16:creationId xmlns:a16="http://schemas.microsoft.com/office/drawing/2014/main" id="{5429D60A-9D41-16BB-48C8-AFA24663338E}"/>
              </a:ext>
            </a:extLst>
          </p:cNvPr>
          <p:cNvGrpSpPr/>
          <p:nvPr/>
        </p:nvGrpSpPr>
        <p:grpSpPr>
          <a:xfrm>
            <a:off x="8576613" y="3218054"/>
            <a:ext cx="2636874" cy="1693529"/>
            <a:chOff x="21266" y="1835368"/>
            <a:chExt cx="2636874" cy="1693529"/>
          </a:xfrm>
          <a:effectLst/>
        </p:grpSpPr>
        <p:sp>
          <p:nvSpPr>
            <p:cNvPr id="36" name="Rectangle 35">
              <a:extLst>
                <a:ext uri="{FF2B5EF4-FFF2-40B4-BE49-F238E27FC236}">
                  <a16:creationId xmlns:a16="http://schemas.microsoft.com/office/drawing/2014/main" id="{88922BE3-B126-6A08-84F2-D101C53CD3B7}"/>
                </a:ext>
              </a:extLst>
            </p:cNvPr>
            <p:cNvSpPr/>
            <p:nvPr/>
          </p:nvSpPr>
          <p:spPr>
            <a:xfrm>
              <a:off x="269677" y="1835368"/>
              <a:ext cx="2140052" cy="1693529"/>
            </a:xfrm>
            <a:prstGeom prst="rect">
              <a:avLst/>
            </a:prstGeom>
            <a:solidFill>
              <a:srgbClr val="18367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7" name="Straight Connector 36">
              <a:extLst>
                <a:ext uri="{FF2B5EF4-FFF2-40B4-BE49-F238E27FC236}">
                  <a16:creationId xmlns:a16="http://schemas.microsoft.com/office/drawing/2014/main" id="{39DE07C3-B911-6E1A-001A-2DF422F22970}"/>
                </a:ext>
              </a:extLst>
            </p:cNvPr>
            <p:cNvCxnSpPr>
              <a:cxnSpLocks/>
            </p:cNvCxnSpPr>
            <p:nvPr/>
          </p:nvCxnSpPr>
          <p:spPr>
            <a:xfrm>
              <a:off x="21266" y="2612853"/>
              <a:ext cx="2636874"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38" name="TextBox 37">
              <a:extLst>
                <a:ext uri="{FF2B5EF4-FFF2-40B4-BE49-F238E27FC236}">
                  <a16:creationId xmlns:a16="http://schemas.microsoft.com/office/drawing/2014/main" id="{24B537F7-E4C6-61AB-F5E7-2AEDF5B5F5E5}"/>
                </a:ext>
              </a:extLst>
            </p:cNvPr>
            <p:cNvSpPr txBox="1"/>
            <p:nvPr/>
          </p:nvSpPr>
          <p:spPr>
            <a:xfrm>
              <a:off x="425303" y="2053819"/>
              <a:ext cx="1828800" cy="454361"/>
            </a:xfrm>
            <a:prstGeom prst="rect">
              <a:avLst/>
            </a:prstGeom>
            <a:noFill/>
          </p:spPr>
          <p:txBody>
            <a:bodyPr wrap="square" rtlCol="0">
              <a:noAutofit/>
            </a:bodyPr>
            <a:lstStyle/>
            <a:p>
              <a:pPr algn="ctr"/>
              <a:r>
                <a:rPr lang="en-US" b="1">
                  <a:solidFill>
                    <a:schemeClr val="bg1"/>
                  </a:solidFill>
                  <a:latin typeface="Open Sans" pitchFamily="2" charset="0"/>
                  <a:ea typeface="Open Sans" pitchFamily="2" charset="0"/>
                  <a:cs typeface="Open Sans" pitchFamily="2" charset="0"/>
                </a:rPr>
                <a:t>Re-evaluation</a:t>
              </a:r>
            </a:p>
          </p:txBody>
        </p:sp>
        <p:sp>
          <p:nvSpPr>
            <p:cNvPr id="39" name="TextBox 38">
              <a:extLst>
                <a:ext uri="{FF2B5EF4-FFF2-40B4-BE49-F238E27FC236}">
                  <a16:creationId xmlns:a16="http://schemas.microsoft.com/office/drawing/2014/main" id="{549456E2-DF4D-C768-6189-5E75806E26C1}"/>
                </a:ext>
              </a:extLst>
            </p:cNvPr>
            <p:cNvSpPr txBox="1"/>
            <p:nvPr/>
          </p:nvSpPr>
          <p:spPr>
            <a:xfrm>
              <a:off x="425303" y="2756643"/>
              <a:ext cx="1828800" cy="454361"/>
            </a:xfrm>
            <a:prstGeom prst="rect">
              <a:avLst/>
            </a:prstGeom>
            <a:noFill/>
          </p:spPr>
          <p:txBody>
            <a:bodyPr wrap="square" rtlCol="0">
              <a:noAutofit/>
            </a:bodyPr>
            <a:lstStyle/>
            <a:p>
              <a:pPr algn="ctr"/>
              <a:r>
                <a:rPr lang="en-US" b="1">
                  <a:solidFill>
                    <a:schemeClr val="bg1"/>
                  </a:solidFill>
                  <a:latin typeface="Open Sans" pitchFamily="2" charset="0"/>
                  <a:ea typeface="Open Sans" pitchFamily="2" charset="0"/>
                  <a:cs typeface="Open Sans" pitchFamily="2" charset="0"/>
                </a:rPr>
                <a:t>Definitive Care</a:t>
              </a:r>
            </a:p>
          </p:txBody>
        </p:sp>
      </p:grpSp>
      <p:sp>
        <p:nvSpPr>
          <p:cNvPr id="40" name="Right Arrow 39">
            <a:extLst>
              <a:ext uri="{FF2B5EF4-FFF2-40B4-BE49-F238E27FC236}">
                <a16:creationId xmlns:a16="http://schemas.microsoft.com/office/drawing/2014/main" id="{DDB3CE77-C2DA-F27E-D11A-4DCD0E73EE23}"/>
              </a:ext>
            </a:extLst>
          </p:cNvPr>
          <p:cNvSpPr/>
          <p:nvPr/>
        </p:nvSpPr>
        <p:spPr>
          <a:xfrm>
            <a:off x="7661242" y="3750232"/>
            <a:ext cx="776177" cy="629175"/>
          </a:xfrm>
          <a:prstGeom prst="rightArrow">
            <a:avLst/>
          </a:prstGeom>
          <a:solidFill>
            <a:srgbClr val="F04424"/>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1C2B03A4-C47E-FDFA-D65C-569F620DEA95}"/>
              </a:ext>
            </a:extLst>
          </p:cNvPr>
          <p:cNvSpPr txBox="1"/>
          <p:nvPr/>
        </p:nvSpPr>
        <p:spPr>
          <a:xfrm>
            <a:off x="11638621" y="6571280"/>
            <a:ext cx="553380" cy="246221"/>
          </a:xfrm>
          <a:prstGeom prst="rect">
            <a:avLst/>
          </a:prstGeom>
          <a:noFill/>
        </p:spPr>
        <p:txBody>
          <a:bodyPr wrap="square" rtlCol="0">
            <a:spAutoFit/>
          </a:bodyPr>
          <a:lstStyle/>
          <a:p>
            <a:r>
              <a:rPr lang="en-US" sz="1000" b="0" i="0">
                <a:solidFill>
                  <a:schemeClr val="bg1">
                    <a:lumMod val="50000"/>
                  </a:schemeClr>
                </a:solidFill>
                <a:effectLst/>
                <a:latin typeface="Lato" panose="020F0502020204030203" pitchFamily="34" charset="77"/>
                <a:ea typeface="Open Sans" pitchFamily="2" charset="0"/>
                <a:cs typeface="Open Sans" pitchFamily="2" charset="0"/>
              </a:rPr>
              <a:t>©</a:t>
            </a:r>
            <a:r>
              <a:rPr lang="en-US" sz="1000" b="1">
                <a:solidFill>
                  <a:schemeClr val="bg1">
                    <a:lumMod val="50000"/>
                  </a:schemeClr>
                </a:solidFill>
                <a:effectLst/>
                <a:latin typeface="Lato" panose="020F0502020204030203" pitchFamily="34" charset="77"/>
                <a:ea typeface="Open Sans" pitchFamily="2" charset="0"/>
                <a:cs typeface="Open Sans" pitchFamily="2" charset="0"/>
              </a:rPr>
              <a:t>ACS</a:t>
            </a:r>
          </a:p>
        </p:txBody>
      </p:sp>
      <p:pic>
        <p:nvPicPr>
          <p:cNvPr id="4" name="Picture 3" descr="A black and white logo&#10;&#10;Description automatically generated">
            <a:extLst>
              <a:ext uri="{FF2B5EF4-FFF2-40B4-BE49-F238E27FC236}">
                <a16:creationId xmlns:a16="http://schemas.microsoft.com/office/drawing/2014/main" id="{F51BC25A-8687-1773-DFCB-1BB939DFE3D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681906" y="102379"/>
            <a:ext cx="2991850" cy="1171165"/>
          </a:xfrm>
          <a:prstGeom prst="rect">
            <a:avLst/>
          </a:prstGeom>
          <a:effectLst>
            <a:outerShdw blurRad="50800" dist="38100" dir="2700000" algn="tl" rotWithShape="0">
              <a:prstClr val="black">
                <a:alpha val="40000"/>
              </a:prstClr>
            </a:outerShdw>
          </a:effectLst>
        </p:spPr>
      </p:pic>
    </p:spTree>
    <p:custDataLst>
      <p:tags r:id="rId1"/>
    </p:custDataLst>
    <p:extLst>
      <p:ext uri="{BB962C8B-B14F-4D97-AF65-F5344CB8AC3E}">
        <p14:creationId xmlns:p14="http://schemas.microsoft.com/office/powerpoint/2010/main" val="39003447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Picture 7" descr="A group of people in protective gear&#10;&#10;Description automatically generated">
            <a:extLst>
              <a:ext uri="{FF2B5EF4-FFF2-40B4-BE49-F238E27FC236}">
                <a16:creationId xmlns:a16="http://schemas.microsoft.com/office/drawing/2014/main" id="{D6AE31FF-AB1B-00B4-3BE4-EBB4E6594F83}"/>
              </a:ext>
            </a:extLst>
          </p:cNvPr>
          <p:cNvPicPr>
            <a:picLocks noChangeAspect="1"/>
          </p:cNvPicPr>
          <p:nvPr/>
        </p:nvPicPr>
        <p:blipFill rotWithShape="1">
          <a:blip r:embed="rId3">
            <a:extLst>
              <a:ext uri="{28A0092B-C50C-407E-A947-70E740481C1C}">
                <a14:useLocalDpi xmlns:a14="http://schemas.microsoft.com/office/drawing/2010/main" val="0"/>
              </a:ext>
            </a:extLst>
          </a:blip>
          <a:srcRect t="11547" r="13439"/>
          <a:stretch/>
        </p:blipFill>
        <p:spPr>
          <a:xfrm>
            <a:off x="1045029" y="-1"/>
            <a:ext cx="11146971" cy="6871565"/>
          </a:xfrm>
          <a:prstGeom prst="rect">
            <a:avLst/>
          </a:prstGeom>
        </p:spPr>
      </p:pic>
      <p:pic>
        <p:nvPicPr>
          <p:cNvPr id="2" name="Picture 1" descr="A blue and white background with a red rectangle and white text&#10;&#10;Description automatically generated">
            <a:extLst>
              <a:ext uri="{FF2B5EF4-FFF2-40B4-BE49-F238E27FC236}">
                <a16:creationId xmlns:a16="http://schemas.microsoft.com/office/drawing/2014/main" id="{E1976A4F-20EE-BD25-2F3E-BFFCE3537AD0}"/>
              </a:ext>
            </a:extLst>
          </p:cNvPr>
          <p:cNvPicPr>
            <a:picLocks noChangeAspect="1"/>
          </p:cNvPicPr>
          <p:nvPr/>
        </p:nvPicPr>
        <p:blipFill>
          <a:blip r:embed="rId4"/>
          <a:stretch>
            <a:fillRect/>
          </a:stretch>
        </p:blipFill>
        <p:spPr>
          <a:xfrm>
            <a:off x="0" y="-2"/>
            <a:ext cx="12192000" cy="6858000"/>
          </a:xfrm>
          <a:prstGeom prst="rect">
            <a:avLst/>
          </a:prstGeom>
        </p:spPr>
      </p:pic>
      <p:sp>
        <p:nvSpPr>
          <p:cNvPr id="11" name="TextBox 10">
            <a:extLst>
              <a:ext uri="{FF2B5EF4-FFF2-40B4-BE49-F238E27FC236}">
                <a16:creationId xmlns:a16="http://schemas.microsoft.com/office/drawing/2014/main" id="{94E776EB-5EF9-8C4C-E8F9-51D82F9F9F4F}"/>
              </a:ext>
            </a:extLst>
          </p:cNvPr>
          <p:cNvSpPr txBox="1"/>
          <p:nvPr/>
        </p:nvSpPr>
        <p:spPr>
          <a:xfrm>
            <a:off x="766762" y="2540794"/>
            <a:ext cx="4800600" cy="677108"/>
          </a:xfrm>
          <a:prstGeom prst="rect">
            <a:avLst/>
          </a:prstGeom>
          <a:noFill/>
        </p:spPr>
        <p:txBody>
          <a:bodyPr wrap="square" rtlCol="0">
            <a:spAutoFit/>
          </a:bodyPr>
          <a:lstStyle/>
          <a:p>
            <a:r>
              <a:rPr lang="en-US" sz="3800" b="1">
                <a:solidFill>
                  <a:schemeClr val="bg1"/>
                </a:solidFill>
                <a:latin typeface="Open Sans" pitchFamily="2" charset="0"/>
                <a:ea typeface="Open Sans" pitchFamily="2" charset="0"/>
                <a:cs typeface="Open Sans" pitchFamily="2" charset="0"/>
              </a:rPr>
              <a:t>Primary Survey</a:t>
            </a:r>
          </a:p>
        </p:txBody>
      </p:sp>
      <p:pic>
        <p:nvPicPr>
          <p:cNvPr id="3" name="Picture 2" descr="A black and white logo&#10;&#10;Description automatically generated">
            <a:extLst>
              <a:ext uri="{FF2B5EF4-FFF2-40B4-BE49-F238E27FC236}">
                <a16:creationId xmlns:a16="http://schemas.microsoft.com/office/drawing/2014/main" id="{C97BD9C3-6C16-48BD-4470-FE12425D4EC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28600" y="216843"/>
            <a:ext cx="3502959" cy="1371240"/>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5329123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 name="TextBox 66">
            <a:extLst>
              <a:ext uri="{FF2B5EF4-FFF2-40B4-BE49-F238E27FC236}">
                <a16:creationId xmlns:a16="http://schemas.microsoft.com/office/drawing/2014/main" id="{77BB190E-1991-08C2-0E62-FEB2DAB822EE}"/>
              </a:ext>
            </a:extLst>
          </p:cNvPr>
          <p:cNvSpPr txBox="1"/>
          <p:nvPr/>
        </p:nvSpPr>
        <p:spPr>
          <a:xfrm>
            <a:off x="260254" y="411734"/>
            <a:ext cx="3386381" cy="1261884"/>
          </a:xfrm>
          <a:prstGeom prst="rect">
            <a:avLst/>
          </a:prstGeom>
          <a:noFill/>
        </p:spPr>
        <p:txBody>
          <a:bodyPr wrap="square" rtlCol="0">
            <a:spAutoFit/>
          </a:bodyPr>
          <a:lstStyle/>
          <a:p>
            <a:r>
              <a:rPr lang="en-US" sz="3800" b="1">
                <a:solidFill>
                  <a:srgbClr val="132346"/>
                </a:solidFill>
                <a:latin typeface="Open Sans" pitchFamily="2" charset="0"/>
                <a:ea typeface="Open Sans" pitchFamily="2" charset="0"/>
                <a:cs typeface="Open Sans" pitchFamily="2" charset="0"/>
              </a:rPr>
              <a:t>Case</a:t>
            </a:r>
          </a:p>
          <a:p>
            <a:r>
              <a:rPr lang="en-US" sz="3800" b="1">
                <a:solidFill>
                  <a:srgbClr val="132346"/>
                </a:solidFill>
                <a:latin typeface="Open Sans" pitchFamily="2" charset="0"/>
                <a:ea typeface="Open Sans" pitchFamily="2" charset="0"/>
                <a:cs typeface="Open Sans" pitchFamily="2" charset="0"/>
              </a:rPr>
              <a:t>Scenario</a:t>
            </a:r>
            <a:endParaRPr lang="en-US" sz="3800" b="1">
              <a:solidFill>
                <a:srgbClr val="E62625"/>
              </a:solidFill>
              <a:latin typeface="Open Sans" pitchFamily="2" charset="0"/>
              <a:ea typeface="Open Sans" pitchFamily="2" charset="0"/>
              <a:cs typeface="Open Sans" pitchFamily="2" charset="0"/>
            </a:endParaRPr>
          </a:p>
        </p:txBody>
      </p:sp>
      <p:cxnSp>
        <p:nvCxnSpPr>
          <p:cNvPr id="79" name="Straight Connector 78">
            <a:extLst>
              <a:ext uri="{FF2B5EF4-FFF2-40B4-BE49-F238E27FC236}">
                <a16:creationId xmlns:a16="http://schemas.microsoft.com/office/drawing/2014/main" id="{FEAE8D50-082E-1097-D412-C1E42B83E011}"/>
              </a:ext>
            </a:extLst>
          </p:cNvPr>
          <p:cNvCxnSpPr>
            <a:cxnSpLocks/>
          </p:cNvCxnSpPr>
          <p:nvPr/>
        </p:nvCxnSpPr>
        <p:spPr>
          <a:xfrm>
            <a:off x="355649" y="1739246"/>
            <a:ext cx="2765149" cy="0"/>
          </a:xfrm>
          <a:prstGeom prst="line">
            <a:avLst/>
          </a:prstGeom>
          <a:ln w="38100">
            <a:solidFill>
              <a:srgbClr val="E62625"/>
            </a:solidFill>
          </a:ln>
        </p:spPr>
        <p:style>
          <a:lnRef idx="3">
            <a:schemeClr val="dk1"/>
          </a:lnRef>
          <a:fillRef idx="0">
            <a:schemeClr val="dk1"/>
          </a:fillRef>
          <a:effectRef idx="2">
            <a:schemeClr val="dk1"/>
          </a:effectRef>
          <a:fontRef idx="minor">
            <a:schemeClr val="tx1"/>
          </a:fontRef>
        </p:style>
      </p:cxnSp>
      <p:pic>
        <p:nvPicPr>
          <p:cNvPr id="2" name="Picture 1" descr="A blue and black rectangle&#10;&#10;Description automatically generated">
            <a:extLst>
              <a:ext uri="{FF2B5EF4-FFF2-40B4-BE49-F238E27FC236}">
                <a16:creationId xmlns:a16="http://schemas.microsoft.com/office/drawing/2014/main" id="{7942E210-62C8-19AA-4BAF-4859B6124E0E}"/>
              </a:ext>
            </a:extLst>
          </p:cNvPr>
          <p:cNvPicPr>
            <a:picLocks noChangeAspect="1"/>
          </p:cNvPicPr>
          <p:nvPr/>
        </p:nvPicPr>
        <p:blipFill rotWithShape="1">
          <a:blip r:embed="rId3">
            <a:extLst>
              <a:ext uri="{28A0092B-C50C-407E-A947-70E740481C1C}">
                <a14:useLocalDpi xmlns:a14="http://schemas.microsoft.com/office/drawing/2010/main" val="0"/>
              </a:ext>
            </a:extLst>
          </a:blip>
          <a:srcRect r="55866" b="19279"/>
          <a:stretch/>
        </p:blipFill>
        <p:spPr>
          <a:xfrm>
            <a:off x="4344288" y="0"/>
            <a:ext cx="7918031" cy="6858000"/>
          </a:xfrm>
          <a:prstGeom prst="rect">
            <a:avLst/>
          </a:prstGeom>
        </p:spPr>
      </p:pic>
      <p:pic>
        <p:nvPicPr>
          <p:cNvPr id="3" name="Picture 2" descr="A black and white rectangle frame&#10;&#10;Description automatically generated">
            <a:extLst>
              <a:ext uri="{FF2B5EF4-FFF2-40B4-BE49-F238E27FC236}">
                <a16:creationId xmlns:a16="http://schemas.microsoft.com/office/drawing/2014/main" id="{A2BE9A94-8251-6CC8-8605-70011BDB6E6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88618" y="188763"/>
            <a:ext cx="8173741" cy="1968596"/>
          </a:xfrm>
          <a:prstGeom prst="rect">
            <a:avLst/>
          </a:prstGeom>
        </p:spPr>
      </p:pic>
      <p:pic>
        <p:nvPicPr>
          <p:cNvPr id="4" name="Picture 3" descr="A black and white rectangle frame&#10;&#10;Description automatically generated">
            <a:extLst>
              <a:ext uri="{FF2B5EF4-FFF2-40B4-BE49-F238E27FC236}">
                <a16:creationId xmlns:a16="http://schemas.microsoft.com/office/drawing/2014/main" id="{D9C0147E-B066-0F45-377C-01AFE44796F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88618" y="1840240"/>
            <a:ext cx="8173741" cy="1597099"/>
          </a:xfrm>
          <a:prstGeom prst="rect">
            <a:avLst/>
          </a:prstGeom>
        </p:spPr>
      </p:pic>
      <p:pic>
        <p:nvPicPr>
          <p:cNvPr id="5" name="Picture 4" descr="A black and white rectangle frame&#10;&#10;Description automatically generated">
            <a:extLst>
              <a:ext uri="{FF2B5EF4-FFF2-40B4-BE49-F238E27FC236}">
                <a16:creationId xmlns:a16="http://schemas.microsoft.com/office/drawing/2014/main" id="{81ECA1B3-6D91-301F-96A2-9DDE18AD706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88618" y="3185533"/>
            <a:ext cx="8191681" cy="1597099"/>
          </a:xfrm>
          <a:prstGeom prst="rect">
            <a:avLst/>
          </a:prstGeom>
        </p:spPr>
      </p:pic>
      <p:pic>
        <p:nvPicPr>
          <p:cNvPr id="6" name="Picture 5" descr="A black and white rectangle frame&#10;&#10;Description automatically generated">
            <a:extLst>
              <a:ext uri="{FF2B5EF4-FFF2-40B4-BE49-F238E27FC236}">
                <a16:creationId xmlns:a16="http://schemas.microsoft.com/office/drawing/2014/main" id="{E8F224BF-0853-03D7-D99D-87F4A8632CC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88618" y="4478723"/>
            <a:ext cx="8191681" cy="2073833"/>
          </a:xfrm>
          <a:prstGeom prst="rect">
            <a:avLst/>
          </a:prstGeom>
        </p:spPr>
      </p:pic>
      <p:pic>
        <p:nvPicPr>
          <p:cNvPr id="12" name="Picture 11" descr="A blue circle with white letter i in it&#10;&#10;Description automatically generated">
            <a:extLst>
              <a:ext uri="{FF2B5EF4-FFF2-40B4-BE49-F238E27FC236}">
                <a16:creationId xmlns:a16="http://schemas.microsoft.com/office/drawing/2014/main" id="{8FC11FAE-C74B-A427-4B3C-BE180450DDE7}"/>
              </a:ext>
            </a:extLst>
          </p:cNvPr>
          <p:cNvPicPr>
            <a:picLocks noChangeAspect="1"/>
          </p:cNvPicPr>
          <p:nvPr/>
        </p:nvPicPr>
        <p:blipFill>
          <a:blip r:embed="rId5">
            <a:alphaModFix/>
            <a:extLst>
              <a:ext uri="{28A0092B-C50C-407E-A947-70E740481C1C}">
                <a14:useLocalDpi xmlns:a14="http://schemas.microsoft.com/office/drawing/2010/main" val="0"/>
              </a:ext>
            </a:extLst>
          </a:blip>
          <a:stretch>
            <a:fillRect/>
          </a:stretch>
        </p:blipFill>
        <p:spPr>
          <a:xfrm>
            <a:off x="4558538" y="2000907"/>
            <a:ext cx="1275765" cy="1275765"/>
          </a:xfrm>
          <a:prstGeom prst="rect">
            <a:avLst/>
          </a:prstGeom>
        </p:spPr>
      </p:pic>
      <p:grpSp>
        <p:nvGrpSpPr>
          <p:cNvPr id="13" name="Group 12">
            <a:extLst>
              <a:ext uri="{FF2B5EF4-FFF2-40B4-BE49-F238E27FC236}">
                <a16:creationId xmlns:a16="http://schemas.microsoft.com/office/drawing/2014/main" id="{F1254A28-C0D0-D116-1D4E-9562CCEF1F81}"/>
              </a:ext>
            </a:extLst>
          </p:cNvPr>
          <p:cNvGrpSpPr/>
          <p:nvPr/>
        </p:nvGrpSpPr>
        <p:grpSpPr>
          <a:xfrm>
            <a:off x="4584379" y="3352448"/>
            <a:ext cx="1263269" cy="1263269"/>
            <a:chOff x="2887320" y="0"/>
            <a:chExt cx="1263269" cy="1263269"/>
          </a:xfrm>
        </p:grpSpPr>
        <p:pic>
          <p:nvPicPr>
            <p:cNvPr id="14" name="Picture 13" descr="A blue circle with black background&#10;&#10;Description automatically generated">
              <a:extLst>
                <a:ext uri="{FF2B5EF4-FFF2-40B4-BE49-F238E27FC236}">
                  <a16:creationId xmlns:a16="http://schemas.microsoft.com/office/drawing/2014/main" id="{CC5C0AE7-F1F4-E400-298C-AC536155BA9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887320" y="0"/>
              <a:ext cx="1263269" cy="1263269"/>
            </a:xfrm>
            <a:prstGeom prst="rect">
              <a:avLst/>
            </a:prstGeom>
          </p:spPr>
        </p:pic>
        <p:sp>
          <p:nvSpPr>
            <p:cNvPr id="15" name="TextBox 14">
              <a:extLst>
                <a:ext uri="{FF2B5EF4-FFF2-40B4-BE49-F238E27FC236}">
                  <a16:creationId xmlns:a16="http://schemas.microsoft.com/office/drawing/2014/main" id="{6B8640CE-4039-5467-2D71-D0CE01626AF2}"/>
                </a:ext>
              </a:extLst>
            </p:cNvPr>
            <p:cNvSpPr txBox="1"/>
            <p:nvPr/>
          </p:nvSpPr>
          <p:spPr>
            <a:xfrm>
              <a:off x="3107423" y="277222"/>
              <a:ext cx="832187" cy="707886"/>
            </a:xfrm>
            <a:prstGeom prst="rect">
              <a:avLst/>
            </a:prstGeom>
            <a:noFill/>
          </p:spPr>
          <p:txBody>
            <a:bodyPr wrap="square" rtlCol="0">
              <a:spAutoFit/>
            </a:bodyPr>
            <a:lstStyle/>
            <a:p>
              <a:pPr algn="ctr"/>
              <a:r>
                <a:rPr lang="en-US" sz="4000" b="1">
                  <a:solidFill>
                    <a:schemeClr val="bg1"/>
                  </a:solidFill>
                  <a:latin typeface="Open Sans" pitchFamily="2" charset="0"/>
                  <a:ea typeface="Open Sans" pitchFamily="2" charset="0"/>
                  <a:cs typeface="Open Sans" pitchFamily="2" charset="0"/>
                </a:rPr>
                <a:t>S</a:t>
              </a:r>
            </a:p>
          </p:txBody>
        </p:sp>
      </p:grpSp>
      <p:grpSp>
        <p:nvGrpSpPr>
          <p:cNvPr id="16" name="Group 15">
            <a:extLst>
              <a:ext uri="{FF2B5EF4-FFF2-40B4-BE49-F238E27FC236}">
                <a16:creationId xmlns:a16="http://schemas.microsoft.com/office/drawing/2014/main" id="{AE1E11A3-7FA6-BF8F-65B6-026715BD59F3}"/>
              </a:ext>
            </a:extLst>
          </p:cNvPr>
          <p:cNvGrpSpPr/>
          <p:nvPr/>
        </p:nvGrpSpPr>
        <p:grpSpPr>
          <a:xfrm>
            <a:off x="4564786" y="4884005"/>
            <a:ext cx="1263269" cy="1263269"/>
            <a:chOff x="2887320" y="0"/>
            <a:chExt cx="1263269" cy="1263269"/>
          </a:xfrm>
        </p:grpSpPr>
        <p:pic>
          <p:nvPicPr>
            <p:cNvPr id="17" name="Picture 16" descr="A blue circle with black background&#10;&#10;Description automatically generated">
              <a:extLst>
                <a:ext uri="{FF2B5EF4-FFF2-40B4-BE49-F238E27FC236}">
                  <a16:creationId xmlns:a16="http://schemas.microsoft.com/office/drawing/2014/main" id="{B470A3BC-6155-5259-1BEB-445FD28EDE2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887320" y="0"/>
              <a:ext cx="1263269" cy="1263269"/>
            </a:xfrm>
            <a:prstGeom prst="rect">
              <a:avLst/>
            </a:prstGeom>
          </p:spPr>
        </p:pic>
        <p:sp>
          <p:nvSpPr>
            <p:cNvPr id="18" name="TextBox 17">
              <a:extLst>
                <a:ext uri="{FF2B5EF4-FFF2-40B4-BE49-F238E27FC236}">
                  <a16:creationId xmlns:a16="http://schemas.microsoft.com/office/drawing/2014/main" id="{88B942E9-D0C0-77A2-936A-38C9F23A5006}"/>
                </a:ext>
              </a:extLst>
            </p:cNvPr>
            <p:cNvSpPr txBox="1"/>
            <p:nvPr/>
          </p:nvSpPr>
          <p:spPr>
            <a:xfrm>
              <a:off x="3107423" y="311693"/>
              <a:ext cx="832187" cy="707886"/>
            </a:xfrm>
            <a:prstGeom prst="rect">
              <a:avLst/>
            </a:prstGeom>
            <a:noFill/>
          </p:spPr>
          <p:txBody>
            <a:bodyPr wrap="square" rtlCol="0">
              <a:spAutoFit/>
            </a:bodyPr>
            <a:lstStyle/>
            <a:p>
              <a:pPr algn="ctr"/>
              <a:r>
                <a:rPr lang="en-US" sz="4000" b="1">
                  <a:solidFill>
                    <a:schemeClr val="bg1"/>
                  </a:solidFill>
                  <a:latin typeface="Open Sans" pitchFamily="2" charset="0"/>
                  <a:ea typeface="Open Sans" pitchFamily="2" charset="0"/>
                  <a:cs typeface="Open Sans" pitchFamily="2" charset="0"/>
                </a:rPr>
                <a:t>T</a:t>
              </a:r>
            </a:p>
          </p:txBody>
        </p:sp>
      </p:grpSp>
      <p:grpSp>
        <p:nvGrpSpPr>
          <p:cNvPr id="19" name="Group 18">
            <a:extLst>
              <a:ext uri="{FF2B5EF4-FFF2-40B4-BE49-F238E27FC236}">
                <a16:creationId xmlns:a16="http://schemas.microsoft.com/office/drawing/2014/main" id="{BCC10FEF-6F0E-4439-534B-8BED7C5BB449}"/>
              </a:ext>
            </a:extLst>
          </p:cNvPr>
          <p:cNvGrpSpPr/>
          <p:nvPr/>
        </p:nvGrpSpPr>
        <p:grpSpPr>
          <a:xfrm>
            <a:off x="4546971" y="541427"/>
            <a:ext cx="1263269" cy="1263269"/>
            <a:chOff x="2887320" y="0"/>
            <a:chExt cx="1263269" cy="1263269"/>
          </a:xfrm>
        </p:grpSpPr>
        <p:pic>
          <p:nvPicPr>
            <p:cNvPr id="20" name="Picture 19" descr="A blue circle with black background&#10;&#10;Description automatically generated">
              <a:extLst>
                <a:ext uri="{FF2B5EF4-FFF2-40B4-BE49-F238E27FC236}">
                  <a16:creationId xmlns:a16="http://schemas.microsoft.com/office/drawing/2014/main" id="{49531CA6-779A-083B-525B-6071F572B5E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887320" y="0"/>
              <a:ext cx="1263269" cy="1263269"/>
            </a:xfrm>
            <a:prstGeom prst="rect">
              <a:avLst/>
            </a:prstGeom>
          </p:spPr>
        </p:pic>
        <p:sp>
          <p:nvSpPr>
            <p:cNvPr id="21" name="TextBox 20">
              <a:extLst>
                <a:ext uri="{FF2B5EF4-FFF2-40B4-BE49-F238E27FC236}">
                  <a16:creationId xmlns:a16="http://schemas.microsoft.com/office/drawing/2014/main" id="{F4C4485E-9CCF-2E20-1638-5CFD02613531}"/>
                </a:ext>
              </a:extLst>
            </p:cNvPr>
            <p:cNvSpPr txBox="1"/>
            <p:nvPr/>
          </p:nvSpPr>
          <p:spPr>
            <a:xfrm>
              <a:off x="3107423" y="310282"/>
              <a:ext cx="832187" cy="707886"/>
            </a:xfrm>
            <a:prstGeom prst="rect">
              <a:avLst/>
            </a:prstGeom>
            <a:noFill/>
          </p:spPr>
          <p:txBody>
            <a:bodyPr wrap="square" rtlCol="0">
              <a:spAutoFit/>
            </a:bodyPr>
            <a:lstStyle/>
            <a:p>
              <a:pPr algn="ctr"/>
              <a:r>
                <a:rPr lang="en-US" sz="4000" b="1">
                  <a:solidFill>
                    <a:schemeClr val="bg1"/>
                  </a:solidFill>
                  <a:latin typeface="Open Sans" pitchFamily="2" charset="0"/>
                  <a:ea typeface="Open Sans" pitchFamily="2" charset="0"/>
                  <a:cs typeface="Open Sans" pitchFamily="2" charset="0"/>
                </a:rPr>
                <a:t>M</a:t>
              </a:r>
            </a:p>
          </p:txBody>
        </p:sp>
      </p:grpSp>
      <p:sp>
        <p:nvSpPr>
          <p:cNvPr id="63" name="Content Placeholder 2">
            <a:extLst>
              <a:ext uri="{FF2B5EF4-FFF2-40B4-BE49-F238E27FC236}">
                <a16:creationId xmlns:a16="http://schemas.microsoft.com/office/drawing/2014/main" id="{3FD0A181-CF70-5B47-4001-1CE0B936E862}"/>
              </a:ext>
            </a:extLst>
          </p:cNvPr>
          <p:cNvSpPr txBox="1">
            <a:spLocks/>
          </p:cNvSpPr>
          <p:nvPr/>
        </p:nvSpPr>
        <p:spPr>
          <a:xfrm>
            <a:off x="6012922" y="4291837"/>
            <a:ext cx="5586468" cy="2447604"/>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1200"/>
              </a:spcAft>
              <a:buNone/>
            </a:pPr>
            <a:r>
              <a:rPr lang="en-US" sz="2400">
                <a:latin typeface="Trebuchet MS"/>
                <a:cs typeface="Trebuchet MS"/>
              </a:rPr>
              <a:t>Prolonged extrication; transported to ED by ambulance; O</a:t>
            </a:r>
            <a:r>
              <a:rPr lang="en-US" sz="2400" baseline="-25000">
                <a:latin typeface="Trebuchet MS"/>
                <a:cs typeface="Trebuchet MS"/>
              </a:rPr>
              <a:t>2</a:t>
            </a:r>
            <a:r>
              <a:rPr lang="en-US" sz="2400">
                <a:latin typeface="Trebuchet MS"/>
                <a:cs typeface="Trebuchet MS"/>
              </a:rPr>
              <a:t> by mask; fluids via single IV; spinal motion restricted on long spine board. </a:t>
            </a:r>
          </a:p>
        </p:txBody>
      </p:sp>
      <p:sp>
        <p:nvSpPr>
          <p:cNvPr id="64" name="TextBox 63">
            <a:extLst>
              <a:ext uri="{FF2B5EF4-FFF2-40B4-BE49-F238E27FC236}">
                <a16:creationId xmlns:a16="http://schemas.microsoft.com/office/drawing/2014/main" id="{CD2A0756-0C1B-BA71-1EB6-2B95640C0996}"/>
              </a:ext>
            </a:extLst>
          </p:cNvPr>
          <p:cNvSpPr txBox="1"/>
          <p:nvPr/>
        </p:nvSpPr>
        <p:spPr>
          <a:xfrm>
            <a:off x="6012922" y="675466"/>
            <a:ext cx="5363153" cy="995191"/>
          </a:xfrm>
          <a:prstGeom prst="rect">
            <a:avLst/>
          </a:prstGeom>
          <a:noFill/>
        </p:spPr>
        <p:txBody>
          <a:bodyPr wrap="square" rtlCol="0" anchor="ctr">
            <a:noAutofit/>
          </a:bodyPr>
          <a:lstStyle/>
          <a:p>
            <a:pPr fontAlgn="base">
              <a:spcBef>
                <a:spcPts val="1000"/>
              </a:spcBef>
              <a:defRPr/>
            </a:pPr>
            <a:r>
              <a:rPr lang="en-US" sz="2400">
                <a:latin typeface="Trebuchet MS"/>
                <a:cs typeface="Trebuchet MS"/>
              </a:rPr>
              <a:t>18-year-old male, unrestrained driver in MVC vs. tree</a:t>
            </a:r>
            <a:endParaRPr kumimoji="0" lang="en-US" sz="2400" b="0" i="0" u="none" strike="noStrike" kern="1200" cap="none" spc="0" normalizeH="0" baseline="0" noProof="0">
              <a:ln>
                <a:noFill/>
              </a:ln>
              <a:solidFill>
                <a:prstClr val="black"/>
              </a:solidFill>
              <a:effectLst/>
              <a:uLnTx/>
              <a:uFillTx/>
              <a:latin typeface="Open Sans" pitchFamily="2" charset="0"/>
              <a:ea typeface="Open Sans" pitchFamily="2" charset="0"/>
              <a:cs typeface="Open Sans" pitchFamily="2" charset="0"/>
            </a:endParaRPr>
          </a:p>
        </p:txBody>
      </p:sp>
      <p:sp>
        <p:nvSpPr>
          <p:cNvPr id="65" name="TextBox 64">
            <a:extLst>
              <a:ext uri="{FF2B5EF4-FFF2-40B4-BE49-F238E27FC236}">
                <a16:creationId xmlns:a16="http://schemas.microsoft.com/office/drawing/2014/main" id="{BEF91967-1483-D339-9CFF-00E3036C2690}"/>
              </a:ext>
            </a:extLst>
          </p:cNvPr>
          <p:cNvSpPr txBox="1"/>
          <p:nvPr/>
        </p:nvSpPr>
        <p:spPr>
          <a:xfrm>
            <a:off x="6012922" y="2284846"/>
            <a:ext cx="5316680" cy="707886"/>
          </a:xfrm>
          <a:prstGeom prst="rect">
            <a:avLst/>
          </a:prstGeom>
          <a:noFill/>
        </p:spPr>
        <p:txBody>
          <a:bodyPr wrap="square" rtlCol="0" anchor="ctr">
            <a:noAutofit/>
          </a:bodyPr>
          <a:lstStyle/>
          <a:p>
            <a:pPr fontAlgn="base"/>
            <a:r>
              <a:rPr lang="en-US" sz="2400">
                <a:latin typeface="Trebuchet MS"/>
                <a:cs typeface="Trebuchet MS"/>
              </a:rPr>
              <a:t>None reported</a:t>
            </a:r>
            <a:endParaRPr lang="en-US" sz="2400" kern="1200">
              <a:solidFill>
                <a:schemeClr val="tx1"/>
              </a:solidFill>
              <a:latin typeface="Open Sans" pitchFamily="2" charset="0"/>
              <a:ea typeface="Open Sans" pitchFamily="2" charset="0"/>
              <a:cs typeface="Open Sans" pitchFamily="2" charset="0"/>
            </a:endParaRPr>
          </a:p>
        </p:txBody>
      </p:sp>
      <p:sp>
        <p:nvSpPr>
          <p:cNvPr id="66" name="TextBox 65">
            <a:extLst>
              <a:ext uri="{FF2B5EF4-FFF2-40B4-BE49-F238E27FC236}">
                <a16:creationId xmlns:a16="http://schemas.microsoft.com/office/drawing/2014/main" id="{F4AF15DA-E593-7570-0BFE-934279AC78FF}"/>
              </a:ext>
            </a:extLst>
          </p:cNvPr>
          <p:cNvSpPr txBox="1"/>
          <p:nvPr/>
        </p:nvSpPr>
        <p:spPr>
          <a:xfrm>
            <a:off x="6059121" y="3572451"/>
            <a:ext cx="4488363" cy="923330"/>
          </a:xfrm>
          <a:prstGeom prst="rect">
            <a:avLst/>
          </a:prstGeom>
          <a:noFill/>
        </p:spPr>
        <p:txBody>
          <a:bodyPr wrap="square" rtlCol="0" anchor="ctr">
            <a:noAutofit/>
          </a:bodyPr>
          <a:lstStyle/>
          <a:p>
            <a:pPr>
              <a:spcAft>
                <a:spcPts val="1200"/>
              </a:spcAft>
            </a:pPr>
            <a:r>
              <a:rPr lang="en-US" sz="2400">
                <a:latin typeface="Trebuchet MS"/>
              </a:rPr>
              <a:t>Vitals not reported</a:t>
            </a:r>
            <a:endParaRPr lang="en-US">
              <a:latin typeface="Trebuchet MS"/>
            </a:endParaRPr>
          </a:p>
        </p:txBody>
      </p:sp>
      <p:sp>
        <p:nvSpPr>
          <p:cNvPr id="22" name="TextBox 21">
            <a:extLst>
              <a:ext uri="{FF2B5EF4-FFF2-40B4-BE49-F238E27FC236}">
                <a16:creationId xmlns:a16="http://schemas.microsoft.com/office/drawing/2014/main" id="{52F4B05E-38D9-140C-AB89-8B6286E996F4}"/>
              </a:ext>
            </a:extLst>
          </p:cNvPr>
          <p:cNvSpPr txBox="1"/>
          <p:nvPr/>
        </p:nvSpPr>
        <p:spPr>
          <a:xfrm>
            <a:off x="11638621" y="6571280"/>
            <a:ext cx="553380" cy="246221"/>
          </a:xfrm>
          <a:prstGeom prst="rect">
            <a:avLst/>
          </a:prstGeom>
          <a:noFill/>
        </p:spPr>
        <p:txBody>
          <a:bodyPr wrap="square" rtlCol="0">
            <a:spAutoFit/>
          </a:bodyPr>
          <a:lstStyle/>
          <a:p>
            <a:r>
              <a:rPr lang="en-US" sz="1000" b="0" i="0">
                <a:solidFill>
                  <a:schemeClr val="bg1"/>
                </a:solidFill>
                <a:effectLst/>
                <a:latin typeface="Lato" panose="020F0502020204030203" pitchFamily="34" charset="77"/>
                <a:ea typeface="Open Sans" pitchFamily="2" charset="0"/>
                <a:cs typeface="Open Sans" pitchFamily="2" charset="0"/>
              </a:rPr>
              <a:t>©</a:t>
            </a:r>
            <a:r>
              <a:rPr lang="en-US" sz="1000" b="1">
                <a:solidFill>
                  <a:schemeClr val="bg1"/>
                </a:solidFill>
                <a:effectLst/>
                <a:latin typeface="Lato" panose="020F0502020204030203" pitchFamily="34" charset="77"/>
                <a:ea typeface="Open Sans" pitchFamily="2" charset="0"/>
                <a:cs typeface="Open Sans" pitchFamily="2" charset="0"/>
              </a:rPr>
              <a:t>ACS</a:t>
            </a:r>
          </a:p>
        </p:txBody>
      </p:sp>
      <p:grpSp>
        <p:nvGrpSpPr>
          <p:cNvPr id="9" name="Group 8">
            <a:extLst>
              <a:ext uri="{FF2B5EF4-FFF2-40B4-BE49-F238E27FC236}">
                <a16:creationId xmlns:a16="http://schemas.microsoft.com/office/drawing/2014/main" id="{76DD8BFA-075F-6140-2295-C9686B27708E}"/>
              </a:ext>
            </a:extLst>
          </p:cNvPr>
          <p:cNvGrpSpPr/>
          <p:nvPr/>
        </p:nvGrpSpPr>
        <p:grpSpPr>
          <a:xfrm>
            <a:off x="830818" y="5678149"/>
            <a:ext cx="2664929" cy="1061292"/>
            <a:chOff x="117965" y="5736731"/>
            <a:chExt cx="2664929" cy="1061292"/>
          </a:xfrm>
        </p:grpSpPr>
        <p:pic>
          <p:nvPicPr>
            <p:cNvPr id="10" name="Picture 9" descr="A black and white logo&#10;&#10;Description automatically generated">
              <a:extLst>
                <a:ext uri="{FF2B5EF4-FFF2-40B4-BE49-F238E27FC236}">
                  <a16:creationId xmlns:a16="http://schemas.microsoft.com/office/drawing/2014/main" id="{70DEDE10-E1B9-42C4-F2C8-AAAB518F99C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38204" y="5736731"/>
              <a:ext cx="2644690" cy="1035269"/>
            </a:xfrm>
            <a:prstGeom prst="rect">
              <a:avLst/>
            </a:prstGeom>
          </p:spPr>
        </p:pic>
        <p:pic>
          <p:nvPicPr>
            <p:cNvPr id="11" name="Picture 10" descr="A blue and yellow letters on a black background&#10;&#10;Description automatically generated">
              <a:extLst>
                <a:ext uri="{FF2B5EF4-FFF2-40B4-BE49-F238E27FC236}">
                  <a16:creationId xmlns:a16="http://schemas.microsoft.com/office/drawing/2014/main" id="{35DF2B04-7B56-E9D2-4CB0-2059E2FA1028}"/>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17965" y="5761223"/>
              <a:ext cx="2648601" cy="1036800"/>
            </a:xfrm>
            <a:prstGeom prst="rect">
              <a:avLst/>
            </a:prstGeom>
          </p:spPr>
        </p:pic>
      </p:grpSp>
      <p:pic>
        <p:nvPicPr>
          <p:cNvPr id="7" name="Picture 6" descr="Slide-4.png">
            <a:extLst>
              <a:ext uri="{FF2B5EF4-FFF2-40B4-BE49-F238E27FC236}">
                <a16:creationId xmlns:a16="http://schemas.microsoft.com/office/drawing/2014/main" id="{B1547B61-4EAC-206A-CAE2-7A099C9AD867}"/>
              </a:ext>
            </a:extLst>
          </p:cNvPr>
          <p:cNvPicPr>
            <a:picLocks noChangeAspect="1"/>
          </p:cNvPicPr>
          <p:nvPr/>
        </p:nvPicPr>
        <p:blipFill rotWithShape="1">
          <a:blip r:embed="rId9">
            <a:extLst>
              <a:ext uri="{28A0092B-C50C-407E-A947-70E740481C1C}">
                <a14:useLocalDpi xmlns:a14="http://schemas.microsoft.com/office/drawing/2010/main" val="0"/>
              </a:ext>
            </a:extLst>
          </a:blip>
          <a:srcRect l="13950"/>
          <a:stretch/>
        </p:blipFill>
        <p:spPr>
          <a:xfrm>
            <a:off x="0" y="1914576"/>
            <a:ext cx="4344288" cy="3355931"/>
          </a:xfrm>
          <a:prstGeom prst="rect">
            <a:avLst/>
          </a:prstGeom>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63413762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black and blue background&#10;&#10;Description automatically generated">
            <a:extLst>
              <a:ext uri="{FF2B5EF4-FFF2-40B4-BE49-F238E27FC236}">
                <a16:creationId xmlns:a16="http://schemas.microsoft.com/office/drawing/2014/main" id="{46F15D4D-3A73-8A9B-A41B-F2116FD4330F}"/>
              </a:ext>
            </a:extLst>
          </p:cNvPr>
          <p:cNvPicPr>
            <a:picLocks noChangeAspect="1"/>
          </p:cNvPicPr>
          <p:nvPr/>
        </p:nvPicPr>
        <p:blipFill rotWithShape="1">
          <a:blip r:embed="rId3"/>
          <a:srcRect t="7789"/>
          <a:stretch/>
        </p:blipFill>
        <p:spPr>
          <a:xfrm>
            <a:off x="0" y="0"/>
            <a:ext cx="12192000" cy="6797858"/>
          </a:xfrm>
          <a:prstGeom prst="rect">
            <a:avLst/>
          </a:prstGeom>
        </p:spPr>
      </p:pic>
      <p:cxnSp>
        <p:nvCxnSpPr>
          <p:cNvPr id="6" name="Straight Connector 5">
            <a:extLst>
              <a:ext uri="{FF2B5EF4-FFF2-40B4-BE49-F238E27FC236}">
                <a16:creationId xmlns:a16="http://schemas.microsoft.com/office/drawing/2014/main" id="{258E967A-87C8-8B42-BDF1-29EC6BF584A9}"/>
              </a:ext>
            </a:extLst>
          </p:cNvPr>
          <p:cNvCxnSpPr>
            <a:cxnSpLocks/>
          </p:cNvCxnSpPr>
          <p:nvPr/>
        </p:nvCxnSpPr>
        <p:spPr>
          <a:xfrm flipV="1">
            <a:off x="474321" y="606484"/>
            <a:ext cx="0" cy="5836387"/>
          </a:xfrm>
          <a:prstGeom prst="line">
            <a:avLst/>
          </a:prstGeom>
          <a:ln w="38100">
            <a:solidFill>
              <a:srgbClr val="E62625"/>
            </a:solidFill>
          </a:ln>
        </p:spPr>
        <p:style>
          <a:lnRef idx="3">
            <a:schemeClr val="dk1"/>
          </a:lnRef>
          <a:fillRef idx="0">
            <a:schemeClr val="dk1"/>
          </a:fillRef>
          <a:effectRef idx="2">
            <a:schemeClr val="dk1"/>
          </a:effectRef>
          <a:fontRef idx="minor">
            <a:schemeClr val="tx1"/>
          </a:fontRef>
        </p:style>
      </p:cxnSp>
      <p:sp>
        <p:nvSpPr>
          <p:cNvPr id="7" name="Content Placeholder 2">
            <a:extLst>
              <a:ext uri="{FF2B5EF4-FFF2-40B4-BE49-F238E27FC236}">
                <a16:creationId xmlns:a16="http://schemas.microsoft.com/office/drawing/2014/main" id="{70D06181-16BC-FFE0-9C42-8C3ADF53E6E5}"/>
              </a:ext>
            </a:extLst>
          </p:cNvPr>
          <p:cNvSpPr txBox="1">
            <a:spLocks/>
          </p:cNvSpPr>
          <p:nvPr/>
        </p:nvSpPr>
        <p:spPr>
          <a:xfrm>
            <a:off x="802987" y="2483337"/>
            <a:ext cx="4480250" cy="320623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Open Sans" pitchFamily="2" charset="0"/>
                <a:ea typeface="Open Sans" pitchFamily="2" charset="0"/>
                <a:cs typeface="Open Sans" pitchFamily="2"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Open Sans" pitchFamily="2" charset="0"/>
                <a:ea typeface="Open Sans" pitchFamily="2" charset="0"/>
                <a:cs typeface="Open Sans" pitchFamily="2"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Open Sans" pitchFamily="2" charset="0"/>
                <a:ea typeface="Open Sans" pitchFamily="2" charset="0"/>
                <a:cs typeface="Open Sans" pitchFamily="2"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pitchFamily="2" charset="0"/>
                <a:ea typeface="Open Sans" pitchFamily="2" charset="0"/>
                <a:cs typeface="Open Sans" pitchFamily="2"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pitchFamily="2" charset="0"/>
                <a:ea typeface="Open Sans" pitchFamily="2" charset="0"/>
                <a:cs typeface="Open Sans"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1000"/>
              </a:spcBef>
              <a:spcAft>
                <a:spcPts val="1200"/>
              </a:spcAft>
              <a:buClrTx/>
              <a:buSzTx/>
              <a:buFont typeface="Arial" panose="020B0604020202020204" pitchFamily="34" charset="0"/>
              <a:buNone/>
              <a:tabLst/>
              <a:defRPr/>
            </a:pPr>
            <a:r>
              <a:rPr kumimoji="0" lang="en-US" sz="2400" b="1" i="0" u="none" strike="noStrike" kern="1200" cap="none" spc="0" normalizeH="0" baseline="0" noProof="0">
                <a:ln>
                  <a:noFill/>
                </a:ln>
                <a:solidFill>
                  <a:srgbClr val="19356F"/>
                </a:solidFill>
                <a:effectLst/>
                <a:uLnTx/>
                <a:uFillTx/>
                <a:latin typeface="Open Sans" pitchFamily="2" charset="0"/>
                <a:ea typeface="Open Sans" pitchFamily="2" charset="0"/>
                <a:cs typeface="Open Sans" pitchFamily="2" charset="0"/>
              </a:rPr>
              <a:t>Discussion Questions</a:t>
            </a:r>
            <a:endParaRPr kumimoji="0" lang="en-US" sz="2400" b="0" i="0" u="none" strike="noStrike" kern="1200" cap="none" spc="0" normalizeH="0" baseline="0" noProof="0">
              <a:ln>
                <a:noFill/>
              </a:ln>
              <a:solidFill>
                <a:srgbClr val="19356F"/>
              </a:solidFill>
              <a:effectLst/>
              <a:uLnTx/>
              <a:uFillTx/>
              <a:latin typeface="Open Sans" pitchFamily="2" charset="0"/>
              <a:ea typeface="Open Sans" pitchFamily="2" charset="0"/>
              <a:cs typeface="Open Sans" pitchFamily="2" charset="0"/>
            </a:endParaRPr>
          </a:p>
          <a:p>
            <a:pPr marL="365760" lvl="1" indent="-365760" fontAlgn="base">
              <a:lnSpc>
                <a:spcPct val="100000"/>
              </a:lnSpc>
              <a:spcBef>
                <a:spcPts val="0"/>
              </a:spcBef>
              <a:spcAft>
                <a:spcPts val="1200"/>
              </a:spcAft>
              <a:buFont typeface="Arial" panose="020B0604020202020204" pitchFamily="34" charset="0"/>
              <a:buAutoNum type="arabicPeriod"/>
              <a:defRPr/>
            </a:pPr>
            <a:r>
              <a:rPr lang="en-US" sz="2000">
                <a:solidFill>
                  <a:prstClr val="black"/>
                </a:solidFill>
                <a:latin typeface="Open Sans" pitchFamily="2" charset="0"/>
                <a:ea typeface="Open Sans" pitchFamily="2" charset="0"/>
                <a:cs typeface="Open Sans" pitchFamily="2" charset="0"/>
              </a:rPr>
              <a:t>How would you prepare for this patient’s arrival?</a:t>
            </a:r>
          </a:p>
          <a:p>
            <a:pPr marL="365760" lvl="1" indent="-365760" fontAlgn="base">
              <a:lnSpc>
                <a:spcPct val="100000"/>
              </a:lnSpc>
              <a:spcBef>
                <a:spcPts val="0"/>
              </a:spcBef>
              <a:spcAft>
                <a:spcPts val="1200"/>
              </a:spcAft>
              <a:buFont typeface="Arial" panose="020B0604020202020204" pitchFamily="34" charset="0"/>
              <a:buAutoNum type="arabicPeriod"/>
              <a:defRPr/>
            </a:pPr>
            <a:r>
              <a:rPr lang="en-US" sz="2000">
                <a:solidFill>
                  <a:prstClr val="black"/>
                </a:solidFill>
                <a:latin typeface="Open Sans" pitchFamily="2" charset="0"/>
                <a:ea typeface="Open Sans" pitchFamily="2" charset="0"/>
                <a:cs typeface="Open Sans" pitchFamily="2" charset="0"/>
              </a:rPr>
              <a:t>Based on the mechanism and history, what potential injuries may be present and what interventions may be indicated?</a:t>
            </a:r>
          </a:p>
          <a:p>
            <a:pPr marL="365760" lvl="1" indent="-365760" fontAlgn="base">
              <a:lnSpc>
                <a:spcPct val="100000"/>
              </a:lnSpc>
              <a:spcBef>
                <a:spcPts val="0"/>
              </a:spcBef>
              <a:spcAft>
                <a:spcPts val="1200"/>
              </a:spcAft>
              <a:buFont typeface="Arial" panose="020B0604020202020204" pitchFamily="34" charset="0"/>
              <a:buAutoNum type="arabicPeriod"/>
              <a:defRPr/>
            </a:pPr>
            <a:r>
              <a:rPr lang="en-US" sz="2000">
                <a:solidFill>
                  <a:prstClr val="black"/>
                </a:solidFill>
                <a:latin typeface="Open Sans" pitchFamily="2" charset="0"/>
                <a:ea typeface="Open Sans" pitchFamily="2" charset="0"/>
                <a:cs typeface="Open Sans" pitchFamily="2" charset="0"/>
              </a:rPr>
              <a:t>What Team Dynamics concepts will be important while providing care for this patient?</a:t>
            </a:r>
          </a:p>
        </p:txBody>
      </p:sp>
      <p:sp>
        <p:nvSpPr>
          <p:cNvPr id="10" name="Rectangle 9">
            <a:extLst>
              <a:ext uri="{FF2B5EF4-FFF2-40B4-BE49-F238E27FC236}">
                <a16:creationId xmlns:a16="http://schemas.microsoft.com/office/drawing/2014/main" id="{28A98EA1-68E7-A919-4C9C-D50960404A59}"/>
              </a:ext>
            </a:extLst>
          </p:cNvPr>
          <p:cNvSpPr/>
          <p:nvPr/>
        </p:nvSpPr>
        <p:spPr>
          <a:xfrm>
            <a:off x="5571688" y="1271748"/>
            <a:ext cx="6304278" cy="5299532"/>
          </a:xfrm>
          <a:prstGeom prst="rect">
            <a:avLst/>
          </a:prstGeom>
          <a:solidFill>
            <a:srgbClr val="F4F7F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3403AE09-5921-F90A-D5C9-33D4CAA50854}"/>
              </a:ext>
            </a:extLst>
          </p:cNvPr>
          <p:cNvSpPr/>
          <p:nvPr/>
        </p:nvSpPr>
        <p:spPr>
          <a:xfrm>
            <a:off x="5571688" y="405136"/>
            <a:ext cx="6304277" cy="1048790"/>
          </a:xfrm>
          <a:prstGeom prst="rect">
            <a:avLst/>
          </a:prstGeom>
          <a:solidFill>
            <a:srgbClr val="E6262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12" name="Group 11">
            <a:extLst>
              <a:ext uri="{FF2B5EF4-FFF2-40B4-BE49-F238E27FC236}">
                <a16:creationId xmlns:a16="http://schemas.microsoft.com/office/drawing/2014/main" id="{1A70C544-0EDF-F6F5-AD0F-6901B6B5AD12}"/>
              </a:ext>
            </a:extLst>
          </p:cNvPr>
          <p:cNvGrpSpPr>
            <a:grpSpLocks noChangeAspect="1"/>
          </p:cNvGrpSpPr>
          <p:nvPr/>
        </p:nvGrpSpPr>
        <p:grpSpPr>
          <a:xfrm>
            <a:off x="5793883" y="1728348"/>
            <a:ext cx="1097280" cy="1097280"/>
            <a:chOff x="2887320" y="0"/>
            <a:chExt cx="1263269" cy="1263269"/>
          </a:xfrm>
        </p:grpSpPr>
        <p:pic>
          <p:nvPicPr>
            <p:cNvPr id="13" name="Picture 12" descr="A blue circle with black background&#10;&#10;Description automatically generated">
              <a:extLst>
                <a:ext uri="{FF2B5EF4-FFF2-40B4-BE49-F238E27FC236}">
                  <a16:creationId xmlns:a16="http://schemas.microsoft.com/office/drawing/2014/main" id="{244D5E04-39F8-F600-C407-EDC5ECB166D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887320" y="0"/>
              <a:ext cx="1263269" cy="1263269"/>
            </a:xfrm>
            <a:prstGeom prst="rect">
              <a:avLst/>
            </a:prstGeom>
          </p:spPr>
        </p:pic>
        <p:sp>
          <p:nvSpPr>
            <p:cNvPr id="14" name="TextBox 13">
              <a:extLst>
                <a:ext uri="{FF2B5EF4-FFF2-40B4-BE49-F238E27FC236}">
                  <a16:creationId xmlns:a16="http://schemas.microsoft.com/office/drawing/2014/main" id="{CF5DBFCE-C017-A2C7-E307-8E45BF50DB18}"/>
                </a:ext>
              </a:extLst>
            </p:cNvPr>
            <p:cNvSpPr txBox="1"/>
            <p:nvPr/>
          </p:nvSpPr>
          <p:spPr>
            <a:xfrm>
              <a:off x="3099245" y="335679"/>
              <a:ext cx="832187" cy="68219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prstClr val="white"/>
                  </a:solidFill>
                  <a:effectLst/>
                  <a:uLnTx/>
                  <a:uFillTx/>
                  <a:latin typeface="Open Sans" pitchFamily="2" charset="0"/>
                  <a:ea typeface="Open Sans" pitchFamily="2" charset="0"/>
                  <a:cs typeface="Open Sans" pitchFamily="2" charset="0"/>
                </a:rPr>
                <a:t>M</a:t>
              </a:r>
            </a:p>
          </p:txBody>
        </p:sp>
      </p:grpSp>
      <p:grpSp>
        <p:nvGrpSpPr>
          <p:cNvPr id="15" name="Group 14">
            <a:extLst>
              <a:ext uri="{FF2B5EF4-FFF2-40B4-BE49-F238E27FC236}">
                <a16:creationId xmlns:a16="http://schemas.microsoft.com/office/drawing/2014/main" id="{8C5BE214-066B-00F8-2F1F-820ACF67AE64}"/>
              </a:ext>
            </a:extLst>
          </p:cNvPr>
          <p:cNvGrpSpPr>
            <a:grpSpLocks noChangeAspect="1"/>
          </p:cNvGrpSpPr>
          <p:nvPr/>
        </p:nvGrpSpPr>
        <p:grpSpPr>
          <a:xfrm>
            <a:off x="5793883" y="3842023"/>
            <a:ext cx="1097280" cy="1097280"/>
            <a:chOff x="2887320" y="0"/>
            <a:chExt cx="1263269" cy="1263269"/>
          </a:xfrm>
        </p:grpSpPr>
        <p:pic>
          <p:nvPicPr>
            <p:cNvPr id="16" name="Picture 15" descr="A blue circle with black background&#10;&#10;Description automatically generated">
              <a:extLst>
                <a:ext uri="{FF2B5EF4-FFF2-40B4-BE49-F238E27FC236}">
                  <a16:creationId xmlns:a16="http://schemas.microsoft.com/office/drawing/2014/main" id="{A46229B1-6C13-C7BF-5A00-26E5381B4E4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887320" y="0"/>
              <a:ext cx="1263269" cy="1263269"/>
            </a:xfrm>
            <a:prstGeom prst="rect">
              <a:avLst/>
            </a:prstGeom>
          </p:spPr>
        </p:pic>
        <p:sp>
          <p:nvSpPr>
            <p:cNvPr id="17" name="TextBox 16">
              <a:extLst>
                <a:ext uri="{FF2B5EF4-FFF2-40B4-BE49-F238E27FC236}">
                  <a16:creationId xmlns:a16="http://schemas.microsoft.com/office/drawing/2014/main" id="{018FC9E9-AA87-2FB4-6D83-E606AD947834}"/>
                </a:ext>
              </a:extLst>
            </p:cNvPr>
            <p:cNvSpPr txBox="1"/>
            <p:nvPr/>
          </p:nvSpPr>
          <p:spPr>
            <a:xfrm>
              <a:off x="3107422" y="316579"/>
              <a:ext cx="832187" cy="68219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prstClr val="white"/>
                  </a:solidFill>
                  <a:effectLst/>
                  <a:uLnTx/>
                  <a:uFillTx/>
                  <a:latin typeface="Open Sans" pitchFamily="2" charset="0"/>
                  <a:ea typeface="Open Sans" pitchFamily="2" charset="0"/>
                  <a:cs typeface="Open Sans" pitchFamily="2" charset="0"/>
                </a:rPr>
                <a:t>S</a:t>
              </a:r>
            </a:p>
          </p:txBody>
        </p:sp>
      </p:grpSp>
      <p:grpSp>
        <p:nvGrpSpPr>
          <p:cNvPr id="18" name="Group 17">
            <a:extLst>
              <a:ext uri="{FF2B5EF4-FFF2-40B4-BE49-F238E27FC236}">
                <a16:creationId xmlns:a16="http://schemas.microsoft.com/office/drawing/2014/main" id="{8DEE8D05-FD67-BC7B-BA5B-4C70DD9F3005}"/>
              </a:ext>
            </a:extLst>
          </p:cNvPr>
          <p:cNvGrpSpPr>
            <a:grpSpLocks noChangeAspect="1"/>
          </p:cNvGrpSpPr>
          <p:nvPr/>
        </p:nvGrpSpPr>
        <p:grpSpPr>
          <a:xfrm>
            <a:off x="5793883" y="5001049"/>
            <a:ext cx="1097280" cy="1097280"/>
            <a:chOff x="2887320" y="0"/>
            <a:chExt cx="1263269" cy="1263269"/>
          </a:xfrm>
        </p:grpSpPr>
        <p:pic>
          <p:nvPicPr>
            <p:cNvPr id="19" name="Picture 18" descr="A blue circle with black background&#10;&#10;Description automatically generated">
              <a:extLst>
                <a:ext uri="{FF2B5EF4-FFF2-40B4-BE49-F238E27FC236}">
                  <a16:creationId xmlns:a16="http://schemas.microsoft.com/office/drawing/2014/main" id="{2FA01DE7-B848-642A-3BD8-DED8CF8B472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887320" y="0"/>
              <a:ext cx="1263269" cy="1263269"/>
            </a:xfrm>
            <a:prstGeom prst="rect">
              <a:avLst/>
            </a:prstGeom>
          </p:spPr>
        </p:pic>
        <p:sp>
          <p:nvSpPr>
            <p:cNvPr id="20" name="TextBox 19">
              <a:extLst>
                <a:ext uri="{FF2B5EF4-FFF2-40B4-BE49-F238E27FC236}">
                  <a16:creationId xmlns:a16="http://schemas.microsoft.com/office/drawing/2014/main" id="{B95B1F24-B7EA-71CC-41DC-AD909B28F9F2}"/>
                </a:ext>
              </a:extLst>
            </p:cNvPr>
            <p:cNvSpPr txBox="1"/>
            <p:nvPr/>
          </p:nvSpPr>
          <p:spPr>
            <a:xfrm>
              <a:off x="3107423" y="309416"/>
              <a:ext cx="832187" cy="68005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prstClr val="white"/>
                  </a:solidFill>
                  <a:effectLst/>
                  <a:uLnTx/>
                  <a:uFillTx/>
                  <a:latin typeface="Open Sans" pitchFamily="2" charset="0"/>
                  <a:ea typeface="Open Sans" pitchFamily="2" charset="0"/>
                  <a:cs typeface="Open Sans" pitchFamily="2" charset="0"/>
                </a:rPr>
                <a:t>T</a:t>
              </a:r>
            </a:p>
          </p:txBody>
        </p:sp>
      </p:grpSp>
      <p:grpSp>
        <p:nvGrpSpPr>
          <p:cNvPr id="21" name="Group 20">
            <a:extLst>
              <a:ext uri="{FF2B5EF4-FFF2-40B4-BE49-F238E27FC236}">
                <a16:creationId xmlns:a16="http://schemas.microsoft.com/office/drawing/2014/main" id="{EB6FEF30-7AFB-AF24-BFCD-BC3C3FBDAC63}"/>
              </a:ext>
            </a:extLst>
          </p:cNvPr>
          <p:cNvGrpSpPr>
            <a:grpSpLocks noChangeAspect="1"/>
          </p:cNvGrpSpPr>
          <p:nvPr/>
        </p:nvGrpSpPr>
        <p:grpSpPr>
          <a:xfrm>
            <a:off x="5793883" y="2849025"/>
            <a:ext cx="1097280" cy="1097280"/>
            <a:chOff x="2887320" y="0"/>
            <a:chExt cx="1263269" cy="1263269"/>
          </a:xfrm>
        </p:grpSpPr>
        <p:pic>
          <p:nvPicPr>
            <p:cNvPr id="22" name="Picture 21" descr="A blue circle with black background&#10;&#10;Description automatically generated">
              <a:extLst>
                <a:ext uri="{FF2B5EF4-FFF2-40B4-BE49-F238E27FC236}">
                  <a16:creationId xmlns:a16="http://schemas.microsoft.com/office/drawing/2014/main" id="{E8E08BE7-390E-ACEF-D723-AE8DA6593E7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887320" y="0"/>
              <a:ext cx="1263269" cy="1263269"/>
            </a:xfrm>
            <a:prstGeom prst="rect">
              <a:avLst/>
            </a:prstGeom>
          </p:spPr>
        </p:pic>
        <p:sp>
          <p:nvSpPr>
            <p:cNvPr id="23" name="TextBox 22">
              <a:extLst>
                <a:ext uri="{FF2B5EF4-FFF2-40B4-BE49-F238E27FC236}">
                  <a16:creationId xmlns:a16="http://schemas.microsoft.com/office/drawing/2014/main" id="{0487CADC-FE19-8F76-F3E6-8BDF931FD91D}"/>
                </a:ext>
              </a:extLst>
            </p:cNvPr>
            <p:cNvSpPr txBox="1"/>
            <p:nvPr/>
          </p:nvSpPr>
          <p:spPr>
            <a:xfrm>
              <a:off x="3094585" y="300376"/>
              <a:ext cx="832187" cy="68219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prstClr val="white"/>
                  </a:solidFill>
                  <a:effectLst/>
                  <a:uLnTx/>
                  <a:uFillTx/>
                  <a:latin typeface="Open Sans" pitchFamily="2" charset="0"/>
                  <a:ea typeface="Open Sans" pitchFamily="2" charset="0"/>
                  <a:cs typeface="Open Sans" pitchFamily="2" charset="0"/>
                </a:rPr>
                <a:t>I</a:t>
              </a:r>
            </a:p>
          </p:txBody>
        </p:sp>
      </p:grpSp>
      <p:sp>
        <p:nvSpPr>
          <p:cNvPr id="24" name="Content Placeholder 2">
            <a:extLst>
              <a:ext uri="{FF2B5EF4-FFF2-40B4-BE49-F238E27FC236}">
                <a16:creationId xmlns:a16="http://schemas.microsoft.com/office/drawing/2014/main" id="{2757E7A0-E4BE-1D22-1061-DD93CA43B2E8}"/>
              </a:ext>
            </a:extLst>
          </p:cNvPr>
          <p:cNvSpPr txBox="1">
            <a:spLocks/>
          </p:cNvSpPr>
          <p:nvPr/>
        </p:nvSpPr>
        <p:spPr>
          <a:xfrm>
            <a:off x="6876135" y="1838622"/>
            <a:ext cx="4738025" cy="876732"/>
          </a:xfrm>
          <a:prstGeom prst="rect">
            <a:avLst/>
          </a:prstGeom>
        </p:spPr>
        <p:txBody>
          <a:bodyPr vert="horz" wrap="square"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fontAlgn="base">
              <a:spcBef>
                <a:spcPts val="1000"/>
              </a:spcBef>
              <a:buNone/>
              <a:defRPr/>
            </a:pPr>
            <a:r>
              <a:rPr lang="en-US" sz="1800">
                <a:latin typeface="Trebuchet MS"/>
                <a:cs typeface="Trebuchet MS"/>
              </a:rPr>
              <a:t>18-year-old male , unrestrained driver in MVC vs. tree</a:t>
            </a:r>
            <a:r>
              <a:rPr lang="en-US" sz="1200">
                <a:latin typeface="Open Sans" pitchFamily="2" charset="0"/>
                <a:ea typeface="Open Sans" pitchFamily="2" charset="0"/>
                <a:cs typeface="Open Sans" pitchFamily="2" charset="0"/>
              </a:rPr>
              <a:t>.</a:t>
            </a:r>
            <a:endParaRPr kumimoji="0" lang="en-US" sz="1200" b="0" i="0" u="none" strike="noStrike" kern="1200" cap="none" spc="0" normalizeH="0" baseline="0" noProof="0">
              <a:ln>
                <a:noFill/>
              </a:ln>
              <a:solidFill>
                <a:prstClr val="black"/>
              </a:solidFill>
              <a:effectLst/>
              <a:uLnTx/>
              <a:uFillTx/>
              <a:latin typeface="Open Sans" pitchFamily="2" charset="0"/>
              <a:ea typeface="Open Sans" pitchFamily="2" charset="0"/>
              <a:cs typeface="Open Sans" pitchFamily="2" charset="0"/>
            </a:endParaRPr>
          </a:p>
        </p:txBody>
      </p:sp>
      <p:sp>
        <p:nvSpPr>
          <p:cNvPr id="25" name="Content Placeholder 2">
            <a:extLst>
              <a:ext uri="{FF2B5EF4-FFF2-40B4-BE49-F238E27FC236}">
                <a16:creationId xmlns:a16="http://schemas.microsoft.com/office/drawing/2014/main" id="{76D7710E-6962-E614-EC03-31F51A223C2D}"/>
              </a:ext>
            </a:extLst>
          </p:cNvPr>
          <p:cNvSpPr txBox="1">
            <a:spLocks/>
          </p:cNvSpPr>
          <p:nvPr/>
        </p:nvSpPr>
        <p:spPr>
          <a:xfrm>
            <a:off x="6876136" y="3013467"/>
            <a:ext cx="4738025" cy="768396"/>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fontAlgn="base">
              <a:buNone/>
            </a:pPr>
            <a:r>
              <a:rPr lang="en-US" sz="1800">
                <a:latin typeface="Trebuchet MS"/>
                <a:cs typeface="Trebuchet MS"/>
              </a:rPr>
              <a:t>None reported</a:t>
            </a:r>
            <a:r>
              <a:rPr lang="en-US" sz="1200">
                <a:latin typeface="Open Sans" pitchFamily="2" charset="0"/>
                <a:ea typeface="Open Sans" pitchFamily="2" charset="0"/>
                <a:cs typeface="Open Sans" pitchFamily="2" charset="0"/>
              </a:rPr>
              <a:t>.</a:t>
            </a:r>
            <a:endParaRPr lang="en-US" sz="1200" kern="1200">
              <a:solidFill>
                <a:schemeClr val="tx1"/>
              </a:solidFill>
              <a:latin typeface="Open Sans" pitchFamily="2" charset="0"/>
              <a:ea typeface="Open Sans" pitchFamily="2" charset="0"/>
              <a:cs typeface="Open Sans" pitchFamily="2" charset="0"/>
            </a:endParaRPr>
          </a:p>
        </p:txBody>
      </p:sp>
      <p:sp>
        <p:nvSpPr>
          <p:cNvPr id="26" name="Content Placeholder 2">
            <a:extLst>
              <a:ext uri="{FF2B5EF4-FFF2-40B4-BE49-F238E27FC236}">
                <a16:creationId xmlns:a16="http://schemas.microsoft.com/office/drawing/2014/main" id="{B1292A04-3AED-E074-C464-AE2C75B1E40E}"/>
              </a:ext>
            </a:extLst>
          </p:cNvPr>
          <p:cNvSpPr txBox="1">
            <a:spLocks/>
          </p:cNvSpPr>
          <p:nvPr/>
        </p:nvSpPr>
        <p:spPr>
          <a:xfrm>
            <a:off x="6899331" y="4046709"/>
            <a:ext cx="4635772" cy="687909"/>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1200"/>
              </a:spcAft>
              <a:buNone/>
            </a:pPr>
            <a:r>
              <a:rPr lang="en-US" sz="1800">
                <a:latin typeface="Trebuchet MS"/>
              </a:rPr>
              <a:t>Vitals not reported</a:t>
            </a:r>
            <a:r>
              <a:rPr lang="en-US" sz="1200">
                <a:latin typeface="Trebuchet MS"/>
              </a:rPr>
              <a:t>.</a:t>
            </a:r>
          </a:p>
        </p:txBody>
      </p:sp>
      <p:sp>
        <p:nvSpPr>
          <p:cNvPr id="27" name="Content Placeholder 2">
            <a:extLst>
              <a:ext uri="{FF2B5EF4-FFF2-40B4-BE49-F238E27FC236}">
                <a16:creationId xmlns:a16="http://schemas.microsoft.com/office/drawing/2014/main" id="{541834F3-0572-36B4-5B22-7B4DF1735A1E}"/>
              </a:ext>
            </a:extLst>
          </p:cNvPr>
          <p:cNvSpPr txBox="1">
            <a:spLocks/>
          </p:cNvSpPr>
          <p:nvPr/>
        </p:nvSpPr>
        <p:spPr>
          <a:xfrm>
            <a:off x="6940597" y="4983475"/>
            <a:ext cx="4673564" cy="1132428"/>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1200"/>
              </a:spcAft>
              <a:buNone/>
            </a:pPr>
            <a:r>
              <a:rPr lang="en-US" sz="1800">
                <a:latin typeface="Trebuchet MS"/>
                <a:cs typeface="Trebuchet MS"/>
              </a:rPr>
              <a:t>Prolonged extrication; transported to ED by ambulance; O</a:t>
            </a:r>
            <a:r>
              <a:rPr lang="en-US" sz="1800" baseline="-25000">
                <a:latin typeface="Trebuchet MS"/>
                <a:cs typeface="Trebuchet MS"/>
              </a:rPr>
              <a:t>2</a:t>
            </a:r>
            <a:r>
              <a:rPr lang="en-US" sz="1800">
                <a:latin typeface="Trebuchet MS"/>
                <a:cs typeface="Trebuchet MS"/>
              </a:rPr>
              <a:t> by mask; fluids via single IV; spinal motion restricted on long spine board.</a:t>
            </a:r>
          </a:p>
        </p:txBody>
      </p:sp>
      <p:sp>
        <p:nvSpPr>
          <p:cNvPr id="28" name="TextBox 27">
            <a:extLst>
              <a:ext uri="{FF2B5EF4-FFF2-40B4-BE49-F238E27FC236}">
                <a16:creationId xmlns:a16="http://schemas.microsoft.com/office/drawing/2014/main" id="{650BEC06-7385-831F-6FD3-2EAAF5349DC4}"/>
              </a:ext>
            </a:extLst>
          </p:cNvPr>
          <p:cNvSpPr txBox="1"/>
          <p:nvPr/>
        </p:nvSpPr>
        <p:spPr>
          <a:xfrm>
            <a:off x="802987" y="606484"/>
            <a:ext cx="4660608"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prstClr val="white"/>
                </a:solidFill>
                <a:effectLst/>
                <a:uLnTx/>
                <a:uFillTx/>
                <a:latin typeface="Open Sans" pitchFamily="2" charset="0"/>
                <a:ea typeface="Open Sans" pitchFamily="2" charset="0"/>
                <a:cs typeface="Open Sans" pitchFamily="2" charset="0"/>
              </a:rPr>
              <a:t>Case Scenario</a:t>
            </a:r>
          </a:p>
        </p:txBody>
      </p:sp>
      <p:sp>
        <p:nvSpPr>
          <p:cNvPr id="36" name="TextBox 35">
            <a:extLst>
              <a:ext uri="{FF2B5EF4-FFF2-40B4-BE49-F238E27FC236}">
                <a16:creationId xmlns:a16="http://schemas.microsoft.com/office/drawing/2014/main" id="{214781F6-2114-1EB0-5C1A-26E11549CD7A}"/>
              </a:ext>
            </a:extLst>
          </p:cNvPr>
          <p:cNvSpPr txBox="1"/>
          <p:nvPr/>
        </p:nvSpPr>
        <p:spPr>
          <a:xfrm>
            <a:off x="5752046" y="558017"/>
            <a:ext cx="6098874" cy="830997"/>
          </a:xfrm>
          <a:prstGeom prst="rect">
            <a:avLst/>
          </a:prstGeom>
          <a:noFill/>
        </p:spPr>
        <p:txBody>
          <a:bodyPr wrap="square">
            <a:spAutoFit/>
          </a:bodyPr>
          <a:lstStyle/>
          <a:p>
            <a:r>
              <a:rPr lang="en-US" sz="1600" b="1">
                <a:solidFill>
                  <a:schemeClr val="bg1"/>
                </a:solidFill>
                <a:latin typeface="Open Sans" pitchFamily="2" charset="0"/>
                <a:ea typeface="Open Sans" pitchFamily="2" charset="0"/>
                <a:cs typeface="Open Sans" pitchFamily="2" charset="0"/>
              </a:rPr>
              <a:t>Emergency Department team consists of Lead Physician, two nurses, one Senior Level EM resident, and one Advanced Practice Provider </a:t>
            </a:r>
          </a:p>
        </p:txBody>
      </p:sp>
      <p:sp>
        <p:nvSpPr>
          <p:cNvPr id="3" name="TextBox 2">
            <a:extLst>
              <a:ext uri="{FF2B5EF4-FFF2-40B4-BE49-F238E27FC236}">
                <a16:creationId xmlns:a16="http://schemas.microsoft.com/office/drawing/2014/main" id="{5B115973-5476-F937-D78C-1A4C1F0E5FB8}"/>
              </a:ext>
            </a:extLst>
          </p:cNvPr>
          <p:cNvSpPr txBox="1"/>
          <p:nvPr/>
        </p:nvSpPr>
        <p:spPr>
          <a:xfrm>
            <a:off x="11638621" y="6571280"/>
            <a:ext cx="553380" cy="246221"/>
          </a:xfrm>
          <a:prstGeom prst="rect">
            <a:avLst/>
          </a:prstGeom>
          <a:noFill/>
        </p:spPr>
        <p:txBody>
          <a:bodyPr wrap="square" rtlCol="0">
            <a:spAutoFit/>
          </a:bodyPr>
          <a:lstStyle/>
          <a:p>
            <a:r>
              <a:rPr lang="en-US" sz="1000" b="0" i="0">
                <a:solidFill>
                  <a:schemeClr val="bg1">
                    <a:lumMod val="50000"/>
                  </a:schemeClr>
                </a:solidFill>
                <a:effectLst/>
                <a:latin typeface="Lato" panose="020F0502020204030203" pitchFamily="34" charset="77"/>
                <a:ea typeface="Open Sans" pitchFamily="2" charset="0"/>
                <a:cs typeface="Open Sans" pitchFamily="2" charset="0"/>
              </a:rPr>
              <a:t>©</a:t>
            </a:r>
            <a:r>
              <a:rPr lang="en-US" sz="1000" b="1">
                <a:solidFill>
                  <a:schemeClr val="bg1">
                    <a:lumMod val="50000"/>
                  </a:schemeClr>
                </a:solidFill>
                <a:effectLst/>
                <a:latin typeface="Lato" panose="020F0502020204030203" pitchFamily="34" charset="77"/>
                <a:ea typeface="Open Sans" pitchFamily="2" charset="0"/>
                <a:cs typeface="Open Sans" pitchFamily="2" charset="0"/>
              </a:rPr>
              <a:t>ACS</a:t>
            </a:r>
          </a:p>
        </p:txBody>
      </p:sp>
    </p:spTree>
    <p:extLst>
      <p:ext uri="{BB962C8B-B14F-4D97-AF65-F5344CB8AC3E}">
        <p14:creationId xmlns:p14="http://schemas.microsoft.com/office/powerpoint/2010/main" val="238314676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black and white rectangle with red squares&#10;&#10;Description automatically generated">
            <a:extLst>
              <a:ext uri="{FF2B5EF4-FFF2-40B4-BE49-F238E27FC236}">
                <a16:creationId xmlns:a16="http://schemas.microsoft.com/office/drawing/2014/main" id="{33895C77-B0AE-399C-77CD-B1B0BE870836}"/>
              </a:ext>
            </a:extLst>
          </p:cNvPr>
          <p:cNvPicPr>
            <a:picLocks noChangeAspect="1"/>
          </p:cNvPicPr>
          <p:nvPr/>
        </p:nvPicPr>
        <p:blipFill rotWithShape="1">
          <a:blip r:embed="rId3"/>
          <a:srcRect b="86053"/>
          <a:stretch/>
        </p:blipFill>
        <p:spPr>
          <a:xfrm>
            <a:off x="0" y="0"/>
            <a:ext cx="12192000" cy="1375925"/>
          </a:xfrm>
          <a:prstGeom prst="rect">
            <a:avLst/>
          </a:prstGeom>
        </p:spPr>
      </p:pic>
      <p:sp>
        <p:nvSpPr>
          <p:cNvPr id="2" name="Title 1">
            <a:extLst>
              <a:ext uri="{FF2B5EF4-FFF2-40B4-BE49-F238E27FC236}">
                <a16:creationId xmlns:a16="http://schemas.microsoft.com/office/drawing/2014/main" id="{E6052441-F97D-8A15-2504-9005D70183C7}"/>
              </a:ext>
            </a:extLst>
          </p:cNvPr>
          <p:cNvSpPr>
            <a:spLocks noGrp="1"/>
          </p:cNvSpPr>
          <p:nvPr>
            <p:ph type="title"/>
          </p:nvPr>
        </p:nvSpPr>
        <p:spPr>
          <a:xfrm>
            <a:off x="579407" y="513232"/>
            <a:ext cx="10515600" cy="620109"/>
          </a:xfrm>
        </p:spPr>
        <p:txBody>
          <a:bodyPr>
            <a:normAutofit/>
          </a:bodyPr>
          <a:lstStyle/>
          <a:p>
            <a:r>
              <a:rPr kumimoji="0" lang="en-US" sz="2600" b="1" u="none" strike="noStrike" kern="1200" cap="none" spc="0" normalizeH="0" baseline="0" noProof="0">
                <a:ln>
                  <a:noFill/>
                </a:ln>
                <a:solidFill>
                  <a:srgbClr val="152F63"/>
                </a:solidFill>
                <a:effectLst/>
                <a:uLnTx/>
                <a:uFillTx/>
                <a:latin typeface="Open Sans" pitchFamily="2" charset="0"/>
                <a:ea typeface="Open Sans" pitchFamily="2" charset="0"/>
                <a:cs typeface="Open Sans" pitchFamily="2" charset="0"/>
              </a:rPr>
              <a:t>Initial Assessment: Case Scenario</a:t>
            </a:r>
            <a:endParaRPr lang="en-US" sz="2600" b="1">
              <a:solidFill>
                <a:srgbClr val="152F63"/>
              </a:solidFill>
              <a:latin typeface="Open Sans" pitchFamily="2" charset="0"/>
              <a:ea typeface="Open Sans" pitchFamily="2" charset="0"/>
              <a:cs typeface="Open Sans" pitchFamily="2" charset="0"/>
            </a:endParaRPr>
          </a:p>
        </p:txBody>
      </p:sp>
      <p:sp>
        <p:nvSpPr>
          <p:cNvPr id="4" name="Content Placeholder 3">
            <a:extLst>
              <a:ext uri="{FF2B5EF4-FFF2-40B4-BE49-F238E27FC236}">
                <a16:creationId xmlns:a16="http://schemas.microsoft.com/office/drawing/2014/main" id="{7F728A34-1DB5-4EE5-B9F8-4F82A385E481}"/>
              </a:ext>
            </a:extLst>
          </p:cNvPr>
          <p:cNvSpPr>
            <a:spLocks noGrp="1"/>
          </p:cNvSpPr>
          <p:nvPr>
            <p:ph sz="half" idx="1"/>
          </p:nvPr>
        </p:nvSpPr>
        <p:spPr>
          <a:xfrm>
            <a:off x="579407" y="2731534"/>
            <a:ext cx="5786336" cy="2484137"/>
          </a:xfrm>
        </p:spPr>
        <p:txBody>
          <a:bodyPr vert="horz" lIns="91440" tIns="45720" rIns="91440" bIns="45720" rtlCol="0" anchor="t">
            <a:noAutofit/>
          </a:bodyPr>
          <a:lstStyle/>
          <a:p>
            <a:pPr marL="271463" lvl="0" indent="-271463">
              <a:spcAft>
                <a:spcPts val="1200"/>
              </a:spcAft>
              <a:buFont typeface="Arial"/>
              <a:buChar char="•"/>
            </a:pPr>
            <a:r>
              <a:rPr lang="en-US" sz="2400">
                <a:latin typeface="Open Sans" pitchFamily="2" charset="0"/>
                <a:ea typeface="Open Sans" pitchFamily="2" charset="0"/>
                <a:cs typeface="Open Sans" pitchFamily="2" charset="0"/>
              </a:rPr>
              <a:t>EMS report: patient is lethargic, mumbling unintelligibly </a:t>
            </a:r>
          </a:p>
          <a:p>
            <a:pPr marL="271463" lvl="0" indent="-271463">
              <a:spcAft>
                <a:spcPts val="1200"/>
              </a:spcAft>
              <a:buFont typeface="Arial"/>
              <a:buChar char="•"/>
            </a:pPr>
            <a:r>
              <a:rPr lang="en-US" sz="2400">
                <a:latin typeface="Open Sans" pitchFamily="2" charset="0"/>
                <a:ea typeface="Open Sans" pitchFamily="2" charset="0"/>
                <a:cs typeface="Open Sans" pitchFamily="2" charset="0"/>
              </a:rPr>
              <a:t>Patient has facial injuries </a:t>
            </a:r>
          </a:p>
          <a:p>
            <a:pPr marL="271463" lvl="0" indent="-271463">
              <a:spcAft>
                <a:spcPts val="1200"/>
              </a:spcAft>
              <a:buFont typeface="Arial"/>
              <a:buChar char="•"/>
            </a:pPr>
            <a:r>
              <a:rPr lang="en-US" sz="2400">
                <a:latin typeface="Open Sans" pitchFamily="2" charset="0"/>
                <a:ea typeface="Open Sans" pitchFamily="2" charset="0"/>
                <a:cs typeface="Open Sans" pitchFamily="2" charset="0"/>
              </a:rPr>
              <a:t>Vital signs:  HR 120; BP 90/40; RR 24, O2 sat 89%, temp 36°C</a:t>
            </a:r>
          </a:p>
        </p:txBody>
      </p:sp>
      <p:sp>
        <p:nvSpPr>
          <p:cNvPr id="6" name="TextBox 5">
            <a:extLst>
              <a:ext uri="{FF2B5EF4-FFF2-40B4-BE49-F238E27FC236}">
                <a16:creationId xmlns:a16="http://schemas.microsoft.com/office/drawing/2014/main" id="{806884CB-1367-6C6D-86E8-ADF2A30A76A7}"/>
              </a:ext>
            </a:extLst>
          </p:cNvPr>
          <p:cNvSpPr txBox="1"/>
          <p:nvPr/>
        </p:nvSpPr>
        <p:spPr>
          <a:xfrm>
            <a:off x="11638621" y="6571280"/>
            <a:ext cx="553380" cy="246221"/>
          </a:xfrm>
          <a:prstGeom prst="rect">
            <a:avLst/>
          </a:prstGeom>
          <a:noFill/>
        </p:spPr>
        <p:txBody>
          <a:bodyPr wrap="square" rtlCol="0">
            <a:spAutoFit/>
          </a:bodyPr>
          <a:lstStyle/>
          <a:p>
            <a:r>
              <a:rPr lang="en-US" sz="1000" b="0" i="0">
                <a:solidFill>
                  <a:schemeClr val="bg1">
                    <a:lumMod val="50000"/>
                  </a:schemeClr>
                </a:solidFill>
                <a:effectLst/>
                <a:latin typeface="Lato" panose="020F0502020204030203" pitchFamily="34" charset="77"/>
                <a:ea typeface="Open Sans" pitchFamily="2" charset="0"/>
                <a:cs typeface="Open Sans" pitchFamily="2" charset="0"/>
              </a:rPr>
              <a:t>©</a:t>
            </a:r>
            <a:r>
              <a:rPr lang="en-US" sz="1000" b="1">
                <a:solidFill>
                  <a:schemeClr val="bg1">
                    <a:lumMod val="50000"/>
                  </a:schemeClr>
                </a:solidFill>
                <a:effectLst/>
                <a:latin typeface="Lato" panose="020F0502020204030203" pitchFamily="34" charset="77"/>
                <a:ea typeface="Open Sans" pitchFamily="2" charset="0"/>
                <a:cs typeface="Open Sans" pitchFamily="2" charset="0"/>
              </a:rPr>
              <a:t>ACS</a:t>
            </a:r>
          </a:p>
        </p:txBody>
      </p:sp>
      <p:pic>
        <p:nvPicPr>
          <p:cNvPr id="11" name="Picture 10" descr="A black and white logo&#10;&#10;Description automatically generated">
            <a:extLst>
              <a:ext uri="{FF2B5EF4-FFF2-40B4-BE49-F238E27FC236}">
                <a16:creationId xmlns:a16="http://schemas.microsoft.com/office/drawing/2014/main" id="{A08E041C-A72E-121E-219E-40B597344F6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53552" y="102379"/>
            <a:ext cx="2991850" cy="1171165"/>
          </a:xfrm>
          <a:prstGeom prst="rect">
            <a:avLst/>
          </a:prstGeom>
          <a:effectLst>
            <a:outerShdw blurRad="50800" dist="38100" dir="2700000" algn="tl" rotWithShape="0">
              <a:prstClr val="black">
                <a:alpha val="40000"/>
              </a:prstClr>
            </a:outerShdw>
          </a:effectLst>
        </p:spPr>
      </p:pic>
      <p:pic>
        <p:nvPicPr>
          <p:cNvPr id="9" name="Picture 8">
            <a:extLst>
              <a:ext uri="{FF2B5EF4-FFF2-40B4-BE49-F238E27FC236}">
                <a16:creationId xmlns:a16="http://schemas.microsoft.com/office/drawing/2014/main" id="{CE806C75-AE70-9951-11A3-80F807348AD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566166" y="2055991"/>
            <a:ext cx="5166621" cy="3835223"/>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32133136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 name="TextBox 66">
            <a:extLst>
              <a:ext uri="{FF2B5EF4-FFF2-40B4-BE49-F238E27FC236}">
                <a16:creationId xmlns:a16="http://schemas.microsoft.com/office/drawing/2014/main" id="{77BB190E-1991-08C2-0E62-FEB2DAB822EE}"/>
              </a:ext>
            </a:extLst>
          </p:cNvPr>
          <p:cNvSpPr txBox="1"/>
          <p:nvPr/>
        </p:nvSpPr>
        <p:spPr>
          <a:xfrm>
            <a:off x="260254" y="411734"/>
            <a:ext cx="3386381" cy="1261884"/>
          </a:xfrm>
          <a:prstGeom prst="rect">
            <a:avLst/>
          </a:prstGeom>
          <a:noFill/>
        </p:spPr>
        <p:txBody>
          <a:bodyPr wrap="square" rtlCol="0">
            <a:spAutoFit/>
          </a:bodyPr>
          <a:lstStyle/>
          <a:p>
            <a:r>
              <a:rPr lang="en-US" sz="3800" b="1">
                <a:solidFill>
                  <a:srgbClr val="132346"/>
                </a:solidFill>
                <a:latin typeface="Open Sans" pitchFamily="2" charset="0"/>
                <a:ea typeface="Open Sans" pitchFamily="2" charset="0"/>
                <a:cs typeface="Open Sans" pitchFamily="2" charset="0"/>
              </a:rPr>
              <a:t>Case</a:t>
            </a:r>
          </a:p>
          <a:p>
            <a:r>
              <a:rPr lang="en-US" sz="3800" b="1">
                <a:solidFill>
                  <a:srgbClr val="132346"/>
                </a:solidFill>
                <a:latin typeface="Open Sans" pitchFamily="2" charset="0"/>
                <a:ea typeface="Open Sans" pitchFamily="2" charset="0"/>
                <a:cs typeface="Open Sans" pitchFamily="2" charset="0"/>
              </a:rPr>
              <a:t>Scenario</a:t>
            </a:r>
            <a:endParaRPr lang="en-US" sz="3800" b="1">
              <a:solidFill>
                <a:srgbClr val="E62625"/>
              </a:solidFill>
              <a:latin typeface="Open Sans" pitchFamily="2" charset="0"/>
              <a:ea typeface="Open Sans" pitchFamily="2" charset="0"/>
              <a:cs typeface="Open Sans" pitchFamily="2" charset="0"/>
            </a:endParaRPr>
          </a:p>
        </p:txBody>
      </p:sp>
      <p:cxnSp>
        <p:nvCxnSpPr>
          <p:cNvPr id="79" name="Straight Connector 78">
            <a:extLst>
              <a:ext uri="{FF2B5EF4-FFF2-40B4-BE49-F238E27FC236}">
                <a16:creationId xmlns:a16="http://schemas.microsoft.com/office/drawing/2014/main" id="{FEAE8D50-082E-1097-D412-C1E42B83E011}"/>
              </a:ext>
            </a:extLst>
          </p:cNvPr>
          <p:cNvCxnSpPr>
            <a:cxnSpLocks/>
          </p:cNvCxnSpPr>
          <p:nvPr/>
        </p:nvCxnSpPr>
        <p:spPr>
          <a:xfrm>
            <a:off x="355649" y="1739246"/>
            <a:ext cx="2765149" cy="0"/>
          </a:xfrm>
          <a:prstGeom prst="line">
            <a:avLst/>
          </a:prstGeom>
          <a:ln w="38100">
            <a:solidFill>
              <a:srgbClr val="E62625"/>
            </a:solidFill>
          </a:ln>
        </p:spPr>
        <p:style>
          <a:lnRef idx="3">
            <a:schemeClr val="dk1"/>
          </a:lnRef>
          <a:fillRef idx="0">
            <a:schemeClr val="dk1"/>
          </a:fillRef>
          <a:effectRef idx="2">
            <a:schemeClr val="dk1"/>
          </a:effectRef>
          <a:fontRef idx="minor">
            <a:schemeClr val="tx1"/>
          </a:fontRef>
        </p:style>
      </p:cxnSp>
      <p:pic>
        <p:nvPicPr>
          <p:cNvPr id="2" name="Picture 1" descr="A blue and black rectangle&#10;&#10;Description automatically generated">
            <a:extLst>
              <a:ext uri="{FF2B5EF4-FFF2-40B4-BE49-F238E27FC236}">
                <a16:creationId xmlns:a16="http://schemas.microsoft.com/office/drawing/2014/main" id="{7942E210-62C8-19AA-4BAF-4859B6124E0E}"/>
              </a:ext>
            </a:extLst>
          </p:cNvPr>
          <p:cNvPicPr>
            <a:picLocks noChangeAspect="1"/>
          </p:cNvPicPr>
          <p:nvPr/>
        </p:nvPicPr>
        <p:blipFill rotWithShape="1">
          <a:blip r:embed="rId3">
            <a:extLst>
              <a:ext uri="{28A0092B-C50C-407E-A947-70E740481C1C}">
                <a14:useLocalDpi xmlns:a14="http://schemas.microsoft.com/office/drawing/2010/main" val="0"/>
              </a:ext>
            </a:extLst>
          </a:blip>
          <a:srcRect r="55866" b="19279"/>
          <a:stretch/>
        </p:blipFill>
        <p:spPr>
          <a:xfrm>
            <a:off x="4344288" y="0"/>
            <a:ext cx="7918031" cy="6858000"/>
          </a:xfrm>
          <a:prstGeom prst="rect">
            <a:avLst/>
          </a:prstGeom>
        </p:spPr>
      </p:pic>
      <p:sp>
        <p:nvSpPr>
          <p:cNvPr id="22" name="TextBox 21">
            <a:extLst>
              <a:ext uri="{FF2B5EF4-FFF2-40B4-BE49-F238E27FC236}">
                <a16:creationId xmlns:a16="http://schemas.microsoft.com/office/drawing/2014/main" id="{52F4B05E-38D9-140C-AB89-8B6286E996F4}"/>
              </a:ext>
            </a:extLst>
          </p:cNvPr>
          <p:cNvSpPr txBox="1"/>
          <p:nvPr/>
        </p:nvSpPr>
        <p:spPr>
          <a:xfrm>
            <a:off x="11638621" y="6571280"/>
            <a:ext cx="553380" cy="246221"/>
          </a:xfrm>
          <a:prstGeom prst="rect">
            <a:avLst/>
          </a:prstGeom>
          <a:noFill/>
        </p:spPr>
        <p:txBody>
          <a:bodyPr wrap="square" rtlCol="0">
            <a:spAutoFit/>
          </a:bodyPr>
          <a:lstStyle/>
          <a:p>
            <a:r>
              <a:rPr lang="en-US" sz="1000" b="0" i="0">
                <a:solidFill>
                  <a:schemeClr val="bg1"/>
                </a:solidFill>
                <a:effectLst/>
                <a:latin typeface="Lato" panose="020F0502020204030203" pitchFamily="34" charset="77"/>
                <a:ea typeface="Open Sans" pitchFamily="2" charset="0"/>
                <a:cs typeface="Open Sans" pitchFamily="2" charset="0"/>
              </a:rPr>
              <a:t>©</a:t>
            </a:r>
            <a:r>
              <a:rPr lang="en-US" sz="1000" b="1">
                <a:solidFill>
                  <a:schemeClr val="bg1"/>
                </a:solidFill>
                <a:effectLst/>
                <a:latin typeface="Lato" panose="020F0502020204030203" pitchFamily="34" charset="77"/>
                <a:ea typeface="Open Sans" pitchFamily="2" charset="0"/>
                <a:cs typeface="Open Sans" pitchFamily="2" charset="0"/>
              </a:rPr>
              <a:t>ACS</a:t>
            </a:r>
          </a:p>
        </p:txBody>
      </p:sp>
      <p:sp>
        <p:nvSpPr>
          <p:cNvPr id="5" name="TextBox 66">
            <a:extLst>
              <a:ext uri="{FF2B5EF4-FFF2-40B4-BE49-F238E27FC236}">
                <a16:creationId xmlns:a16="http://schemas.microsoft.com/office/drawing/2014/main" id="{DEFB5783-B1B6-DAE4-C0FB-B22C2C61A1CA}"/>
              </a:ext>
            </a:extLst>
          </p:cNvPr>
          <p:cNvSpPr txBox="1"/>
          <p:nvPr/>
        </p:nvSpPr>
        <p:spPr>
          <a:xfrm>
            <a:off x="260254" y="1763739"/>
            <a:ext cx="3725592" cy="677108"/>
          </a:xfrm>
          <a:prstGeom prst="rect">
            <a:avLst/>
          </a:prstGeom>
          <a:noFill/>
        </p:spPr>
        <p:txBody>
          <a:bodyPr wrap="square" rtlCol="0">
            <a:spAutoFit/>
          </a:bodyPr>
          <a:lstStyle/>
          <a:p>
            <a:r>
              <a:rPr lang="en-US" sz="3800" b="1">
                <a:solidFill>
                  <a:srgbClr val="132346"/>
                </a:solidFill>
                <a:latin typeface="Open Sans" pitchFamily="2" charset="0"/>
                <a:ea typeface="Open Sans" pitchFamily="2" charset="0"/>
                <a:cs typeface="Open Sans" pitchFamily="2" charset="0"/>
              </a:rPr>
              <a:t>Arrival ER</a:t>
            </a:r>
            <a:endParaRPr lang="en-US" sz="3800" b="1">
              <a:solidFill>
                <a:srgbClr val="E62625"/>
              </a:solidFill>
              <a:latin typeface="Open Sans" pitchFamily="2" charset="0"/>
              <a:ea typeface="Open Sans" pitchFamily="2" charset="0"/>
              <a:cs typeface="Open Sans" pitchFamily="2" charset="0"/>
            </a:endParaRPr>
          </a:p>
        </p:txBody>
      </p:sp>
      <p:pic>
        <p:nvPicPr>
          <p:cNvPr id="6" name="Picture 5" descr="A blue and black rectangle&#10;&#10;Description automatically generated">
            <a:extLst>
              <a:ext uri="{FF2B5EF4-FFF2-40B4-BE49-F238E27FC236}">
                <a16:creationId xmlns:a16="http://schemas.microsoft.com/office/drawing/2014/main" id="{50055CBF-E328-99FC-3787-DEA6680C0C5E}"/>
              </a:ext>
            </a:extLst>
          </p:cNvPr>
          <p:cNvPicPr>
            <a:picLocks noChangeAspect="1"/>
          </p:cNvPicPr>
          <p:nvPr/>
        </p:nvPicPr>
        <p:blipFill rotWithShape="1">
          <a:blip r:embed="rId3">
            <a:extLst>
              <a:ext uri="{28A0092B-C50C-407E-A947-70E740481C1C}">
                <a14:useLocalDpi xmlns:a14="http://schemas.microsoft.com/office/drawing/2010/main" val="0"/>
              </a:ext>
            </a:extLst>
          </a:blip>
          <a:srcRect r="55866" b="19279"/>
          <a:stretch/>
        </p:blipFill>
        <p:spPr>
          <a:xfrm>
            <a:off x="4344288" y="0"/>
            <a:ext cx="7918031" cy="6858000"/>
          </a:xfrm>
          <a:prstGeom prst="rect">
            <a:avLst/>
          </a:prstGeom>
        </p:spPr>
      </p:pic>
      <p:pic>
        <p:nvPicPr>
          <p:cNvPr id="7" name="Picture 6" descr="A black and white rectangle frame&#10;&#10;Description automatically generated">
            <a:extLst>
              <a:ext uri="{FF2B5EF4-FFF2-40B4-BE49-F238E27FC236}">
                <a16:creationId xmlns:a16="http://schemas.microsoft.com/office/drawing/2014/main" id="{32C0C539-F5C1-3751-97F3-391F2155AC1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613868" y="3283445"/>
            <a:ext cx="8366431" cy="1597099"/>
          </a:xfrm>
          <a:prstGeom prst="rect">
            <a:avLst/>
          </a:prstGeom>
        </p:spPr>
      </p:pic>
      <p:pic>
        <p:nvPicPr>
          <p:cNvPr id="9" name="Picture 8" descr="A blue circle with white letter i in it&#10;&#10;Description automatically generated">
            <a:extLst>
              <a:ext uri="{FF2B5EF4-FFF2-40B4-BE49-F238E27FC236}">
                <a16:creationId xmlns:a16="http://schemas.microsoft.com/office/drawing/2014/main" id="{31816FAB-197B-A54C-04B9-B4AC8E14EFF3}"/>
              </a:ext>
            </a:extLst>
          </p:cNvPr>
          <p:cNvPicPr>
            <a:picLocks noChangeAspect="1"/>
          </p:cNvPicPr>
          <p:nvPr/>
        </p:nvPicPr>
        <p:blipFill>
          <a:blip r:embed="rId5">
            <a:alphaModFix/>
            <a:extLst>
              <a:ext uri="{28A0092B-C50C-407E-A947-70E740481C1C}">
                <a14:useLocalDpi xmlns:a14="http://schemas.microsoft.com/office/drawing/2010/main" val="0"/>
              </a:ext>
            </a:extLst>
          </a:blip>
          <a:stretch>
            <a:fillRect/>
          </a:stretch>
        </p:blipFill>
        <p:spPr>
          <a:xfrm>
            <a:off x="4559427" y="1984788"/>
            <a:ext cx="1275765" cy="1275765"/>
          </a:xfrm>
          <a:prstGeom prst="rect">
            <a:avLst/>
          </a:prstGeom>
        </p:spPr>
      </p:pic>
      <p:grpSp>
        <p:nvGrpSpPr>
          <p:cNvPr id="10" name="Group 9">
            <a:extLst>
              <a:ext uri="{FF2B5EF4-FFF2-40B4-BE49-F238E27FC236}">
                <a16:creationId xmlns:a16="http://schemas.microsoft.com/office/drawing/2014/main" id="{2DA3AA53-72F1-331B-32EF-AB5A000AD152}"/>
              </a:ext>
            </a:extLst>
          </p:cNvPr>
          <p:cNvGrpSpPr/>
          <p:nvPr/>
        </p:nvGrpSpPr>
        <p:grpSpPr>
          <a:xfrm>
            <a:off x="4565675" y="3440645"/>
            <a:ext cx="1263269" cy="1263269"/>
            <a:chOff x="2887320" y="0"/>
            <a:chExt cx="1263269" cy="1263269"/>
          </a:xfrm>
        </p:grpSpPr>
        <p:pic>
          <p:nvPicPr>
            <p:cNvPr id="11" name="Picture 10" descr="A blue circle with black background&#10;&#10;Description automatically generated">
              <a:extLst>
                <a:ext uri="{FF2B5EF4-FFF2-40B4-BE49-F238E27FC236}">
                  <a16:creationId xmlns:a16="http://schemas.microsoft.com/office/drawing/2014/main" id="{58470C5C-4E07-7EF8-2626-1D35E521315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887320" y="0"/>
              <a:ext cx="1263269" cy="1263269"/>
            </a:xfrm>
            <a:prstGeom prst="rect">
              <a:avLst/>
            </a:prstGeom>
          </p:spPr>
        </p:pic>
        <p:sp>
          <p:nvSpPr>
            <p:cNvPr id="12" name="TextBox 11">
              <a:extLst>
                <a:ext uri="{FF2B5EF4-FFF2-40B4-BE49-F238E27FC236}">
                  <a16:creationId xmlns:a16="http://schemas.microsoft.com/office/drawing/2014/main" id="{4BE4E898-1871-B015-FC62-96C196146E55}"/>
                </a:ext>
              </a:extLst>
            </p:cNvPr>
            <p:cNvSpPr txBox="1"/>
            <p:nvPr/>
          </p:nvSpPr>
          <p:spPr>
            <a:xfrm>
              <a:off x="3107423" y="277222"/>
              <a:ext cx="832187" cy="707886"/>
            </a:xfrm>
            <a:prstGeom prst="rect">
              <a:avLst/>
            </a:prstGeom>
            <a:noFill/>
          </p:spPr>
          <p:txBody>
            <a:bodyPr wrap="square" rtlCol="0">
              <a:spAutoFit/>
            </a:bodyPr>
            <a:lstStyle/>
            <a:p>
              <a:pPr algn="ctr"/>
              <a:r>
                <a:rPr lang="en-US" sz="4000" b="1">
                  <a:solidFill>
                    <a:schemeClr val="bg1"/>
                  </a:solidFill>
                  <a:latin typeface="Open Sans" pitchFamily="2" charset="0"/>
                  <a:ea typeface="Open Sans" pitchFamily="2" charset="0"/>
                  <a:cs typeface="Open Sans" pitchFamily="2" charset="0"/>
                </a:rPr>
                <a:t>S</a:t>
              </a:r>
            </a:p>
          </p:txBody>
        </p:sp>
      </p:grpSp>
      <p:grpSp>
        <p:nvGrpSpPr>
          <p:cNvPr id="13" name="Group 12">
            <a:extLst>
              <a:ext uri="{FF2B5EF4-FFF2-40B4-BE49-F238E27FC236}">
                <a16:creationId xmlns:a16="http://schemas.microsoft.com/office/drawing/2014/main" id="{FFE3BA2E-1D9D-C2F9-19C6-BBB7714223DA}"/>
              </a:ext>
            </a:extLst>
          </p:cNvPr>
          <p:cNvGrpSpPr/>
          <p:nvPr/>
        </p:nvGrpSpPr>
        <p:grpSpPr>
          <a:xfrm>
            <a:off x="4565675" y="4884005"/>
            <a:ext cx="1263269" cy="1263269"/>
            <a:chOff x="2887320" y="0"/>
            <a:chExt cx="1263269" cy="1263269"/>
          </a:xfrm>
        </p:grpSpPr>
        <p:pic>
          <p:nvPicPr>
            <p:cNvPr id="14" name="Picture 13" descr="A blue circle with black background&#10;&#10;Description automatically generated">
              <a:extLst>
                <a:ext uri="{FF2B5EF4-FFF2-40B4-BE49-F238E27FC236}">
                  <a16:creationId xmlns:a16="http://schemas.microsoft.com/office/drawing/2014/main" id="{801D6130-FB40-7B3E-1E39-05FB1DEDD5B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887320" y="0"/>
              <a:ext cx="1263269" cy="1263269"/>
            </a:xfrm>
            <a:prstGeom prst="rect">
              <a:avLst/>
            </a:prstGeom>
          </p:spPr>
        </p:pic>
        <p:sp>
          <p:nvSpPr>
            <p:cNvPr id="15" name="TextBox 14">
              <a:extLst>
                <a:ext uri="{FF2B5EF4-FFF2-40B4-BE49-F238E27FC236}">
                  <a16:creationId xmlns:a16="http://schemas.microsoft.com/office/drawing/2014/main" id="{DA47BB5B-DB8E-037D-A68D-BE94779501D2}"/>
                </a:ext>
              </a:extLst>
            </p:cNvPr>
            <p:cNvSpPr txBox="1"/>
            <p:nvPr/>
          </p:nvSpPr>
          <p:spPr>
            <a:xfrm>
              <a:off x="3107423" y="311693"/>
              <a:ext cx="832187" cy="707886"/>
            </a:xfrm>
            <a:prstGeom prst="rect">
              <a:avLst/>
            </a:prstGeom>
            <a:noFill/>
          </p:spPr>
          <p:txBody>
            <a:bodyPr wrap="square" rtlCol="0">
              <a:spAutoFit/>
            </a:bodyPr>
            <a:lstStyle/>
            <a:p>
              <a:pPr algn="ctr"/>
              <a:r>
                <a:rPr lang="en-US" sz="4000" b="1">
                  <a:solidFill>
                    <a:schemeClr val="bg1"/>
                  </a:solidFill>
                  <a:latin typeface="Open Sans" pitchFamily="2" charset="0"/>
                  <a:ea typeface="Open Sans" pitchFamily="2" charset="0"/>
                  <a:cs typeface="Open Sans" pitchFamily="2" charset="0"/>
                </a:rPr>
                <a:t>T</a:t>
              </a:r>
            </a:p>
          </p:txBody>
        </p:sp>
      </p:grpSp>
      <p:grpSp>
        <p:nvGrpSpPr>
          <p:cNvPr id="16" name="Group 15">
            <a:extLst>
              <a:ext uri="{FF2B5EF4-FFF2-40B4-BE49-F238E27FC236}">
                <a16:creationId xmlns:a16="http://schemas.microsoft.com/office/drawing/2014/main" id="{539B0AB9-2FFF-5DCB-0223-3D2E7009E42B}"/>
              </a:ext>
            </a:extLst>
          </p:cNvPr>
          <p:cNvGrpSpPr/>
          <p:nvPr/>
        </p:nvGrpSpPr>
        <p:grpSpPr>
          <a:xfrm>
            <a:off x="4565675" y="541427"/>
            <a:ext cx="1263269" cy="1263269"/>
            <a:chOff x="2887320" y="0"/>
            <a:chExt cx="1263269" cy="1263269"/>
          </a:xfrm>
        </p:grpSpPr>
        <p:pic>
          <p:nvPicPr>
            <p:cNvPr id="17" name="Picture 16" descr="A blue circle with black background&#10;&#10;Description automatically generated">
              <a:extLst>
                <a:ext uri="{FF2B5EF4-FFF2-40B4-BE49-F238E27FC236}">
                  <a16:creationId xmlns:a16="http://schemas.microsoft.com/office/drawing/2014/main" id="{D76C9559-316A-63B1-7CBA-87DC0F45D15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887320" y="0"/>
              <a:ext cx="1263269" cy="1263269"/>
            </a:xfrm>
            <a:prstGeom prst="rect">
              <a:avLst/>
            </a:prstGeom>
          </p:spPr>
        </p:pic>
        <p:sp>
          <p:nvSpPr>
            <p:cNvPr id="18" name="TextBox 17">
              <a:extLst>
                <a:ext uri="{FF2B5EF4-FFF2-40B4-BE49-F238E27FC236}">
                  <a16:creationId xmlns:a16="http://schemas.microsoft.com/office/drawing/2014/main" id="{1087392F-B947-9BFF-B962-712830ACE95D}"/>
                </a:ext>
              </a:extLst>
            </p:cNvPr>
            <p:cNvSpPr txBox="1"/>
            <p:nvPr/>
          </p:nvSpPr>
          <p:spPr>
            <a:xfrm>
              <a:off x="3107423" y="310282"/>
              <a:ext cx="832187" cy="707886"/>
            </a:xfrm>
            <a:prstGeom prst="rect">
              <a:avLst/>
            </a:prstGeom>
            <a:noFill/>
          </p:spPr>
          <p:txBody>
            <a:bodyPr wrap="square" rtlCol="0">
              <a:spAutoFit/>
            </a:bodyPr>
            <a:lstStyle/>
            <a:p>
              <a:pPr algn="ctr"/>
              <a:r>
                <a:rPr lang="en-US" sz="4000" b="1">
                  <a:solidFill>
                    <a:schemeClr val="bg1"/>
                  </a:solidFill>
                  <a:latin typeface="Open Sans" pitchFamily="2" charset="0"/>
                  <a:ea typeface="Open Sans" pitchFamily="2" charset="0"/>
                  <a:cs typeface="Open Sans" pitchFamily="2" charset="0"/>
                </a:rPr>
                <a:t>M</a:t>
              </a:r>
            </a:p>
          </p:txBody>
        </p:sp>
      </p:grpSp>
      <p:sp>
        <p:nvSpPr>
          <p:cNvPr id="19" name="TextBox 18">
            <a:extLst>
              <a:ext uri="{FF2B5EF4-FFF2-40B4-BE49-F238E27FC236}">
                <a16:creationId xmlns:a16="http://schemas.microsoft.com/office/drawing/2014/main" id="{982800BD-2C48-BC48-E477-E0ADA0C5EB0C}"/>
              </a:ext>
            </a:extLst>
          </p:cNvPr>
          <p:cNvSpPr txBox="1"/>
          <p:nvPr/>
        </p:nvSpPr>
        <p:spPr>
          <a:xfrm>
            <a:off x="6012922" y="3620329"/>
            <a:ext cx="4488363" cy="923330"/>
          </a:xfrm>
          <a:prstGeom prst="rect">
            <a:avLst/>
          </a:prstGeom>
          <a:noFill/>
        </p:spPr>
        <p:txBody>
          <a:bodyPr wrap="square" rtlCol="0" anchor="ctr">
            <a:noAutofit/>
          </a:bodyPr>
          <a:lstStyle/>
          <a:p>
            <a:pPr lvl="0"/>
            <a:r>
              <a:rPr lang="en-US" sz="2400">
                <a:latin typeface="Open Sans" pitchFamily="2" charset="0"/>
                <a:ea typeface="Open Sans" pitchFamily="2" charset="0"/>
                <a:cs typeface="Open Sans" pitchFamily="2" charset="0"/>
              </a:rPr>
              <a:t>HR 120; BP 90/40; RR 24, </a:t>
            </a:r>
          </a:p>
          <a:p>
            <a:pPr lvl="0"/>
            <a:r>
              <a:rPr lang="en-US" sz="2400">
                <a:latin typeface="Open Sans" pitchFamily="2" charset="0"/>
                <a:ea typeface="Open Sans" pitchFamily="2" charset="0"/>
                <a:cs typeface="Open Sans" pitchFamily="2" charset="0"/>
              </a:rPr>
              <a:t>O2 sat 89%, temp 36°C</a:t>
            </a:r>
          </a:p>
        </p:txBody>
      </p:sp>
      <p:sp>
        <p:nvSpPr>
          <p:cNvPr id="20" name="TextBox 19">
            <a:extLst>
              <a:ext uri="{FF2B5EF4-FFF2-40B4-BE49-F238E27FC236}">
                <a16:creationId xmlns:a16="http://schemas.microsoft.com/office/drawing/2014/main" id="{40E692B1-19EC-F9D4-51E4-F8A4048C6610}"/>
              </a:ext>
            </a:extLst>
          </p:cNvPr>
          <p:cNvSpPr txBox="1"/>
          <p:nvPr/>
        </p:nvSpPr>
        <p:spPr>
          <a:xfrm>
            <a:off x="11638621" y="6571280"/>
            <a:ext cx="553380" cy="246221"/>
          </a:xfrm>
          <a:prstGeom prst="rect">
            <a:avLst/>
          </a:prstGeom>
          <a:noFill/>
        </p:spPr>
        <p:txBody>
          <a:bodyPr wrap="square" rtlCol="0">
            <a:spAutoFit/>
          </a:bodyPr>
          <a:lstStyle/>
          <a:p>
            <a:r>
              <a:rPr lang="en-US" sz="1000" b="0" i="0">
                <a:solidFill>
                  <a:schemeClr val="bg1"/>
                </a:solidFill>
                <a:effectLst/>
                <a:latin typeface="Lato" panose="020F0502020204030203" pitchFamily="34" charset="77"/>
                <a:ea typeface="Open Sans" pitchFamily="2" charset="0"/>
                <a:cs typeface="Open Sans" pitchFamily="2" charset="0"/>
              </a:rPr>
              <a:t>©</a:t>
            </a:r>
            <a:r>
              <a:rPr lang="en-US" sz="1000" b="1">
                <a:solidFill>
                  <a:schemeClr val="bg1"/>
                </a:solidFill>
                <a:effectLst/>
                <a:latin typeface="Lato" panose="020F0502020204030203" pitchFamily="34" charset="77"/>
                <a:ea typeface="Open Sans" pitchFamily="2" charset="0"/>
                <a:cs typeface="Open Sans" pitchFamily="2" charset="0"/>
              </a:rPr>
              <a:t>ACS</a:t>
            </a:r>
          </a:p>
        </p:txBody>
      </p:sp>
      <p:grpSp>
        <p:nvGrpSpPr>
          <p:cNvPr id="21" name="Group 20">
            <a:extLst>
              <a:ext uri="{FF2B5EF4-FFF2-40B4-BE49-F238E27FC236}">
                <a16:creationId xmlns:a16="http://schemas.microsoft.com/office/drawing/2014/main" id="{A4475671-22AF-6383-F063-1F53F99E6D09}"/>
              </a:ext>
            </a:extLst>
          </p:cNvPr>
          <p:cNvGrpSpPr/>
          <p:nvPr/>
        </p:nvGrpSpPr>
        <p:grpSpPr>
          <a:xfrm>
            <a:off x="3646635" y="4733572"/>
            <a:ext cx="8281470" cy="1597099"/>
            <a:chOff x="3788618" y="4751091"/>
            <a:chExt cx="8191681" cy="1597099"/>
          </a:xfrm>
        </p:grpSpPr>
        <p:pic>
          <p:nvPicPr>
            <p:cNvPr id="25" name="Picture 24" descr="A black and white rectangle frame&#10;&#10;Description automatically generated">
              <a:extLst>
                <a:ext uri="{FF2B5EF4-FFF2-40B4-BE49-F238E27FC236}">
                  <a16:creationId xmlns:a16="http://schemas.microsoft.com/office/drawing/2014/main" id="{80FA8FA5-AA64-92F7-CDBB-B928A7B8ABA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88618" y="4751091"/>
              <a:ext cx="8191681" cy="1597099"/>
            </a:xfrm>
            <a:prstGeom prst="rect">
              <a:avLst/>
            </a:prstGeom>
          </p:spPr>
        </p:pic>
        <p:sp>
          <p:nvSpPr>
            <p:cNvPr id="26" name="Content Placeholder 2">
              <a:extLst>
                <a:ext uri="{FF2B5EF4-FFF2-40B4-BE49-F238E27FC236}">
                  <a16:creationId xmlns:a16="http://schemas.microsoft.com/office/drawing/2014/main" id="{C49314EE-B379-32F5-BFDC-6AC8783F0503}"/>
                </a:ext>
              </a:extLst>
            </p:cNvPr>
            <p:cNvSpPr txBox="1">
              <a:spLocks/>
            </p:cNvSpPr>
            <p:nvPr/>
          </p:nvSpPr>
          <p:spPr>
            <a:xfrm>
              <a:off x="6012922" y="4975433"/>
              <a:ext cx="5586468" cy="1171841"/>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l" fontAlgn="base">
                <a:lnSpc>
                  <a:spcPct val="100000"/>
                </a:lnSpc>
                <a:buNone/>
              </a:pPr>
              <a:endParaRPr lang="en-US" sz="1800">
                <a:latin typeface="Open Sans" pitchFamily="2" charset="0"/>
                <a:ea typeface="Open Sans" pitchFamily="2" charset="0"/>
                <a:cs typeface="Open Sans" pitchFamily="2" charset="0"/>
              </a:endParaRPr>
            </a:p>
          </p:txBody>
        </p:sp>
      </p:grpSp>
      <p:pic>
        <p:nvPicPr>
          <p:cNvPr id="27" name="Picture 26" descr="A black and white rectangle frame&#10;&#10;Description automatically generated">
            <a:extLst>
              <a:ext uri="{FF2B5EF4-FFF2-40B4-BE49-F238E27FC236}">
                <a16:creationId xmlns:a16="http://schemas.microsoft.com/office/drawing/2014/main" id="{91E6B511-A8E2-20E6-2F94-85A7F1E3D52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613868" y="1843982"/>
            <a:ext cx="8379823" cy="1597099"/>
          </a:xfrm>
          <a:prstGeom prst="rect">
            <a:avLst/>
          </a:prstGeom>
        </p:spPr>
      </p:pic>
      <p:sp>
        <p:nvSpPr>
          <p:cNvPr id="28" name="TextBox 27">
            <a:extLst>
              <a:ext uri="{FF2B5EF4-FFF2-40B4-BE49-F238E27FC236}">
                <a16:creationId xmlns:a16="http://schemas.microsoft.com/office/drawing/2014/main" id="{9FD325EA-4AB1-6FBB-D5D9-8FCE6E3AD8F7}"/>
              </a:ext>
            </a:extLst>
          </p:cNvPr>
          <p:cNvSpPr txBox="1"/>
          <p:nvPr/>
        </p:nvSpPr>
        <p:spPr>
          <a:xfrm>
            <a:off x="6012922" y="2284846"/>
            <a:ext cx="5316680" cy="707886"/>
          </a:xfrm>
          <a:prstGeom prst="rect">
            <a:avLst/>
          </a:prstGeom>
          <a:noFill/>
        </p:spPr>
        <p:txBody>
          <a:bodyPr wrap="square" rtlCol="0" anchor="ctr">
            <a:noAutofit/>
          </a:bodyPr>
          <a:lstStyle/>
          <a:p>
            <a:pPr lvl="0">
              <a:spcAft>
                <a:spcPts val="1200"/>
              </a:spcAft>
            </a:pPr>
            <a:r>
              <a:rPr lang="en-US" sz="2400">
                <a:latin typeface="Open Sans" pitchFamily="2" charset="0"/>
                <a:ea typeface="Open Sans" pitchFamily="2" charset="0"/>
                <a:cs typeface="Open Sans" pitchFamily="2" charset="0"/>
              </a:rPr>
              <a:t>Patient has facial injuries </a:t>
            </a:r>
          </a:p>
        </p:txBody>
      </p:sp>
      <p:pic>
        <p:nvPicPr>
          <p:cNvPr id="29" name="Picture 28" descr="A black and white rectangle frame&#10;&#10;Description automatically generated">
            <a:extLst>
              <a:ext uri="{FF2B5EF4-FFF2-40B4-BE49-F238E27FC236}">
                <a16:creationId xmlns:a16="http://schemas.microsoft.com/office/drawing/2014/main" id="{42B3F5F9-F115-D93D-EA6C-8581A38BC69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600476" y="408407"/>
            <a:ext cx="8379823" cy="1597099"/>
          </a:xfrm>
          <a:prstGeom prst="rect">
            <a:avLst/>
          </a:prstGeom>
        </p:spPr>
      </p:pic>
      <p:sp>
        <p:nvSpPr>
          <p:cNvPr id="30" name="TextBox 29">
            <a:extLst>
              <a:ext uri="{FF2B5EF4-FFF2-40B4-BE49-F238E27FC236}">
                <a16:creationId xmlns:a16="http://schemas.microsoft.com/office/drawing/2014/main" id="{2F6F3E99-E323-AD62-6D38-C8AA06F73A7F}"/>
              </a:ext>
            </a:extLst>
          </p:cNvPr>
          <p:cNvSpPr txBox="1"/>
          <p:nvPr/>
        </p:nvSpPr>
        <p:spPr>
          <a:xfrm>
            <a:off x="6012922" y="675466"/>
            <a:ext cx="5363153" cy="995191"/>
          </a:xfrm>
          <a:prstGeom prst="rect">
            <a:avLst/>
          </a:prstGeom>
          <a:noFill/>
        </p:spPr>
        <p:txBody>
          <a:bodyPr wrap="square" rtlCol="0" anchor="ctr">
            <a:noAutofit/>
          </a:bodyPr>
          <a:lstStyle/>
          <a:p>
            <a:pPr fontAlgn="base">
              <a:spcBef>
                <a:spcPts val="1000"/>
              </a:spcBef>
              <a:defRPr/>
            </a:pPr>
            <a:r>
              <a:rPr lang="en-US" sz="2400">
                <a:solidFill>
                  <a:schemeClr val="bg1">
                    <a:lumMod val="65000"/>
                  </a:schemeClr>
                </a:solidFill>
                <a:latin typeface="Trebuchet MS"/>
                <a:cs typeface="Trebuchet MS"/>
              </a:rPr>
              <a:t>18-year-old male , unrestrained driver in MVC vs. tree</a:t>
            </a:r>
            <a:r>
              <a:rPr lang="en-US" sz="2400">
                <a:solidFill>
                  <a:schemeClr val="bg1">
                    <a:lumMod val="65000"/>
                  </a:schemeClr>
                </a:solidFill>
                <a:latin typeface="Open Sans" pitchFamily="2" charset="0"/>
                <a:ea typeface="Open Sans" pitchFamily="2" charset="0"/>
                <a:cs typeface="Open Sans" pitchFamily="2" charset="0"/>
              </a:rPr>
              <a:t>.</a:t>
            </a:r>
            <a:endParaRPr kumimoji="0" lang="en-US" sz="2400" b="0" i="0" u="none" strike="noStrike" kern="1200" cap="none" spc="0" normalizeH="0" baseline="0" noProof="0">
              <a:ln>
                <a:noFill/>
              </a:ln>
              <a:solidFill>
                <a:schemeClr val="bg1">
                  <a:lumMod val="65000"/>
                </a:schemeClr>
              </a:solidFill>
              <a:effectLst/>
              <a:uLnTx/>
              <a:uFillTx/>
              <a:latin typeface="Open Sans" pitchFamily="2" charset="0"/>
              <a:ea typeface="Open Sans" pitchFamily="2" charset="0"/>
              <a:cs typeface="Open Sans" pitchFamily="2" charset="0"/>
            </a:endParaRPr>
          </a:p>
        </p:txBody>
      </p:sp>
      <p:sp>
        <p:nvSpPr>
          <p:cNvPr id="31" name="TextBox 65">
            <a:extLst>
              <a:ext uri="{FF2B5EF4-FFF2-40B4-BE49-F238E27FC236}">
                <a16:creationId xmlns:a16="http://schemas.microsoft.com/office/drawing/2014/main" id="{2991313E-EB26-F87A-E45D-CFCC3A340B36}"/>
              </a:ext>
            </a:extLst>
          </p:cNvPr>
          <p:cNvSpPr txBox="1"/>
          <p:nvPr/>
        </p:nvSpPr>
        <p:spPr>
          <a:xfrm>
            <a:off x="6012921" y="5082169"/>
            <a:ext cx="5530100" cy="923330"/>
          </a:xfrm>
          <a:prstGeom prst="rect">
            <a:avLst/>
          </a:prstGeom>
          <a:noFill/>
        </p:spPr>
        <p:txBody>
          <a:bodyPr wrap="square" rtlCol="0" anchor="ctr">
            <a:noAutofit/>
          </a:bodyPr>
          <a:lstStyle/>
          <a:p>
            <a:pPr marL="0" indent="0" algn="l" fontAlgn="base">
              <a:lnSpc>
                <a:spcPct val="100000"/>
              </a:lnSpc>
              <a:buNone/>
            </a:pPr>
            <a:r>
              <a:rPr lang="en-US" sz="2400">
                <a:latin typeface="Trebuchet MS"/>
                <a:cs typeface="Trebuchet MS"/>
              </a:rPr>
              <a:t>O</a:t>
            </a:r>
            <a:r>
              <a:rPr lang="en-US" sz="2400" baseline="-25000">
                <a:latin typeface="Trebuchet MS"/>
                <a:cs typeface="Trebuchet MS"/>
              </a:rPr>
              <a:t>2</a:t>
            </a:r>
            <a:r>
              <a:rPr lang="en-US" sz="2400">
                <a:latin typeface="Trebuchet MS"/>
                <a:cs typeface="Trebuchet MS"/>
              </a:rPr>
              <a:t> by mask; fluids via single IV; spinal motion restricted on long spine board.</a:t>
            </a:r>
            <a:endParaRPr lang="en-US" sz="2400" kern="1200">
              <a:solidFill>
                <a:schemeClr val="tx1"/>
              </a:solidFill>
              <a:latin typeface="Open Sans" pitchFamily="2" charset="0"/>
              <a:ea typeface="Open Sans" pitchFamily="2" charset="0"/>
              <a:cs typeface="Open Sans" pitchFamily="2" charset="0"/>
            </a:endParaRPr>
          </a:p>
        </p:txBody>
      </p:sp>
      <p:pic>
        <p:nvPicPr>
          <p:cNvPr id="3" name="Picture 2" descr="Slide-4.png">
            <a:extLst>
              <a:ext uri="{FF2B5EF4-FFF2-40B4-BE49-F238E27FC236}">
                <a16:creationId xmlns:a16="http://schemas.microsoft.com/office/drawing/2014/main" id="{B2EE56F8-6CBA-ADA7-2FE1-FF97805A2328}"/>
              </a:ext>
            </a:extLst>
          </p:cNvPr>
          <p:cNvPicPr>
            <a:picLocks noChangeAspect="1"/>
          </p:cNvPicPr>
          <p:nvPr/>
        </p:nvPicPr>
        <p:blipFill rotWithShape="1">
          <a:blip r:embed="rId7">
            <a:extLst>
              <a:ext uri="{28A0092B-C50C-407E-A947-70E740481C1C}">
                <a14:useLocalDpi xmlns:a14="http://schemas.microsoft.com/office/drawing/2010/main" val="0"/>
              </a:ext>
            </a:extLst>
          </a:blip>
          <a:srcRect l="13950"/>
          <a:stretch/>
        </p:blipFill>
        <p:spPr>
          <a:xfrm>
            <a:off x="0" y="2327981"/>
            <a:ext cx="4344288" cy="3355931"/>
          </a:xfrm>
          <a:prstGeom prst="rect">
            <a:avLst/>
          </a:prstGeom>
          <a:effectLst>
            <a:outerShdw blurRad="50800" dist="38100" dir="2700000" algn="tl" rotWithShape="0">
              <a:srgbClr val="000000">
                <a:alpha val="43000"/>
              </a:srgbClr>
            </a:outerShdw>
          </a:effectLst>
        </p:spPr>
      </p:pic>
      <p:grpSp>
        <p:nvGrpSpPr>
          <p:cNvPr id="4" name="Group 8">
            <a:extLst>
              <a:ext uri="{FF2B5EF4-FFF2-40B4-BE49-F238E27FC236}">
                <a16:creationId xmlns:a16="http://schemas.microsoft.com/office/drawing/2014/main" id="{679385B3-644D-BA28-2153-548576ED404D}"/>
              </a:ext>
            </a:extLst>
          </p:cNvPr>
          <p:cNvGrpSpPr/>
          <p:nvPr/>
        </p:nvGrpSpPr>
        <p:grpSpPr>
          <a:xfrm>
            <a:off x="830818" y="5745885"/>
            <a:ext cx="2664929" cy="1061292"/>
            <a:chOff x="117965" y="5736731"/>
            <a:chExt cx="2664929" cy="1061292"/>
          </a:xfrm>
        </p:grpSpPr>
        <p:pic>
          <p:nvPicPr>
            <p:cNvPr id="64" name="Picture 9" descr="A black and white logo&#10;&#10;Description automatically generated">
              <a:extLst>
                <a:ext uri="{FF2B5EF4-FFF2-40B4-BE49-F238E27FC236}">
                  <a16:creationId xmlns:a16="http://schemas.microsoft.com/office/drawing/2014/main" id="{E6BF1E6D-A7BB-23F4-8A38-80323A21320A}"/>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38204" y="5736731"/>
              <a:ext cx="2644690" cy="1035269"/>
            </a:xfrm>
            <a:prstGeom prst="rect">
              <a:avLst/>
            </a:prstGeom>
          </p:spPr>
        </p:pic>
        <p:pic>
          <p:nvPicPr>
            <p:cNvPr id="65" name="Picture 10" descr="A blue and yellow letters on a black background&#10;&#10;Description automatically generated">
              <a:extLst>
                <a:ext uri="{FF2B5EF4-FFF2-40B4-BE49-F238E27FC236}">
                  <a16:creationId xmlns:a16="http://schemas.microsoft.com/office/drawing/2014/main" id="{A81FC05A-A9FE-AAD3-EA98-F2FD862EAC37}"/>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17965" y="5761223"/>
              <a:ext cx="2648601" cy="1036800"/>
            </a:xfrm>
            <a:prstGeom prst="rect">
              <a:avLst/>
            </a:prstGeom>
          </p:spPr>
        </p:pic>
      </p:grpSp>
    </p:spTree>
    <p:extLst>
      <p:ext uri="{BB962C8B-B14F-4D97-AF65-F5344CB8AC3E}">
        <p14:creationId xmlns:p14="http://schemas.microsoft.com/office/powerpoint/2010/main" val="277833516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black and blue rectangle&#10;&#10;Description automatically generated">
            <a:extLst>
              <a:ext uri="{FF2B5EF4-FFF2-40B4-BE49-F238E27FC236}">
                <a16:creationId xmlns:a16="http://schemas.microsoft.com/office/drawing/2014/main" id="{26FB6148-9BBB-17EB-72E1-7132C27F3CC1}"/>
              </a:ext>
            </a:extLst>
          </p:cNvPr>
          <p:cNvPicPr>
            <a:picLocks noChangeAspect="1"/>
          </p:cNvPicPr>
          <p:nvPr/>
        </p:nvPicPr>
        <p:blipFill>
          <a:blip r:embed="rId3"/>
          <a:stretch>
            <a:fillRect/>
          </a:stretch>
        </p:blipFill>
        <p:spPr>
          <a:xfrm>
            <a:off x="0" y="0"/>
            <a:ext cx="12192000" cy="6858000"/>
          </a:xfrm>
          <a:prstGeom prst="rect">
            <a:avLst/>
          </a:prstGeom>
        </p:spPr>
      </p:pic>
      <p:cxnSp>
        <p:nvCxnSpPr>
          <p:cNvPr id="9" name="Straight Connector 8">
            <a:extLst>
              <a:ext uri="{FF2B5EF4-FFF2-40B4-BE49-F238E27FC236}">
                <a16:creationId xmlns:a16="http://schemas.microsoft.com/office/drawing/2014/main" id="{3569D54B-0DD1-7802-02E5-93583A978AD7}"/>
              </a:ext>
            </a:extLst>
          </p:cNvPr>
          <p:cNvCxnSpPr>
            <a:cxnSpLocks/>
          </p:cNvCxnSpPr>
          <p:nvPr/>
        </p:nvCxnSpPr>
        <p:spPr>
          <a:xfrm>
            <a:off x="361110" y="2204503"/>
            <a:ext cx="2060814" cy="0"/>
          </a:xfrm>
          <a:prstGeom prst="line">
            <a:avLst/>
          </a:prstGeom>
          <a:ln w="38100">
            <a:solidFill>
              <a:srgbClr val="E62625"/>
            </a:solidFill>
          </a:ln>
        </p:spPr>
        <p:style>
          <a:lnRef idx="3">
            <a:schemeClr val="dk1"/>
          </a:lnRef>
          <a:fillRef idx="0">
            <a:schemeClr val="dk1"/>
          </a:fillRef>
          <a:effectRef idx="2">
            <a:schemeClr val="dk1"/>
          </a:effectRef>
          <a:fontRef idx="minor">
            <a:schemeClr val="tx1"/>
          </a:fontRef>
        </p:style>
      </p:cxnSp>
      <p:sp>
        <p:nvSpPr>
          <p:cNvPr id="2" name="TextBox 1">
            <a:extLst>
              <a:ext uri="{FF2B5EF4-FFF2-40B4-BE49-F238E27FC236}">
                <a16:creationId xmlns:a16="http://schemas.microsoft.com/office/drawing/2014/main" id="{13E88395-CDE8-7085-F605-67B42F9FF05D}"/>
              </a:ext>
            </a:extLst>
          </p:cNvPr>
          <p:cNvSpPr txBox="1"/>
          <p:nvPr/>
        </p:nvSpPr>
        <p:spPr>
          <a:xfrm>
            <a:off x="11638621" y="6571280"/>
            <a:ext cx="553380" cy="246221"/>
          </a:xfrm>
          <a:prstGeom prst="rect">
            <a:avLst/>
          </a:prstGeom>
          <a:noFill/>
        </p:spPr>
        <p:txBody>
          <a:bodyPr wrap="square" rtlCol="0">
            <a:spAutoFit/>
          </a:bodyPr>
          <a:lstStyle/>
          <a:p>
            <a:r>
              <a:rPr lang="en-US" sz="1000" b="0" i="0">
                <a:solidFill>
                  <a:schemeClr val="bg1">
                    <a:lumMod val="50000"/>
                  </a:schemeClr>
                </a:solidFill>
                <a:effectLst/>
                <a:latin typeface="Lato" panose="020F0502020204030203" pitchFamily="34" charset="77"/>
                <a:ea typeface="Open Sans" pitchFamily="2" charset="0"/>
                <a:cs typeface="Open Sans" pitchFamily="2" charset="0"/>
              </a:rPr>
              <a:t>©</a:t>
            </a:r>
            <a:r>
              <a:rPr lang="en-US" sz="1000" b="1">
                <a:solidFill>
                  <a:schemeClr val="bg1">
                    <a:lumMod val="50000"/>
                  </a:schemeClr>
                </a:solidFill>
                <a:effectLst/>
                <a:latin typeface="Lato" panose="020F0502020204030203" pitchFamily="34" charset="77"/>
                <a:ea typeface="Open Sans" pitchFamily="2" charset="0"/>
                <a:cs typeface="Open Sans" pitchFamily="2" charset="0"/>
              </a:rPr>
              <a:t>ACS</a:t>
            </a:r>
          </a:p>
        </p:txBody>
      </p:sp>
      <p:pic>
        <p:nvPicPr>
          <p:cNvPr id="5" name="Picture 4" descr="A black and white logo&#10;&#10;Description automatically generated">
            <a:extLst>
              <a:ext uri="{FF2B5EF4-FFF2-40B4-BE49-F238E27FC236}">
                <a16:creationId xmlns:a16="http://schemas.microsoft.com/office/drawing/2014/main" id="{D08411DE-B401-E72C-65B9-A14E2E3E696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2972" y="5726300"/>
            <a:ext cx="2644690" cy="1035269"/>
          </a:xfrm>
          <a:prstGeom prst="rect">
            <a:avLst/>
          </a:prstGeom>
          <a:effectLst>
            <a:outerShdw blurRad="50800" dist="38100" dir="2700000" algn="tl" rotWithShape="0">
              <a:prstClr val="black">
                <a:alpha val="40000"/>
              </a:prstClr>
            </a:outerShdw>
          </a:effectLst>
        </p:spPr>
      </p:pic>
      <p:pic>
        <p:nvPicPr>
          <p:cNvPr id="7" name="Bildobjekt 1">
            <a:extLst>
              <a:ext uri="{FF2B5EF4-FFF2-40B4-BE49-F238E27FC236}">
                <a16:creationId xmlns:a16="http://schemas.microsoft.com/office/drawing/2014/main" id="{5906896B-4383-B8E6-D75C-52D7F2AEE25B}"/>
              </a:ext>
            </a:extLst>
          </p:cNvPr>
          <p:cNvPicPr>
            <a:picLocks noChangeAspect="1"/>
          </p:cNvPicPr>
          <p:nvPr/>
        </p:nvPicPr>
        <p:blipFill>
          <a:blip r:embed="rId5">
            <a:extLst>
              <a:ext uri="{28A0092B-C50C-407E-A947-70E740481C1C}">
                <a14:useLocalDpi xmlns:a14="http://schemas.microsoft.com/office/drawing/2010/main" val="0"/>
              </a:ext>
            </a:extLst>
          </a:blip>
          <a:srcRect t="31882" b="31720"/>
          <a:stretch>
            <a:fillRect/>
          </a:stretch>
        </p:blipFill>
        <p:spPr bwMode="auto">
          <a:xfrm>
            <a:off x="4504062" y="206044"/>
            <a:ext cx="7000391" cy="1625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a:extLst>
              <a:ext uri="{FF2B5EF4-FFF2-40B4-BE49-F238E27FC236}">
                <a16:creationId xmlns:a16="http://schemas.microsoft.com/office/drawing/2014/main" id="{A5DDB204-2D35-00D9-4820-CB3FC9095D6F}"/>
              </a:ext>
            </a:extLst>
          </p:cNvPr>
          <p:cNvPicPr>
            <a:picLocks noChangeAspect="1"/>
          </p:cNvPicPr>
          <p:nvPr/>
        </p:nvPicPr>
        <p:blipFill rotWithShape="1">
          <a:blip r:embed="rId6">
            <a:extLst>
              <a:ext uri="{28A0092B-C50C-407E-A947-70E740481C1C}">
                <a14:useLocalDpi xmlns:a14="http://schemas.microsoft.com/office/drawing/2010/main" val="0"/>
              </a:ext>
            </a:extLst>
          </a:blip>
          <a:srcRect b="25053"/>
          <a:stretch/>
        </p:blipFill>
        <p:spPr>
          <a:xfrm>
            <a:off x="3598083" y="220728"/>
            <a:ext cx="901794" cy="1591305"/>
          </a:xfrm>
          <a:prstGeom prst="rect">
            <a:avLst/>
          </a:prstGeom>
        </p:spPr>
      </p:pic>
      <p:sp>
        <p:nvSpPr>
          <p:cNvPr id="14" name="Text Box 1046">
            <a:extLst>
              <a:ext uri="{FF2B5EF4-FFF2-40B4-BE49-F238E27FC236}">
                <a16:creationId xmlns:a16="http://schemas.microsoft.com/office/drawing/2014/main" id="{FEEADDAF-20C8-458B-5FF3-A3A6D82CA57A}"/>
              </a:ext>
            </a:extLst>
          </p:cNvPr>
          <p:cNvSpPr txBox="1">
            <a:spLocks noChangeArrowheads="1"/>
          </p:cNvSpPr>
          <p:nvPr/>
        </p:nvSpPr>
        <p:spPr bwMode="auto">
          <a:xfrm>
            <a:off x="3854600" y="1902488"/>
            <a:ext cx="7696200" cy="49495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lstStyle>
            <a:lvl1pPr>
              <a:spcBef>
                <a:spcPts val="1000"/>
              </a:spcBef>
              <a:buFont typeface="Arial" panose="020B0604020202020204" pitchFamily="34" charset="0"/>
              <a:buChar char="•"/>
              <a:defRPr>
                <a:solidFill>
                  <a:schemeClr val="tx1"/>
                </a:solidFill>
                <a:latin typeface="Georgia" panose="02040502050405020303" pitchFamily="18" charset="0"/>
                <a:ea typeface="MS PGothic" panose="020B0600070205080204" pitchFamily="34" charset="-128"/>
              </a:defRPr>
            </a:lvl1pPr>
            <a:lvl2pPr marL="742950" indent="-285750">
              <a:spcBef>
                <a:spcPts val="500"/>
              </a:spcBef>
              <a:buSzPct val="80000"/>
              <a:buFont typeface="Courier New" panose="02070309020205020404" pitchFamily="49" charset="0"/>
              <a:buChar char="o"/>
              <a:defRPr sz="1600">
                <a:solidFill>
                  <a:schemeClr val="tx1"/>
                </a:solidFill>
                <a:latin typeface="Georgia" panose="02040502050405020303" pitchFamily="18" charset="0"/>
                <a:ea typeface="MS PGothic" panose="020B0600070205080204" pitchFamily="34" charset="-128"/>
              </a:defRPr>
            </a:lvl2pPr>
            <a:lvl3pPr marL="1143000" indent="-228600">
              <a:spcBef>
                <a:spcPts val="500"/>
              </a:spcBef>
              <a:buFont typeface="Wingdings" panose="05000000000000000000" pitchFamily="2" charset="2"/>
              <a:buChar char="§"/>
              <a:defRPr sz="1600">
                <a:solidFill>
                  <a:schemeClr val="tx1"/>
                </a:solidFill>
                <a:latin typeface="Georgia" panose="02040502050405020303" pitchFamily="18" charset="0"/>
                <a:ea typeface="MS PGothic" panose="020B0600070205080204" pitchFamily="34" charset="-128"/>
              </a:defRPr>
            </a:lvl3pPr>
            <a:lvl4pPr marL="1600200" indent="-228600">
              <a:spcBef>
                <a:spcPts val="500"/>
              </a:spcBef>
              <a:buFont typeface="Arial" panose="020B0604020202020204" pitchFamily="34" charset="0"/>
              <a:buChar char="•"/>
              <a:defRPr sz="1600">
                <a:solidFill>
                  <a:schemeClr val="tx1"/>
                </a:solidFill>
                <a:latin typeface="Georgia" panose="02040502050405020303" pitchFamily="18" charset="0"/>
                <a:ea typeface="MS PGothic" panose="020B0600070205080204" pitchFamily="34" charset="-128"/>
              </a:defRPr>
            </a:lvl4pPr>
            <a:lvl5pPr marL="2057400" indent="-228600">
              <a:spcBef>
                <a:spcPts val="500"/>
              </a:spcBef>
              <a:buSzPct val="80000"/>
              <a:buFont typeface="Lucida Grande" pitchFamily="2" charset="0"/>
              <a:buChar char="-"/>
              <a:defRPr sz="1600">
                <a:solidFill>
                  <a:schemeClr val="tx1"/>
                </a:solidFill>
                <a:latin typeface="Georgia" panose="02040502050405020303" pitchFamily="18" charset="0"/>
                <a:ea typeface="MS PGothic" panose="020B0600070205080204" pitchFamily="34" charset="-128"/>
              </a:defRPr>
            </a:lvl5pPr>
            <a:lvl6pPr marL="2514600" indent="-228600" eaLnBrk="0" fontAlgn="base" hangingPunct="0">
              <a:spcBef>
                <a:spcPts val="500"/>
              </a:spcBef>
              <a:spcAft>
                <a:spcPct val="0"/>
              </a:spcAft>
              <a:buSzPct val="80000"/>
              <a:buFont typeface="Lucida Grande" pitchFamily="2" charset="0"/>
              <a:buChar char="-"/>
              <a:defRPr sz="1600">
                <a:solidFill>
                  <a:schemeClr val="tx1"/>
                </a:solidFill>
                <a:latin typeface="Georgia" panose="02040502050405020303" pitchFamily="18" charset="0"/>
                <a:ea typeface="MS PGothic" panose="020B0600070205080204" pitchFamily="34" charset="-128"/>
              </a:defRPr>
            </a:lvl6pPr>
            <a:lvl7pPr marL="2971800" indent="-228600" eaLnBrk="0" fontAlgn="base" hangingPunct="0">
              <a:spcBef>
                <a:spcPts val="500"/>
              </a:spcBef>
              <a:spcAft>
                <a:spcPct val="0"/>
              </a:spcAft>
              <a:buSzPct val="80000"/>
              <a:buFont typeface="Lucida Grande" pitchFamily="2" charset="0"/>
              <a:buChar char="-"/>
              <a:defRPr sz="1600">
                <a:solidFill>
                  <a:schemeClr val="tx1"/>
                </a:solidFill>
                <a:latin typeface="Georgia" panose="02040502050405020303" pitchFamily="18" charset="0"/>
                <a:ea typeface="MS PGothic" panose="020B0600070205080204" pitchFamily="34" charset="-128"/>
              </a:defRPr>
            </a:lvl7pPr>
            <a:lvl8pPr marL="3429000" indent="-228600" eaLnBrk="0" fontAlgn="base" hangingPunct="0">
              <a:spcBef>
                <a:spcPts val="500"/>
              </a:spcBef>
              <a:spcAft>
                <a:spcPct val="0"/>
              </a:spcAft>
              <a:buSzPct val="80000"/>
              <a:buFont typeface="Lucida Grande" pitchFamily="2" charset="0"/>
              <a:buChar char="-"/>
              <a:defRPr sz="1600">
                <a:solidFill>
                  <a:schemeClr val="tx1"/>
                </a:solidFill>
                <a:latin typeface="Georgia" panose="02040502050405020303" pitchFamily="18" charset="0"/>
                <a:ea typeface="MS PGothic" panose="020B0600070205080204" pitchFamily="34" charset="-128"/>
              </a:defRPr>
            </a:lvl8pPr>
            <a:lvl9pPr marL="3886200" indent="-228600" eaLnBrk="0" fontAlgn="base" hangingPunct="0">
              <a:spcBef>
                <a:spcPts val="500"/>
              </a:spcBef>
              <a:spcAft>
                <a:spcPct val="0"/>
              </a:spcAft>
              <a:buSzPct val="80000"/>
              <a:buFont typeface="Lucida Grande" pitchFamily="2" charset="0"/>
              <a:buChar char="-"/>
              <a:defRPr sz="1600">
                <a:solidFill>
                  <a:schemeClr val="tx1"/>
                </a:solidFill>
                <a:latin typeface="Georgia" panose="02040502050405020303" pitchFamily="18" charset="0"/>
                <a:ea typeface="MS PGothic" panose="020B0600070205080204" pitchFamily="34" charset="-128"/>
              </a:defRPr>
            </a:lvl9pPr>
          </a:lstStyle>
          <a:p>
            <a:pPr eaLnBrk="1" hangingPunct="1">
              <a:lnSpc>
                <a:spcPct val="160000"/>
              </a:lnSpc>
              <a:spcBef>
                <a:spcPct val="0"/>
              </a:spcBef>
              <a:buFontTx/>
              <a:buNone/>
            </a:pPr>
            <a:r>
              <a:rPr lang="en-US" altLang="en-US" sz="3200" b="1">
                <a:solidFill>
                  <a:srgbClr val="FF0000"/>
                </a:solidFill>
                <a:latin typeface="Helvetica Neue"/>
              </a:rPr>
              <a:t>X-</a:t>
            </a:r>
            <a:r>
              <a:rPr lang="sv-SE" sz="3200" b="1">
                <a:solidFill>
                  <a:srgbClr val="FF0000"/>
                </a:solidFill>
                <a:latin typeface="Helvetica Neue"/>
              </a:rPr>
              <a:t>Exsanguinating</a:t>
            </a:r>
            <a:endParaRPr lang="en-US" altLang="en-US" sz="3200" b="1">
              <a:solidFill>
                <a:srgbClr val="FF0000"/>
              </a:solidFill>
              <a:latin typeface="Helvetica Neue"/>
            </a:endParaRPr>
          </a:p>
          <a:p>
            <a:pPr eaLnBrk="1" hangingPunct="1">
              <a:lnSpc>
                <a:spcPct val="160000"/>
              </a:lnSpc>
              <a:spcBef>
                <a:spcPct val="0"/>
              </a:spcBef>
              <a:buFontTx/>
              <a:buNone/>
            </a:pPr>
            <a:r>
              <a:rPr lang="en-US" altLang="en-US" sz="3200" b="1">
                <a:solidFill>
                  <a:srgbClr val="FFC000"/>
                </a:solidFill>
                <a:latin typeface="Helvetica Neue"/>
              </a:rPr>
              <a:t>Airway</a:t>
            </a:r>
            <a:r>
              <a:rPr lang="en-US" altLang="en-US" sz="3200" b="1">
                <a:latin typeface="Helvetica Neue"/>
              </a:rPr>
              <a:t> with C-spine protection</a:t>
            </a:r>
          </a:p>
          <a:p>
            <a:pPr eaLnBrk="1" hangingPunct="1">
              <a:lnSpc>
                <a:spcPct val="160000"/>
              </a:lnSpc>
              <a:spcBef>
                <a:spcPct val="0"/>
              </a:spcBef>
              <a:buFontTx/>
              <a:buNone/>
            </a:pPr>
            <a:r>
              <a:rPr lang="en-US" altLang="en-US" sz="3200" b="1">
                <a:solidFill>
                  <a:schemeClr val="tx2">
                    <a:lumMod val="90000"/>
                    <a:lumOff val="10000"/>
                  </a:schemeClr>
                </a:solidFill>
                <a:latin typeface="Helvetica Neue"/>
              </a:rPr>
              <a:t>Breathing</a:t>
            </a:r>
            <a:r>
              <a:rPr lang="en-US" altLang="en-US" sz="3200" b="1">
                <a:latin typeface="Helvetica Neue"/>
              </a:rPr>
              <a:t> with adequate oxygenation</a:t>
            </a:r>
          </a:p>
          <a:p>
            <a:pPr eaLnBrk="1" hangingPunct="1">
              <a:lnSpc>
                <a:spcPct val="160000"/>
              </a:lnSpc>
              <a:spcBef>
                <a:spcPct val="0"/>
              </a:spcBef>
              <a:buFontTx/>
              <a:buNone/>
            </a:pPr>
            <a:r>
              <a:rPr lang="en-US" altLang="en-US" sz="3200" b="1">
                <a:solidFill>
                  <a:srgbClr val="FF0000"/>
                </a:solidFill>
                <a:latin typeface="Helvetica Neue"/>
              </a:rPr>
              <a:t>Circulation</a:t>
            </a:r>
            <a:r>
              <a:rPr lang="en-US" altLang="en-US" sz="3200" b="1">
                <a:latin typeface="Helvetica Neue"/>
              </a:rPr>
              <a:t> with hemorrhage control</a:t>
            </a:r>
          </a:p>
          <a:p>
            <a:pPr eaLnBrk="1" hangingPunct="1">
              <a:lnSpc>
                <a:spcPct val="160000"/>
              </a:lnSpc>
              <a:spcBef>
                <a:spcPct val="0"/>
              </a:spcBef>
              <a:buFontTx/>
              <a:buNone/>
            </a:pPr>
            <a:r>
              <a:rPr lang="en-US" altLang="en-US" sz="3200" b="1">
                <a:solidFill>
                  <a:srgbClr val="92D050"/>
                </a:solidFill>
                <a:latin typeface="Helvetica Neue"/>
              </a:rPr>
              <a:t>Disability</a:t>
            </a:r>
            <a:r>
              <a:rPr lang="en-US" altLang="en-US" sz="3200" b="1">
                <a:latin typeface="Helvetica Neue"/>
              </a:rPr>
              <a:t> with adequate </a:t>
            </a:r>
            <a:r>
              <a:rPr lang="en-US" altLang="en-US" sz="3200" b="1" err="1">
                <a:latin typeface="Helvetica Neue"/>
              </a:rPr>
              <a:t>immobilisation</a:t>
            </a:r>
            <a:endParaRPr lang="en-US" altLang="en-US" sz="3200" b="1">
              <a:latin typeface="Helvetica Neue"/>
            </a:endParaRPr>
          </a:p>
          <a:p>
            <a:pPr eaLnBrk="1" hangingPunct="1">
              <a:lnSpc>
                <a:spcPct val="160000"/>
              </a:lnSpc>
              <a:spcBef>
                <a:spcPct val="0"/>
              </a:spcBef>
              <a:buFontTx/>
              <a:buNone/>
            </a:pPr>
            <a:r>
              <a:rPr lang="en-US" altLang="en-US" sz="3200" b="1">
                <a:solidFill>
                  <a:srgbClr val="7030A0"/>
                </a:solidFill>
                <a:latin typeface="Helvetica Neue"/>
              </a:rPr>
              <a:t>Exposure</a:t>
            </a:r>
            <a:r>
              <a:rPr lang="en-US" altLang="en-US" sz="3200" b="1">
                <a:latin typeface="Helvetica Neue"/>
              </a:rPr>
              <a:t> without  hypothermia</a:t>
            </a:r>
            <a:endParaRPr lang="en-US" altLang="en-US" sz="2400" b="1">
              <a:latin typeface="Helvetica Neue"/>
            </a:endParaRPr>
          </a:p>
        </p:txBody>
      </p:sp>
    </p:spTree>
    <p:extLst>
      <p:ext uri="{BB962C8B-B14F-4D97-AF65-F5344CB8AC3E}">
        <p14:creationId xmlns:p14="http://schemas.microsoft.com/office/powerpoint/2010/main" val="16912560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nodeType="afterEffect">
                                  <p:stCondLst>
                                    <p:cond delay="0"/>
                                  </p:stCondLst>
                                  <p:childTnLst>
                                    <p:set>
                                      <p:cBhvr>
                                        <p:cTn id="9" dur="1" fill="hold">
                                          <p:stCondLst>
                                            <p:cond delay="0"/>
                                          </p:stCondLst>
                                        </p:cTn>
                                        <p:tgtEl>
                                          <p:spTgt spid="14">
                                            <p:txEl>
                                              <p:pRg st="1" end="1"/>
                                            </p:txEl>
                                          </p:spTgt>
                                        </p:tgtEl>
                                        <p:attrNameLst>
                                          <p:attrName>style.visibility</p:attrName>
                                        </p:attrNameLst>
                                      </p:cBhvr>
                                      <p:to>
                                        <p:strVal val="visible"/>
                                      </p:to>
                                    </p:set>
                                  </p:childTnLst>
                                </p:cTn>
                              </p:par>
                            </p:childTnLst>
                          </p:cTn>
                        </p:par>
                        <p:par>
                          <p:cTn id="10" fill="hold">
                            <p:stCondLst>
                              <p:cond delay="0"/>
                            </p:stCondLst>
                            <p:childTnLst>
                              <p:par>
                                <p:cTn id="11" presetID="1" presetClass="entr" presetSubtype="0" fill="hold" nodeType="afterEffect">
                                  <p:stCondLst>
                                    <p:cond delay="0"/>
                                  </p:stCondLst>
                                  <p:childTnLst>
                                    <p:set>
                                      <p:cBhvr>
                                        <p:cTn id="12" dur="1" fill="hold">
                                          <p:stCondLst>
                                            <p:cond delay="0"/>
                                          </p:stCondLst>
                                        </p:cTn>
                                        <p:tgtEl>
                                          <p:spTgt spid="14">
                                            <p:txEl>
                                              <p:pRg st="2" end="2"/>
                                            </p:txEl>
                                          </p:spTgt>
                                        </p:tgtEl>
                                        <p:attrNameLst>
                                          <p:attrName>style.visibility</p:attrName>
                                        </p:attrNameLst>
                                      </p:cBhvr>
                                      <p:to>
                                        <p:strVal val="visible"/>
                                      </p:to>
                                    </p:set>
                                  </p:childTnLst>
                                </p:cTn>
                              </p:par>
                            </p:childTnLst>
                          </p:cTn>
                        </p:par>
                        <p:par>
                          <p:cTn id="13" fill="hold">
                            <p:stCondLst>
                              <p:cond delay="0"/>
                            </p:stCondLst>
                            <p:childTnLst>
                              <p:par>
                                <p:cTn id="14" presetID="1" presetClass="entr" presetSubtype="0" fill="hold" nodeType="afterEffect">
                                  <p:stCondLst>
                                    <p:cond delay="0"/>
                                  </p:stCondLst>
                                  <p:childTnLst>
                                    <p:set>
                                      <p:cBhvr>
                                        <p:cTn id="15" dur="1" fill="hold">
                                          <p:stCondLst>
                                            <p:cond delay="0"/>
                                          </p:stCondLst>
                                        </p:cTn>
                                        <p:tgtEl>
                                          <p:spTgt spid="14">
                                            <p:txEl>
                                              <p:pRg st="3" end="3"/>
                                            </p:txEl>
                                          </p:spTgt>
                                        </p:tgtEl>
                                        <p:attrNameLst>
                                          <p:attrName>style.visibility</p:attrName>
                                        </p:attrNameLst>
                                      </p:cBhvr>
                                      <p:to>
                                        <p:strVal val="visible"/>
                                      </p:to>
                                    </p:set>
                                  </p:childTnLst>
                                </p:cTn>
                              </p:par>
                            </p:childTnLst>
                          </p:cTn>
                        </p:par>
                        <p:par>
                          <p:cTn id="16" fill="hold">
                            <p:stCondLst>
                              <p:cond delay="0"/>
                            </p:stCondLst>
                            <p:childTnLst>
                              <p:par>
                                <p:cTn id="17" presetID="1" presetClass="entr" presetSubtype="0" fill="hold" nodeType="afterEffect">
                                  <p:stCondLst>
                                    <p:cond delay="0"/>
                                  </p:stCondLst>
                                  <p:childTnLst>
                                    <p:set>
                                      <p:cBhvr>
                                        <p:cTn id="18" dur="1" fill="hold">
                                          <p:stCondLst>
                                            <p:cond delay="0"/>
                                          </p:stCondLst>
                                        </p:cTn>
                                        <p:tgtEl>
                                          <p:spTgt spid="14">
                                            <p:txEl>
                                              <p:pRg st="4" end="4"/>
                                            </p:txEl>
                                          </p:spTgt>
                                        </p:tgtEl>
                                        <p:attrNameLst>
                                          <p:attrName>style.visibility</p:attrName>
                                        </p:attrNameLst>
                                      </p:cBhvr>
                                      <p:to>
                                        <p:strVal val="visible"/>
                                      </p:to>
                                    </p:set>
                                  </p:childTnLst>
                                </p:cTn>
                              </p:par>
                            </p:childTnLst>
                          </p:cTn>
                        </p:par>
                        <p:par>
                          <p:cTn id="19" fill="hold">
                            <p:stCondLst>
                              <p:cond delay="0"/>
                            </p:stCondLst>
                            <p:childTnLst>
                              <p:par>
                                <p:cTn id="20" presetID="1" presetClass="entr" presetSubtype="0" fill="hold" nodeType="afterEffect">
                                  <p:stCondLst>
                                    <p:cond delay="0"/>
                                  </p:stCondLst>
                                  <p:childTnLst>
                                    <p:set>
                                      <p:cBhvr>
                                        <p:cTn id="21" dur="1" fill="hold">
                                          <p:stCondLst>
                                            <p:cond delay="0"/>
                                          </p:stCondLst>
                                        </p:cTn>
                                        <p:tgtEl>
                                          <p:spTgt spid="14">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571F78-AEA7-66C3-97BE-B4467B231EE9}"/>
            </a:ext>
          </a:extLst>
        </p:cNvPr>
        <p:cNvGrpSpPr/>
        <p:nvPr/>
      </p:nvGrpSpPr>
      <p:grpSpPr>
        <a:xfrm>
          <a:off x="0" y="0"/>
          <a:ext cx="0" cy="0"/>
          <a:chOff x="0" y="0"/>
          <a:chExt cx="0" cy="0"/>
        </a:xfrm>
      </p:grpSpPr>
      <p:pic>
        <p:nvPicPr>
          <p:cNvPr id="3" name="Picture 2" descr="A black and blue rectangle&#10;&#10;Description automatically generated">
            <a:extLst>
              <a:ext uri="{FF2B5EF4-FFF2-40B4-BE49-F238E27FC236}">
                <a16:creationId xmlns:a16="http://schemas.microsoft.com/office/drawing/2014/main" id="{31F2FD56-0D0A-E785-B92A-26B3C1922A30}"/>
              </a:ext>
            </a:extLst>
          </p:cNvPr>
          <p:cNvPicPr>
            <a:picLocks noChangeAspect="1"/>
          </p:cNvPicPr>
          <p:nvPr/>
        </p:nvPicPr>
        <p:blipFill>
          <a:blip r:embed="rId4"/>
          <a:stretch>
            <a:fillRect/>
          </a:stretch>
        </p:blipFill>
        <p:spPr>
          <a:xfrm>
            <a:off x="0" y="0"/>
            <a:ext cx="12192000" cy="6858000"/>
          </a:xfrm>
          <a:prstGeom prst="rect">
            <a:avLst/>
          </a:prstGeom>
        </p:spPr>
      </p:pic>
      <p:sp>
        <p:nvSpPr>
          <p:cNvPr id="2" name="TextBox 1">
            <a:extLst>
              <a:ext uri="{FF2B5EF4-FFF2-40B4-BE49-F238E27FC236}">
                <a16:creationId xmlns:a16="http://schemas.microsoft.com/office/drawing/2014/main" id="{F5E9BDDE-048B-1C82-A4C4-925604845AA1}"/>
              </a:ext>
            </a:extLst>
          </p:cNvPr>
          <p:cNvSpPr txBox="1"/>
          <p:nvPr/>
        </p:nvSpPr>
        <p:spPr>
          <a:xfrm>
            <a:off x="3061433" y="648751"/>
            <a:ext cx="9130567" cy="3560462"/>
          </a:xfrm>
          <a:prstGeom prst="rect">
            <a:avLst/>
          </a:prstGeom>
          <a:noFill/>
        </p:spPr>
        <p:txBody>
          <a:bodyPr wrap="square" rtlCol="0">
            <a:spAutoFit/>
          </a:bodyPr>
          <a:lstStyle/>
          <a:p>
            <a:pPr marL="0" marR="0" lvl="0" indent="0" algn="l" defTabSz="685800" rtl="0" eaLnBrk="1" fontAlgn="auto" latinLnBrk="0" hangingPunct="1">
              <a:lnSpc>
                <a:spcPct val="90000"/>
              </a:lnSpc>
              <a:spcBef>
                <a:spcPct val="0"/>
              </a:spcBef>
              <a:spcAft>
                <a:spcPts val="0"/>
              </a:spcAft>
              <a:buClrTx/>
              <a:buSzTx/>
              <a:buFont typeface="Arial"/>
              <a:buNone/>
              <a:tabLst/>
              <a:defRPr/>
            </a:pPr>
            <a:r>
              <a:rPr kumimoji="0" lang="en-US" altLang="sv-SE" sz="2400" b="1" i="0" u="none" strike="noStrike" kern="1200" cap="none" spc="0" normalizeH="0" baseline="0" noProof="0" dirty="0">
                <a:ln>
                  <a:noFill/>
                </a:ln>
                <a:solidFill>
                  <a:srgbClr val="002060"/>
                </a:solidFill>
                <a:effectLst/>
                <a:uLnTx/>
                <a:uFillTx/>
                <a:latin typeface="Open Sans" panose="020B0606030504020204" pitchFamily="34" charset="0"/>
                <a:ea typeface="Open Sans" panose="020B0606030504020204" pitchFamily="34" charset="0"/>
                <a:cs typeface="Open Sans" panose="020B0606030504020204" pitchFamily="34" charset="0"/>
              </a:rPr>
              <a:t>Course Director</a:t>
            </a:r>
            <a:r>
              <a:rPr kumimoji="0" lang="en-US" altLang="sv-SE" sz="2400" b="0" i="0" u="none" strike="noStrike" kern="1200" cap="none" spc="0" normalizeH="0" baseline="0" noProof="0" dirty="0">
                <a:ln>
                  <a:noFill/>
                </a:ln>
                <a:solidFill>
                  <a:srgbClr val="002060"/>
                </a:solidFill>
                <a:effectLst/>
                <a:uLnTx/>
                <a:uFillTx/>
                <a:latin typeface="Open Sans" panose="020B0606030504020204" pitchFamily="34" charset="0"/>
                <a:ea typeface="Open Sans" panose="020B0606030504020204" pitchFamily="34" charset="0"/>
                <a:cs typeface="Open Sans" panose="020B0606030504020204" pitchFamily="34" charset="0"/>
              </a:rPr>
              <a:t>		</a:t>
            </a:r>
            <a:r>
              <a:rPr kumimoji="0" lang="en-US" altLang="sv-SE" sz="2400" b="0" i="0" u="none" strike="noStrike" kern="1200" cap="none" spc="0" normalizeH="0" baseline="0" noProof="0" dirty="0" err="1">
                <a:ln>
                  <a:noFill/>
                </a:ln>
                <a:solidFill>
                  <a:srgbClr val="002060"/>
                </a:solidFill>
                <a:effectLst/>
                <a:uLnTx/>
                <a:uFillTx/>
                <a:latin typeface="Open Sans" panose="020B0606030504020204" pitchFamily="34" charset="0"/>
                <a:ea typeface="Open Sans" panose="020B0606030504020204" pitchFamily="34" charset="0"/>
                <a:cs typeface="Open Sans" panose="020B0606030504020204" pitchFamily="34" charset="0"/>
              </a:rPr>
              <a:t>Namn</a:t>
            </a:r>
            <a:r>
              <a:rPr kumimoji="0" lang="en-US" altLang="sv-SE" sz="2400" b="0" i="0" u="none" strike="noStrike" kern="1200" cap="none" spc="0" normalizeH="0" baseline="0" noProof="0" dirty="0">
                <a:ln>
                  <a:noFill/>
                </a:ln>
                <a:solidFill>
                  <a:srgbClr val="002060"/>
                </a:solidFill>
                <a:effectLst/>
                <a:uLnTx/>
                <a:uFillTx/>
                <a:latin typeface="Open Sans" panose="020B0606030504020204" pitchFamily="34" charset="0"/>
                <a:ea typeface="Open Sans" panose="020B0606030504020204" pitchFamily="34" charset="0"/>
                <a:cs typeface="Open Sans" panose="020B0606030504020204" pitchFamily="34" charset="0"/>
              </a:rPr>
              <a:t>			Jobb		Ort</a:t>
            </a:r>
          </a:p>
          <a:p>
            <a:pPr marL="0" marR="0" lvl="0" indent="0" algn="l" defTabSz="685800" rtl="0" eaLnBrk="1" fontAlgn="auto" latinLnBrk="0" hangingPunct="1">
              <a:lnSpc>
                <a:spcPct val="90000"/>
              </a:lnSpc>
              <a:spcBef>
                <a:spcPct val="0"/>
              </a:spcBef>
              <a:spcAft>
                <a:spcPts val="0"/>
              </a:spcAft>
              <a:buClrTx/>
              <a:buSzTx/>
              <a:buFont typeface="Arial"/>
              <a:buNone/>
              <a:tabLst/>
              <a:defRPr/>
            </a:pPr>
            <a:r>
              <a:rPr kumimoji="0" lang="en-US" altLang="sv-SE" sz="2400" b="1" i="0" u="none" strike="noStrike" kern="1200" cap="none" spc="0" normalizeH="0" baseline="0" noProof="0" dirty="0">
                <a:ln>
                  <a:noFill/>
                </a:ln>
                <a:solidFill>
                  <a:srgbClr val="002060"/>
                </a:solidFill>
                <a:effectLst/>
                <a:uLnTx/>
                <a:uFillTx/>
                <a:latin typeface="Open Sans" panose="020B0606030504020204" pitchFamily="34" charset="0"/>
                <a:ea typeface="Open Sans" panose="020B0606030504020204" pitchFamily="34" charset="0"/>
                <a:cs typeface="Open Sans" panose="020B0606030504020204" pitchFamily="34" charset="0"/>
              </a:rPr>
              <a:t>Course Coordinator</a:t>
            </a:r>
            <a:r>
              <a:rPr kumimoji="0" lang="en-US" altLang="sv-SE" sz="2400" b="0" i="0" u="none" strike="noStrike" kern="1200" cap="none" spc="0" normalizeH="0" baseline="0" noProof="0" dirty="0">
                <a:ln>
                  <a:noFill/>
                </a:ln>
                <a:solidFill>
                  <a:srgbClr val="002060"/>
                </a:solidFill>
                <a:effectLst/>
                <a:uLnTx/>
                <a:uFillTx/>
                <a:latin typeface="Open Sans" panose="020B0606030504020204" pitchFamily="34" charset="0"/>
                <a:ea typeface="Open Sans" panose="020B0606030504020204" pitchFamily="34" charset="0"/>
                <a:cs typeface="Open Sans" panose="020B0606030504020204" pitchFamily="34" charset="0"/>
              </a:rPr>
              <a:t>	</a:t>
            </a:r>
            <a:r>
              <a:rPr kumimoji="0" lang="en-US" altLang="sv-SE" sz="2400" b="0" i="0" u="none" strike="noStrike" kern="1200" cap="none" spc="0" normalizeH="0" baseline="0" noProof="0" dirty="0">
                <a:ln>
                  <a:noFill/>
                </a:ln>
                <a:solidFill>
                  <a:srgbClr val="FF0000"/>
                </a:solidFill>
                <a:effectLst/>
                <a:uLnTx/>
                <a:uFillTx/>
                <a:latin typeface="Open Sans" panose="020B0606030504020204" pitchFamily="34" charset="0"/>
                <a:ea typeface="Open Sans" panose="020B0606030504020204" pitchFamily="34" charset="0"/>
                <a:cs typeface="Open Sans" panose="020B0606030504020204" pitchFamily="34" charset="0"/>
              </a:rPr>
              <a:t>XXX</a:t>
            </a:r>
            <a:r>
              <a:rPr kumimoji="0" lang="en-US" altLang="sv-SE" sz="2400" b="0" i="0" u="none" strike="noStrike" kern="1200" cap="none" spc="0" normalizeH="0" baseline="0" noProof="0" dirty="0">
                <a:ln>
                  <a:noFill/>
                </a:ln>
                <a:solidFill>
                  <a:srgbClr val="002060"/>
                </a:solidFill>
                <a:effectLst/>
                <a:uLnTx/>
                <a:uFillTx/>
                <a:latin typeface="Open Sans" panose="020B0606030504020204" pitchFamily="34" charset="0"/>
                <a:ea typeface="Open Sans" panose="020B0606030504020204" pitchFamily="34" charset="0"/>
                <a:cs typeface="Open Sans" panose="020B0606030504020204" pitchFamily="34" charset="0"/>
              </a:rPr>
              <a:t>				</a:t>
            </a:r>
            <a:r>
              <a:rPr kumimoji="0" lang="en-US" altLang="sv-SE" sz="2400" b="0" i="0" u="none" strike="noStrike" kern="1200" cap="none" spc="0" normalizeH="0" baseline="0" noProof="0" dirty="0">
                <a:ln>
                  <a:noFill/>
                </a:ln>
                <a:solidFill>
                  <a:srgbClr val="FF0000"/>
                </a:solidFill>
                <a:effectLst/>
                <a:uLnTx/>
                <a:uFillTx/>
                <a:latin typeface="Open Sans" panose="020B0606030504020204" pitchFamily="34" charset="0"/>
                <a:ea typeface="Open Sans" panose="020B0606030504020204" pitchFamily="34" charset="0"/>
                <a:cs typeface="Open Sans" panose="020B0606030504020204" pitchFamily="34" charset="0"/>
              </a:rPr>
              <a:t>XXX	</a:t>
            </a:r>
            <a:r>
              <a:rPr kumimoji="0" lang="en-US" altLang="sv-SE" sz="2400" b="0" i="0" u="none" strike="noStrike" kern="1200" cap="none" spc="0" normalizeH="0" baseline="0" noProof="0" dirty="0">
                <a:ln>
                  <a:noFill/>
                </a:ln>
                <a:solidFill>
                  <a:srgbClr val="002060"/>
                </a:solidFill>
                <a:effectLst/>
                <a:uLnTx/>
                <a:uFillTx/>
                <a:latin typeface="Open Sans" panose="020B0606030504020204" pitchFamily="34" charset="0"/>
                <a:ea typeface="Open Sans" panose="020B0606030504020204" pitchFamily="34" charset="0"/>
                <a:cs typeface="Open Sans" panose="020B0606030504020204" pitchFamily="34" charset="0"/>
              </a:rPr>
              <a:t>	</a:t>
            </a:r>
            <a:r>
              <a:rPr kumimoji="0" lang="en-US" altLang="sv-SE" sz="2400" b="0" i="0" u="none" strike="noStrike" kern="1200" cap="none" spc="0" normalizeH="0" baseline="0" noProof="0" dirty="0">
                <a:ln>
                  <a:noFill/>
                </a:ln>
                <a:solidFill>
                  <a:srgbClr val="FF0000"/>
                </a:solidFill>
                <a:effectLst/>
                <a:uLnTx/>
                <a:uFillTx/>
                <a:latin typeface="Open Sans" panose="020B0606030504020204" pitchFamily="34" charset="0"/>
                <a:ea typeface="Open Sans" panose="020B0606030504020204" pitchFamily="34" charset="0"/>
                <a:cs typeface="Open Sans" panose="020B0606030504020204" pitchFamily="34" charset="0"/>
              </a:rPr>
              <a:t>XXX</a:t>
            </a:r>
          </a:p>
          <a:p>
            <a:pPr marL="0" marR="0" lvl="0" indent="0" algn="l" defTabSz="685800" rtl="0" eaLnBrk="1" fontAlgn="auto" latinLnBrk="0" hangingPunct="1">
              <a:lnSpc>
                <a:spcPct val="90000"/>
              </a:lnSpc>
              <a:spcBef>
                <a:spcPct val="0"/>
              </a:spcBef>
              <a:spcAft>
                <a:spcPts val="0"/>
              </a:spcAft>
              <a:buClrTx/>
              <a:buSzTx/>
              <a:buFont typeface="Arial"/>
              <a:buNone/>
              <a:tabLst/>
              <a:defRPr/>
            </a:pPr>
            <a:r>
              <a:rPr lang="en-US" altLang="sv-SE" sz="2400" dirty="0">
                <a:solidFill>
                  <a:srgbClr val="FF0000"/>
                </a:solidFill>
                <a:latin typeface="Open Sans" panose="020B0606030504020204" pitchFamily="34" charset="0"/>
                <a:ea typeface="Open Sans" panose="020B0606030504020204" pitchFamily="34" charset="0"/>
                <a:cs typeface="Open Sans" panose="020B0606030504020204" pitchFamily="34" charset="0"/>
              </a:rPr>
              <a:t>				</a:t>
            </a:r>
            <a:r>
              <a:rPr lang="en-US" altLang="sv-SE" sz="2400" dirty="0" err="1">
                <a:solidFill>
                  <a:srgbClr val="FF0000"/>
                </a:solidFill>
                <a:latin typeface="Open Sans" panose="020B0606030504020204" pitchFamily="34" charset="0"/>
                <a:ea typeface="Open Sans" panose="020B0606030504020204" pitchFamily="34" charset="0"/>
                <a:cs typeface="Open Sans" panose="020B0606030504020204" pitchFamily="34" charset="0"/>
              </a:rPr>
              <a:t>t.ex</a:t>
            </a:r>
            <a:r>
              <a:rPr lang="en-US" altLang="sv-SE" sz="2400" dirty="0">
                <a:solidFill>
                  <a:srgbClr val="FF0000"/>
                </a:solidFill>
                <a:latin typeface="Open Sans" panose="020B0606030504020204" pitchFamily="34" charset="0"/>
                <a:ea typeface="Open Sans" panose="020B0606030504020204" pitchFamily="34" charset="0"/>
                <a:cs typeface="Open Sans" panose="020B0606030504020204" pitchFamily="34" charset="0"/>
              </a:rPr>
              <a:t>.	Robert Zürner		KIRURG	UMEÅ</a:t>
            </a:r>
            <a:endParaRPr kumimoji="0" lang="en-US" altLang="sv-SE" sz="2400" b="0" i="0" u="none" strike="noStrike" kern="1200" cap="none" spc="0" normalizeH="0" baseline="0" noProof="0" dirty="0">
              <a:ln>
                <a:noFill/>
              </a:ln>
              <a:solidFill>
                <a:srgbClr val="FF0000"/>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0" marR="0" lvl="0" indent="0" algn="l" defTabSz="685800" rtl="0" eaLnBrk="1" fontAlgn="auto" latinLnBrk="0" hangingPunct="1">
              <a:lnSpc>
                <a:spcPct val="90000"/>
              </a:lnSpc>
              <a:spcBef>
                <a:spcPct val="0"/>
              </a:spcBef>
              <a:spcAft>
                <a:spcPts val="0"/>
              </a:spcAft>
              <a:buClrTx/>
              <a:buSzTx/>
              <a:buFont typeface="Arial"/>
              <a:buChar char="•"/>
              <a:tabLst/>
              <a:defRPr/>
            </a:pPr>
            <a:endParaRPr kumimoji="0" lang="en-US" altLang="sv-SE" b="0" i="0" u="none" strike="noStrike" kern="1200" cap="none" spc="0" normalizeH="0" baseline="0" noProof="0" dirty="0">
              <a:ln>
                <a:noFill/>
              </a:ln>
              <a:solidFill>
                <a:srgbClr val="000000"/>
              </a:solidFill>
              <a:effectLst/>
              <a:uLnTx/>
              <a:uFillTx/>
              <a:latin typeface="Trebuchet MS" panose="020B0603020202020204" pitchFamily="34" charset="0"/>
              <a:ea typeface="Calibri" panose="020F0502020204030204" pitchFamily="34" charset="0"/>
              <a:cs typeface="Trebuchet MS" panose="020B0603020202020204" pitchFamily="34" charset="0"/>
            </a:endParaRPr>
          </a:p>
          <a:p>
            <a:pPr marR="0" lvl="0" algn="l" defTabSz="914400" rtl="0" eaLnBrk="1" fontAlgn="base" latinLnBrk="0" hangingPunct="1">
              <a:lnSpc>
                <a:spcPct val="90000"/>
              </a:lnSpc>
              <a:spcBef>
                <a:spcPts val="1000"/>
              </a:spcBef>
              <a:spcAft>
                <a:spcPts val="0"/>
              </a:spcAft>
              <a:buClrTx/>
              <a:buSzTx/>
              <a:tabLst/>
              <a:defRPr/>
            </a:pPr>
            <a:endParaRPr kumimoji="0" lang="sv-SE" sz="2800" b="0" i="0" u="none" strike="noStrike" kern="1200" cap="none" spc="0" normalizeH="0" baseline="0" noProof="0" dirty="0">
              <a:ln>
                <a:noFill/>
              </a:ln>
              <a:solidFill>
                <a:prstClr val="black"/>
              </a:solidFill>
              <a:effectLst/>
              <a:uLnTx/>
              <a:uFillTx/>
              <a:latin typeface="Calibri"/>
              <a:ea typeface="Calibri"/>
              <a:cs typeface="Calibri"/>
            </a:endParaRPr>
          </a:p>
          <a:p>
            <a:pPr marR="0" lvl="0" algn="l" defTabSz="914400" rtl="0" eaLnBrk="1" fontAlgn="base" latinLnBrk="0" hangingPunct="1">
              <a:lnSpc>
                <a:spcPct val="90000"/>
              </a:lnSpc>
              <a:spcBef>
                <a:spcPts val="1000"/>
              </a:spcBef>
              <a:spcAft>
                <a:spcPts val="0"/>
              </a:spcAft>
              <a:buClrTx/>
              <a:buSzTx/>
              <a:tabLst/>
              <a:defRPr/>
            </a:pPr>
            <a:r>
              <a:rPr kumimoji="0" lang="sv-SE" sz="2800" b="0" i="0" u="none" strike="noStrike" kern="1200" cap="none" spc="0" normalizeH="0" baseline="0" noProof="0" dirty="0">
                <a:ln>
                  <a:noFill/>
                </a:ln>
                <a:solidFill>
                  <a:prstClr val="black"/>
                </a:solidFill>
                <a:effectLst/>
                <a:uLnTx/>
                <a:uFillTx/>
                <a:latin typeface="Calibri"/>
                <a:ea typeface="Calibri"/>
                <a:cs typeface="Calibri"/>
              </a:rPr>
              <a:t>	</a:t>
            </a:r>
            <a:r>
              <a:rPr kumimoji="0" lang="sv-SE" sz="2800" b="1" i="0" u="none" strike="noStrike" kern="1200" cap="none" spc="0" normalizeH="0" baseline="0" noProof="0" dirty="0" err="1">
                <a:ln>
                  <a:noFill/>
                </a:ln>
                <a:solidFill>
                  <a:prstClr val="black"/>
                </a:solidFill>
                <a:effectLst/>
                <a:uLnTx/>
                <a:uFillTx/>
                <a:latin typeface="Calibri"/>
                <a:ea typeface="Calibri"/>
                <a:cs typeface="Calibri"/>
              </a:rPr>
              <a:t>Instructors</a:t>
            </a:r>
            <a:r>
              <a:rPr kumimoji="0" lang="sv-SE" sz="2800" b="0" i="0" u="none" strike="noStrike" kern="1200" cap="none" spc="0" normalizeH="0" baseline="0" noProof="0" dirty="0">
                <a:ln>
                  <a:noFill/>
                </a:ln>
                <a:solidFill>
                  <a:prstClr val="black"/>
                </a:solidFill>
                <a:effectLst/>
                <a:uLnTx/>
                <a:uFillTx/>
                <a:latin typeface="Calibri"/>
                <a:ea typeface="Calibri"/>
                <a:cs typeface="Calibri"/>
              </a:rPr>
              <a:t>	</a:t>
            </a:r>
            <a:endParaRPr kumimoji="0" lang="sv-SE" altLang="sv-SE" sz="2800" b="0" i="0" u="none" strike="noStrike" kern="1200" cap="none" spc="0" normalizeH="0" baseline="0" noProof="0" dirty="0">
              <a:ln>
                <a:noFill/>
              </a:ln>
              <a:solidFill>
                <a:prstClr val="black"/>
              </a:solidFill>
              <a:effectLst/>
              <a:uLnTx/>
              <a:uFillTx/>
              <a:latin typeface="Calibri"/>
              <a:ea typeface="Open Sans" pitchFamily="2" charset="0"/>
              <a:cs typeface="Calibri"/>
            </a:endParaRPr>
          </a:p>
          <a:p>
            <a:pPr marL="685800" marR="0" lvl="1" indent="-228600" algn="l" defTabSz="854075" rtl="0" eaLnBrk="1" fontAlgn="auto" latinLnBrk="0" hangingPunct="1">
              <a:lnSpc>
                <a:spcPct val="90000"/>
              </a:lnSpc>
              <a:spcBef>
                <a:spcPts val="500"/>
              </a:spcBef>
              <a:spcAft>
                <a:spcPts val="0"/>
              </a:spcAft>
              <a:buClrTx/>
              <a:buSzTx/>
              <a:buFont typeface="Arial"/>
              <a:buNone/>
              <a:tabLst>
                <a:tab pos="1082675" algn="l"/>
              </a:tabLst>
              <a:defRPr/>
            </a:pPr>
            <a:r>
              <a:rPr lang="sv-SE" sz="2400" dirty="0">
                <a:solidFill>
                  <a:prstClr val="black"/>
                </a:solidFill>
                <a:latin typeface="Open Sans" pitchFamily="2" charset="0"/>
                <a:ea typeface="Calibri"/>
                <a:cs typeface="Calibri"/>
              </a:rPr>
              <a:t>		</a:t>
            </a:r>
            <a:r>
              <a:rPr lang="sv-SE" sz="2400" dirty="0">
                <a:solidFill>
                  <a:srgbClr val="FF0000"/>
                </a:solidFill>
                <a:latin typeface="Open Sans" pitchFamily="2" charset="0"/>
                <a:ea typeface="Calibri"/>
                <a:cs typeface="Calibri"/>
              </a:rPr>
              <a:t>NAMN			Specialitet		ORT</a:t>
            </a:r>
          </a:p>
          <a:p>
            <a:pPr marL="685800" marR="0" lvl="1" indent="-228600" algn="l" defTabSz="854075" rtl="0" eaLnBrk="1" fontAlgn="auto" latinLnBrk="0" hangingPunct="1">
              <a:lnSpc>
                <a:spcPct val="90000"/>
              </a:lnSpc>
              <a:spcBef>
                <a:spcPts val="500"/>
              </a:spcBef>
              <a:spcAft>
                <a:spcPts val="0"/>
              </a:spcAft>
              <a:buClrTx/>
              <a:buSzTx/>
              <a:buFont typeface="Arial"/>
              <a:buNone/>
              <a:tabLst>
                <a:tab pos="1082675" algn="l"/>
              </a:tabLst>
              <a:defRPr/>
            </a:pPr>
            <a:r>
              <a:rPr lang="sv-SE" sz="2400" dirty="0">
                <a:solidFill>
                  <a:prstClr val="black"/>
                </a:solidFill>
                <a:latin typeface="Open Sans" pitchFamily="2" charset="0"/>
                <a:ea typeface="Calibri"/>
                <a:cs typeface="Calibri"/>
              </a:rPr>
              <a:t>tex. Henrik Lund		Narkos 		Östersund	</a:t>
            </a:r>
          </a:p>
          <a:p>
            <a:pPr marL="685800" marR="0" lvl="1" indent="-228600" algn="l" defTabSz="854075" rtl="0" eaLnBrk="1" fontAlgn="auto" latinLnBrk="0" hangingPunct="1">
              <a:lnSpc>
                <a:spcPct val="90000"/>
              </a:lnSpc>
              <a:spcBef>
                <a:spcPts val="500"/>
              </a:spcBef>
              <a:spcAft>
                <a:spcPts val="0"/>
              </a:spcAft>
              <a:buClrTx/>
              <a:buSzTx/>
              <a:buFont typeface="Arial"/>
              <a:buNone/>
              <a:tabLst>
                <a:tab pos="1082675" algn="l"/>
              </a:tabLst>
              <a:defRPr/>
            </a:pPr>
            <a:r>
              <a:rPr lang="sv-SE" sz="2400" dirty="0">
                <a:solidFill>
                  <a:prstClr val="black"/>
                </a:solidFill>
                <a:latin typeface="Open Sans" pitchFamily="2" charset="0"/>
                <a:ea typeface="Calibri"/>
                <a:cs typeface="Calibri"/>
              </a:rPr>
              <a:t>						</a:t>
            </a:r>
          </a:p>
        </p:txBody>
      </p:sp>
      <p:sp>
        <p:nvSpPr>
          <p:cNvPr id="4" name="TextBox 3">
            <a:extLst>
              <a:ext uri="{FF2B5EF4-FFF2-40B4-BE49-F238E27FC236}">
                <a16:creationId xmlns:a16="http://schemas.microsoft.com/office/drawing/2014/main" id="{A43326C8-3477-7026-AB3D-47384489BC23}"/>
              </a:ext>
            </a:extLst>
          </p:cNvPr>
          <p:cNvSpPr txBox="1"/>
          <p:nvPr/>
        </p:nvSpPr>
        <p:spPr>
          <a:xfrm>
            <a:off x="208372" y="1011859"/>
            <a:ext cx="2644690" cy="984885"/>
          </a:xfrm>
          <a:prstGeom prst="rect">
            <a:avLst/>
          </a:prstGeom>
          <a:noFill/>
        </p:spPr>
        <p:txBody>
          <a:bodyPr wrap="square" rtlCol="0">
            <a:spAutoFit/>
          </a:bodyPr>
          <a:lstStyle/>
          <a:p>
            <a:r>
              <a:rPr lang="en-US" sz="2900" b="1" dirty="0">
                <a:solidFill>
                  <a:schemeClr val="bg1"/>
                </a:solidFill>
                <a:latin typeface="Open Sans" pitchFamily="2" charset="0"/>
                <a:ea typeface="Open Sans" pitchFamily="2" charset="0"/>
                <a:cs typeface="Open Sans" pitchFamily="2" charset="0"/>
              </a:rPr>
              <a:t>Faculty</a:t>
            </a:r>
          </a:p>
          <a:p>
            <a:r>
              <a:rPr lang="en-US" sz="2900" b="1" dirty="0">
                <a:solidFill>
                  <a:srgbClr val="FF0000"/>
                </a:solidFill>
                <a:latin typeface="Open Sans" pitchFamily="2" charset="0"/>
                <a:ea typeface="Open Sans" pitchFamily="2" charset="0"/>
                <a:cs typeface="Open Sans" pitchFamily="2" charset="0"/>
              </a:rPr>
              <a:t>26-27/05</a:t>
            </a:r>
          </a:p>
        </p:txBody>
      </p:sp>
      <p:cxnSp>
        <p:nvCxnSpPr>
          <p:cNvPr id="8" name="Straight Connector 7">
            <a:extLst>
              <a:ext uri="{FF2B5EF4-FFF2-40B4-BE49-F238E27FC236}">
                <a16:creationId xmlns:a16="http://schemas.microsoft.com/office/drawing/2014/main" id="{2CA80D3E-2A23-435F-C96E-E7D49B946EDA}"/>
              </a:ext>
            </a:extLst>
          </p:cNvPr>
          <p:cNvCxnSpPr>
            <a:cxnSpLocks/>
          </p:cNvCxnSpPr>
          <p:nvPr/>
        </p:nvCxnSpPr>
        <p:spPr>
          <a:xfrm>
            <a:off x="361110" y="2204503"/>
            <a:ext cx="2060814" cy="0"/>
          </a:xfrm>
          <a:prstGeom prst="line">
            <a:avLst/>
          </a:prstGeom>
          <a:ln w="38100">
            <a:solidFill>
              <a:srgbClr val="E62625"/>
            </a:solidFill>
          </a:ln>
        </p:spPr>
        <p:style>
          <a:lnRef idx="3">
            <a:schemeClr val="dk1"/>
          </a:lnRef>
          <a:fillRef idx="0">
            <a:schemeClr val="dk1"/>
          </a:fillRef>
          <a:effectRef idx="2">
            <a:schemeClr val="dk1"/>
          </a:effectRef>
          <a:fontRef idx="minor">
            <a:schemeClr val="tx1"/>
          </a:fontRef>
        </p:style>
      </p:cxnSp>
      <p:sp>
        <p:nvSpPr>
          <p:cNvPr id="6" name="TextBox 5">
            <a:extLst>
              <a:ext uri="{FF2B5EF4-FFF2-40B4-BE49-F238E27FC236}">
                <a16:creationId xmlns:a16="http://schemas.microsoft.com/office/drawing/2014/main" id="{56E4C2BD-6C0E-AA14-AFBB-E0890716C6E9}"/>
              </a:ext>
            </a:extLst>
          </p:cNvPr>
          <p:cNvSpPr txBox="1"/>
          <p:nvPr/>
        </p:nvSpPr>
        <p:spPr>
          <a:xfrm>
            <a:off x="11638621" y="6571280"/>
            <a:ext cx="553380" cy="246221"/>
          </a:xfrm>
          <a:prstGeom prst="rect">
            <a:avLst/>
          </a:prstGeom>
          <a:noFill/>
        </p:spPr>
        <p:txBody>
          <a:bodyPr wrap="square" rtlCol="0">
            <a:spAutoFit/>
          </a:bodyPr>
          <a:lstStyle/>
          <a:p>
            <a:r>
              <a:rPr lang="en-US" sz="1000" b="0" i="0">
                <a:solidFill>
                  <a:schemeClr val="bg1">
                    <a:lumMod val="50000"/>
                  </a:schemeClr>
                </a:solidFill>
                <a:effectLst/>
                <a:latin typeface="Lato" panose="020F0502020204030203" pitchFamily="34" charset="77"/>
                <a:ea typeface="Open Sans" pitchFamily="2" charset="0"/>
                <a:cs typeface="Open Sans" pitchFamily="2" charset="0"/>
              </a:rPr>
              <a:t>©</a:t>
            </a:r>
            <a:r>
              <a:rPr lang="en-US" sz="1000" b="1">
                <a:solidFill>
                  <a:schemeClr val="bg1">
                    <a:lumMod val="50000"/>
                  </a:schemeClr>
                </a:solidFill>
                <a:effectLst/>
                <a:latin typeface="Lato" panose="020F0502020204030203" pitchFamily="34" charset="77"/>
                <a:ea typeface="Open Sans" pitchFamily="2" charset="0"/>
                <a:cs typeface="Open Sans" pitchFamily="2" charset="0"/>
              </a:rPr>
              <a:t>ACS</a:t>
            </a:r>
          </a:p>
        </p:txBody>
      </p:sp>
      <p:pic>
        <p:nvPicPr>
          <p:cNvPr id="9" name="Picture 8" descr="A black and white logo&#10;&#10;Description automatically generated">
            <a:extLst>
              <a:ext uri="{FF2B5EF4-FFF2-40B4-BE49-F238E27FC236}">
                <a16:creationId xmlns:a16="http://schemas.microsoft.com/office/drawing/2014/main" id="{0CAD0D53-501F-FDE5-CBB5-50A10C57756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72972" y="5726300"/>
            <a:ext cx="2644690" cy="1035269"/>
          </a:xfrm>
          <a:prstGeom prst="rect">
            <a:avLst/>
          </a:prstGeom>
          <a:effectLst>
            <a:outerShdw blurRad="50800" dist="38100" dir="2700000" algn="tl" rotWithShape="0">
              <a:prstClr val="black">
                <a:alpha val="40000"/>
              </a:prstClr>
            </a:outerShdw>
          </a:effectLst>
        </p:spPr>
      </p:pic>
    </p:spTree>
    <p:custDataLst>
      <p:tags r:id="rId1"/>
    </p:custDataLst>
    <p:extLst>
      <p:ext uri="{BB962C8B-B14F-4D97-AF65-F5344CB8AC3E}">
        <p14:creationId xmlns:p14="http://schemas.microsoft.com/office/powerpoint/2010/main" val="325627087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BFCE1C-AB9A-DED0-1AD0-C56FDDE78838}"/>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0BC20F7B-CDDF-3874-4281-56844D823AC9}"/>
              </a:ext>
            </a:extLst>
          </p:cNvPr>
          <p:cNvSpPr txBox="1"/>
          <p:nvPr/>
        </p:nvSpPr>
        <p:spPr>
          <a:xfrm>
            <a:off x="11638621" y="6571280"/>
            <a:ext cx="553380" cy="246221"/>
          </a:xfrm>
          <a:prstGeom prst="rect">
            <a:avLst/>
          </a:prstGeom>
          <a:noFill/>
        </p:spPr>
        <p:txBody>
          <a:bodyPr wrap="square" rtlCol="0">
            <a:spAutoFit/>
          </a:bodyPr>
          <a:lstStyle/>
          <a:p>
            <a:r>
              <a:rPr lang="en-US" sz="1000" b="0" i="0">
                <a:solidFill>
                  <a:schemeClr val="bg1">
                    <a:lumMod val="50000"/>
                  </a:schemeClr>
                </a:solidFill>
                <a:effectLst/>
                <a:latin typeface="Lato" panose="020F0502020204030203" pitchFamily="34" charset="77"/>
                <a:ea typeface="Open Sans" pitchFamily="2" charset="0"/>
                <a:cs typeface="Open Sans" pitchFamily="2" charset="0"/>
              </a:rPr>
              <a:t>©</a:t>
            </a:r>
            <a:r>
              <a:rPr lang="en-US" sz="1000" b="1">
                <a:solidFill>
                  <a:schemeClr val="bg1">
                    <a:lumMod val="50000"/>
                  </a:schemeClr>
                </a:solidFill>
                <a:effectLst/>
                <a:latin typeface="Lato" panose="020F0502020204030203" pitchFamily="34" charset="77"/>
                <a:ea typeface="Open Sans" pitchFamily="2" charset="0"/>
                <a:cs typeface="Open Sans" pitchFamily="2" charset="0"/>
              </a:rPr>
              <a:t>ACS</a:t>
            </a:r>
          </a:p>
        </p:txBody>
      </p:sp>
      <p:grpSp>
        <p:nvGrpSpPr>
          <p:cNvPr id="3" name="Group 2">
            <a:extLst>
              <a:ext uri="{FF2B5EF4-FFF2-40B4-BE49-F238E27FC236}">
                <a16:creationId xmlns:a16="http://schemas.microsoft.com/office/drawing/2014/main" id="{2096A195-2342-038A-95A7-912ED3F0B5CA}"/>
              </a:ext>
            </a:extLst>
          </p:cNvPr>
          <p:cNvGrpSpPr/>
          <p:nvPr/>
        </p:nvGrpSpPr>
        <p:grpSpPr>
          <a:xfrm>
            <a:off x="0" y="-7088"/>
            <a:ext cx="3002280" cy="815163"/>
            <a:chOff x="2069878" y="2994987"/>
            <a:chExt cx="9319135" cy="1871662"/>
          </a:xfrm>
        </p:grpSpPr>
        <p:pic>
          <p:nvPicPr>
            <p:cNvPr id="7" name="Bildobjekt 1">
              <a:extLst>
                <a:ext uri="{FF2B5EF4-FFF2-40B4-BE49-F238E27FC236}">
                  <a16:creationId xmlns:a16="http://schemas.microsoft.com/office/drawing/2014/main" id="{98E414CE-9E47-6A5A-49A8-05B8C2637C89}"/>
                </a:ext>
              </a:extLst>
            </p:cNvPr>
            <p:cNvPicPr>
              <a:picLocks noChangeAspect="1"/>
            </p:cNvPicPr>
            <p:nvPr/>
          </p:nvPicPr>
          <p:blipFill>
            <a:blip r:embed="rId3">
              <a:extLst>
                <a:ext uri="{28A0092B-C50C-407E-A947-70E740481C1C}">
                  <a14:useLocalDpi xmlns:a14="http://schemas.microsoft.com/office/drawing/2010/main" val="0"/>
                </a:ext>
              </a:extLst>
            </a:blip>
            <a:srcRect t="31882" b="31720"/>
            <a:stretch>
              <a:fillRect/>
            </a:stretch>
          </p:blipFill>
          <p:spPr bwMode="auto">
            <a:xfrm>
              <a:off x="3134013" y="2994987"/>
              <a:ext cx="8255000" cy="1871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a:extLst>
                <a:ext uri="{FF2B5EF4-FFF2-40B4-BE49-F238E27FC236}">
                  <a16:creationId xmlns:a16="http://schemas.microsoft.com/office/drawing/2014/main" id="{35F7DFCE-742E-1D1A-7645-1DFEC887E9AE}"/>
                </a:ext>
              </a:extLst>
            </p:cNvPr>
            <p:cNvPicPr>
              <a:picLocks noChangeAspect="1"/>
            </p:cNvPicPr>
            <p:nvPr/>
          </p:nvPicPr>
          <p:blipFill rotWithShape="1">
            <a:blip r:embed="rId4">
              <a:extLst>
                <a:ext uri="{28A0092B-C50C-407E-A947-70E740481C1C}">
                  <a14:useLocalDpi xmlns:a14="http://schemas.microsoft.com/office/drawing/2010/main" val="0"/>
                </a:ext>
              </a:extLst>
            </a:blip>
            <a:srcRect b="25053"/>
            <a:stretch/>
          </p:blipFill>
          <p:spPr>
            <a:xfrm>
              <a:off x="2069878" y="3014638"/>
              <a:ext cx="1063413" cy="1832360"/>
            </a:xfrm>
            <a:prstGeom prst="rect">
              <a:avLst/>
            </a:prstGeom>
          </p:spPr>
        </p:pic>
      </p:grpSp>
      <p:pic>
        <p:nvPicPr>
          <p:cNvPr id="4" name="Picture 3" descr="A black and blue rectangle&#10;&#10;Description automatically generated">
            <a:extLst>
              <a:ext uri="{FF2B5EF4-FFF2-40B4-BE49-F238E27FC236}">
                <a16:creationId xmlns:a16="http://schemas.microsoft.com/office/drawing/2014/main" id="{A0794D31-74FA-C7A6-F8D1-0F39A5BB1BDC}"/>
              </a:ext>
            </a:extLst>
          </p:cNvPr>
          <p:cNvPicPr>
            <a:picLocks noChangeAspect="1"/>
          </p:cNvPicPr>
          <p:nvPr/>
        </p:nvPicPr>
        <p:blipFill>
          <a:blip r:embed="rId5"/>
          <a:srcRect r="75375"/>
          <a:stretch>
            <a:fillRect/>
          </a:stretch>
        </p:blipFill>
        <p:spPr>
          <a:xfrm>
            <a:off x="0" y="759018"/>
            <a:ext cx="3002280" cy="6098981"/>
          </a:xfrm>
          <a:prstGeom prst="rect">
            <a:avLst/>
          </a:prstGeom>
        </p:spPr>
      </p:pic>
      <p:pic>
        <p:nvPicPr>
          <p:cNvPr id="5" name="Picture 4" descr="A black and white logo&#10;&#10;Description automatically generated">
            <a:extLst>
              <a:ext uri="{FF2B5EF4-FFF2-40B4-BE49-F238E27FC236}">
                <a16:creationId xmlns:a16="http://schemas.microsoft.com/office/drawing/2014/main" id="{8A2BF4F7-B39F-9033-6B05-059A454E9B4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42324" y="5669191"/>
            <a:ext cx="2644690" cy="1035269"/>
          </a:xfrm>
          <a:prstGeom prst="rect">
            <a:avLst/>
          </a:prstGeom>
          <a:effectLst>
            <a:outerShdw blurRad="50800" dist="38100" dir="2700000" algn="tl" rotWithShape="0">
              <a:prstClr val="black">
                <a:alpha val="40000"/>
              </a:prstClr>
            </a:outerShdw>
          </a:effectLst>
        </p:spPr>
      </p:pic>
      <p:cxnSp>
        <p:nvCxnSpPr>
          <p:cNvPr id="6" name="Straight Connector 8">
            <a:extLst>
              <a:ext uri="{FF2B5EF4-FFF2-40B4-BE49-F238E27FC236}">
                <a16:creationId xmlns:a16="http://schemas.microsoft.com/office/drawing/2014/main" id="{C2658923-6BA6-15C4-CE1D-7B96E582DA7E}"/>
              </a:ext>
            </a:extLst>
          </p:cNvPr>
          <p:cNvCxnSpPr>
            <a:cxnSpLocks/>
          </p:cNvCxnSpPr>
          <p:nvPr/>
        </p:nvCxnSpPr>
        <p:spPr>
          <a:xfrm>
            <a:off x="361110" y="2204503"/>
            <a:ext cx="2060814" cy="0"/>
          </a:xfrm>
          <a:prstGeom prst="line">
            <a:avLst/>
          </a:prstGeom>
          <a:ln w="38100">
            <a:solidFill>
              <a:srgbClr val="E62625"/>
            </a:solidFill>
          </a:ln>
        </p:spPr>
        <p:style>
          <a:lnRef idx="3">
            <a:schemeClr val="dk1"/>
          </a:lnRef>
          <a:fillRef idx="0">
            <a:schemeClr val="dk1"/>
          </a:fillRef>
          <a:effectRef idx="2">
            <a:schemeClr val="dk1"/>
          </a:effectRef>
          <a:fontRef idx="minor">
            <a:schemeClr val="tx1"/>
          </a:fontRef>
        </p:style>
      </p:cxnSp>
      <p:sp>
        <p:nvSpPr>
          <p:cNvPr id="11" name="Rektangel 10">
            <a:extLst>
              <a:ext uri="{FF2B5EF4-FFF2-40B4-BE49-F238E27FC236}">
                <a16:creationId xmlns:a16="http://schemas.microsoft.com/office/drawing/2014/main" id="{BE877293-1B8A-D42D-ABCF-80886DF3A524}"/>
              </a:ext>
            </a:extLst>
          </p:cNvPr>
          <p:cNvSpPr/>
          <p:nvPr/>
        </p:nvSpPr>
        <p:spPr>
          <a:xfrm>
            <a:off x="2913645" y="1570935"/>
            <a:ext cx="3692863" cy="2508379"/>
          </a:xfrm>
          <a:prstGeom prst="rect">
            <a:avLst/>
          </a:prstGeom>
        </p:spPr>
        <p:txBody>
          <a:bodyPr wrap="square">
            <a:spAutoFit/>
          </a:bodyPr>
          <a:lstStyle/>
          <a:p>
            <a:pPr marL="685800" lvl="1" indent="-228600">
              <a:spcBef>
                <a:spcPts val="600"/>
              </a:spcBef>
              <a:spcAft>
                <a:spcPts val="1200"/>
              </a:spcAft>
              <a:buFont typeface="Arial" panose="020B0604020202020204" pitchFamily="34" charset="0"/>
              <a:buChar char="•"/>
              <a:defRPr/>
            </a:pPr>
            <a:r>
              <a:rPr lang="sv-SE" sz="2800" b="1" err="1">
                <a:solidFill>
                  <a:srgbClr val="002060"/>
                </a:solidFill>
                <a:latin typeface="+mj-lt"/>
              </a:rPr>
              <a:t>Direct</a:t>
            </a:r>
            <a:r>
              <a:rPr lang="sv-SE" sz="2800" b="1">
                <a:solidFill>
                  <a:srgbClr val="002060"/>
                </a:solidFill>
                <a:latin typeface="+mj-lt"/>
              </a:rPr>
              <a:t> </a:t>
            </a:r>
            <a:r>
              <a:rPr lang="sv-SE" sz="2800" b="1" err="1">
                <a:solidFill>
                  <a:srgbClr val="002060"/>
                </a:solidFill>
                <a:latin typeface="+mj-lt"/>
              </a:rPr>
              <a:t>pressure</a:t>
            </a:r>
            <a:endParaRPr lang="sv-SE" sz="2800" b="1">
              <a:solidFill>
                <a:srgbClr val="002060"/>
              </a:solidFill>
              <a:latin typeface="+mj-lt"/>
            </a:endParaRPr>
          </a:p>
          <a:p>
            <a:pPr marL="685800" lvl="1" indent="-228600">
              <a:spcBef>
                <a:spcPts val="600"/>
              </a:spcBef>
              <a:spcAft>
                <a:spcPts val="1200"/>
              </a:spcAft>
              <a:buFont typeface="Arial" panose="020B0604020202020204" pitchFamily="34" charset="0"/>
              <a:buChar char="•"/>
              <a:defRPr/>
            </a:pPr>
            <a:r>
              <a:rPr lang="sv-SE" sz="2800" b="1" err="1">
                <a:solidFill>
                  <a:srgbClr val="002060"/>
                </a:solidFill>
                <a:latin typeface="+mj-lt"/>
              </a:rPr>
              <a:t>Pressure</a:t>
            </a:r>
            <a:r>
              <a:rPr lang="sv-SE" sz="2800" b="1">
                <a:solidFill>
                  <a:srgbClr val="002060"/>
                </a:solidFill>
                <a:latin typeface="+mj-lt"/>
              </a:rPr>
              <a:t> dressing</a:t>
            </a:r>
          </a:p>
          <a:p>
            <a:pPr marL="685800" lvl="1" indent="-228600">
              <a:spcBef>
                <a:spcPts val="600"/>
              </a:spcBef>
              <a:spcAft>
                <a:spcPts val="1200"/>
              </a:spcAft>
              <a:buFont typeface="Arial" panose="020B0604020202020204" pitchFamily="34" charset="0"/>
              <a:buChar char="•"/>
              <a:defRPr/>
            </a:pPr>
            <a:r>
              <a:rPr lang="sv-SE" sz="2800" b="1" err="1">
                <a:solidFill>
                  <a:srgbClr val="002060"/>
                </a:solidFill>
                <a:latin typeface="+mj-lt"/>
              </a:rPr>
              <a:t>Wound</a:t>
            </a:r>
            <a:r>
              <a:rPr lang="sv-SE" sz="2800" b="1">
                <a:solidFill>
                  <a:srgbClr val="002060"/>
                </a:solidFill>
                <a:latin typeface="+mj-lt"/>
              </a:rPr>
              <a:t> </a:t>
            </a:r>
            <a:r>
              <a:rPr lang="sv-SE" sz="2800" b="1" err="1">
                <a:solidFill>
                  <a:srgbClr val="002060"/>
                </a:solidFill>
                <a:latin typeface="+mj-lt"/>
              </a:rPr>
              <a:t>packing</a:t>
            </a:r>
            <a:endParaRPr lang="sv-SE" sz="2800" b="1">
              <a:solidFill>
                <a:srgbClr val="002060"/>
              </a:solidFill>
              <a:latin typeface="+mj-lt"/>
            </a:endParaRPr>
          </a:p>
          <a:p>
            <a:pPr marL="685800" lvl="1" indent="-228600">
              <a:spcBef>
                <a:spcPts val="600"/>
              </a:spcBef>
              <a:spcAft>
                <a:spcPts val="1200"/>
              </a:spcAft>
              <a:buFont typeface="Arial" panose="020B0604020202020204" pitchFamily="34" charset="0"/>
              <a:buChar char="•"/>
              <a:defRPr/>
            </a:pPr>
            <a:r>
              <a:rPr lang="sv-SE" sz="2800" b="1" err="1">
                <a:solidFill>
                  <a:srgbClr val="002060"/>
                </a:solidFill>
                <a:latin typeface="+mj-lt"/>
              </a:rPr>
              <a:t>Tourniquet</a:t>
            </a:r>
            <a:endParaRPr lang="sv-SE" sz="2800" b="1">
              <a:solidFill>
                <a:srgbClr val="002060"/>
              </a:solidFill>
              <a:latin typeface="+mj-lt"/>
            </a:endParaRPr>
          </a:p>
        </p:txBody>
      </p:sp>
      <p:sp>
        <p:nvSpPr>
          <p:cNvPr id="15" name="Text Box 36">
            <a:extLst>
              <a:ext uri="{FF2B5EF4-FFF2-40B4-BE49-F238E27FC236}">
                <a16:creationId xmlns:a16="http://schemas.microsoft.com/office/drawing/2014/main" id="{6327A847-F9DB-3661-802D-55E980173124}"/>
              </a:ext>
            </a:extLst>
          </p:cNvPr>
          <p:cNvSpPr txBox="1">
            <a:spLocks noChangeArrowheads="1"/>
          </p:cNvSpPr>
          <p:nvPr/>
        </p:nvSpPr>
        <p:spPr bwMode="auto">
          <a:xfrm>
            <a:off x="6606508" y="5849750"/>
            <a:ext cx="4884740" cy="400110"/>
          </a:xfrm>
          <a:prstGeom prst="rect">
            <a:avLst/>
          </a:prstGeom>
          <a:noFill/>
          <a:ln w="28575">
            <a:solidFill>
              <a:srgbClr val="FFC000"/>
            </a:solidFill>
            <a:miter lim="800000"/>
            <a:headEnd type="none" w="sm" len="sm"/>
            <a:tailEnd type="none" w="sm" len="sm"/>
          </a:ln>
        </p:spPr>
        <p:txBody>
          <a:bodyPr wrap="squar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defRPr/>
            </a:pPr>
            <a:r>
              <a:rPr lang="en-US" altLang="en-US" sz="600" b="1">
                <a:solidFill>
                  <a:schemeClr val="bg2"/>
                </a:solidFill>
                <a:latin typeface="Helvetica Neue" charset="0"/>
              </a:rPr>
              <a:t> </a:t>
            </a:r>
            <a:r>
              <a:rPr lang="sv-SE" sz="2000" b="1">
                <a:solidFill>
                  <a:prstClr val="black"/>
                </a:solidFill>
                <a:latin typeface="Open Sans" pitchFamily="2" charset="0"/>
                <a:ea typeface="Open Sans" pitchFamily="2" charset="0"/>
                <a:cs typeface="Open Sans" pitchFamily="2" charset="0"/>
              </a:rPr>
              <a:t>Pain management</a:t>
            </a:r>
            <a:endParaRPr lang="en-US" altLang="en-US" sz="2000" b="1">
              <a:solidFill>
                <a:prstClr val="black"/>
              </a:solidFill>
              <a:latin typeface="Open Sans" pitchFamily="2" charset="0"/>
              <a:ea typeface="Open Sans" pitchFamily="2" charset="0"/>
              <a:cs typeface="Open Sans" pitchFamily="2" charset="0"/>
            </a:endParaRPr>
          </a:p>
        </p:txBody>
      </p:sp>
      <p:grpSp>
        <p:nvGrpSpPr>
          <p:cNvPr id="16" name="Group 37">
            <a:extLst>
              <a:ext uri="{FF2B5EF4-FFF2-40B4-BE49-F238E27FC236}">
                <a16:creationId xmlns:a16="http://schemas.microsoft.com/office/drawing/2014/main" id="{358E65CB-3E18-8632-677F-390FFACD5313}"/>
              </a:ext>
            </a:extLst>
          </p:cNvPr>
          <p:cNvGrpSpPr>
            <a:grpSpLocks/>
          </p:cNvGrpSpPr>
          <p:nvPr/>
        </p:nvGrpSpPr>
        <p:grpSpPr bwMode="auto">
          <a:xfrm>
            <a:off x="6035008" y="5517695"/>
            <a:ext cx="1143000" cy="1098550"/>
            <a:chOff x="3092" y="2112"/>
            <a:chExt cx="720" cy="768"/>
          </a:xfrm>
        </p:grpSpPr>
        <p:grpSp>
          <p:nvGrpSpPr>
            <p:cNvPr id="17" name="Group 38">
              <a:extLst>
                <a:ext uri="{FF2B5EF4-FFF2-40B4-BE49-F238E27FC236}">
                  <a16:creationId xmlns:a16="http://schemas.microsoft.com/office/drawing/2014/main" id="{2D38D20F-FFD3-F3A3-B649-0E58391C74F1}"/>
                </a:ext>
              </a:extLst>
            </p:cNvPr>
            <p:cNvGrpSpPr>
              <a:grpSpLocks/>
            </p:cNvGrpSpPr>
            <p:nvPr/>
          </p:nvGrpSpPr>
          <p:grpSpPr bwMode="auto">
            <a:xfrm>
              <a:off x="3092" y="2112"/>
              <a:ext cx="720" cy="768"/>
              <a:chOff x="1008" y="2400"/>
              <a:chExt cx="1248" cy="1248"/>
            </a:xfrm>
          </p:grpSpPr>
          <p:sp>
            <p:nvSpPr>
              <p:cNvPr id="19" name="Freeform 39">
                <a:extLst>
                  <a:ext uri="{FF2B5EF4-FFF2-40B4-BE49-F238E27FC236}">
                    <a16:creationId xmlns:a16="http://schemas.microsoft.com/office/drawing/2014/main" id="{C9A09BBC-072F-1405-2261-C634FE66609B}"/>
                  </a:ext>
                </a:extLst>
              </p:cNvPr>
              <p:cNvSpPr>
                <a:spLocks/>
              </p:cNvSpPr>
              <p:nvPr/>
            </p:nvSpPr>
            <p:spPr bwMode="auto">
              <a:xfrm>
                <a:off x="1008" y="2400"/>
                <a:ext cx="1248" cy="1248"/>
              </a:xfrm>
              <a:custGeom>
                <a:avLst/>
                <a:gdLst>
                  <a:gd name="T0" fmla="*/ 1 w 2496"/>
                  <a:gd name="T1" fmla="*/ 1 h 2496"/>
                  <a:gd name="T2" fmla="*/ 1 w 2496"/>
                  <a:gd name="T3" fmla="*/ 1 h 2496"/>
                  <a:gd name="T4" fmla="*/ 1 w 2496"/>
                  <a:gd name="T5" fmla="*/ 0 h 2496"/>
                  <a:gd name="T6" fmla="*/ 1 w 2496"/>
                  <a:gd name="T7" fmla="*/ 1 h 2496"/>
                  <a:gd name="T8" fmla="*/ 1 w 2496"/>
                  <a:gd name="T9" fmla="*/ 1 h 2496"/>
                  <a:gd name="T10" fmla="*/ 0 w 2496"/>
                  <a:gd name="T11" fmla="*/ 1 h 2496"/>
                  <a:gd name="T12" fmla="*/ 1 w 2496"/>
                  <a:gd name="T13" fmla="*/ 1 h 2496"/>
                  <a:gd name="T14" fmla="*/ 1 w 2496"/>
                  <a:gd name="T15" fmla="*/ 1 h 2496"/>
                  <a:gd name="T16" fmla="*/ 1 w 2496"/>
                  <a:gd name="T17" fmla="*/ 1 h 2496"/>
                  <a:gd name="T18" fmla="*/ 1 w 2496"/>
                  <a:gd name="T19" fmla="*/ 1 h 2496"/>
                  <a:gd name="T20" fmla="*/ 1 w 2496"/>
                  <a:gd name="T21" fmla="*/ 1 h 2496"/>
                  <a:gd name="T22" fmla="*/ 1 w 2496"/>
                  <a:gd name="T23" fmla="*/ 1 h 2496"/>
                  <a:gd name="T24" fmla="*/ 1 w 2496"/>
                  <a:gd name="T25" fmla="*/ 1 h 249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2496"/>
                  <a:gd name="T40" fmla="*/ 0 h 2496"/>
                  <a:gd name="T41" fmla="*/ 2496 w 2496"/>
                  <a:gd name="T42" fmla="*/ 2496 h 249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2496" h="2496">
                    <a:moveTo>
                      <a:pt x="2487" y="1240"/>
                    </a:moveTo>
                    <a:lnTo>
                      <a:pt x="1257" y="8"/>
                    </a:lnTo>
                    <a:lnTo>
                      <a:pt x="1248" y="0"/>
                    </a:lnTo>
                    <a:lnTo>
                      <a:pt x="1240" y="8"/>
                    </a:lnTo>
                    <a:lnTo>
                      <a:pt x="8" y="1240"/>
                    </a:lnTo>
                    <a:lnTo>
                      <a:pt x="0" y="1248"/>
                    </a:lnTo>
                    <a:lnTo>
                      <a:pt x="8" y="1257"/>
                    </a:lnTo>
                    <a:lnTo>
                      <a:pt x="1240" y="2487"/>
                    </a:lnTo>
                    <a:lnTo>
                      <a:pt x="1248" y="2496"/>
                    </a:lnTo>
                    <a:lnTo>
                      <a:pt x="1257" y="2487"/>
                    </a:lnTo>
                    <a:lnTo>
                      <a:pt x="2487" y="1257"/>
                    </a:lnTo>
                    <a:lnTo>
                      <a:pt x="2496" y="1248"/>
                    </a:lnTo>
                    <a:lnTo>
                      <a:pt x="2487" y="124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sv-SE"/>
              </a:p>
            </p:txBody>
          </p:sp>
          <p:sp>
            <p:nvSpPr>
              <p:cNvPr id="20" name="Freeform 40">
                <a:extLst>
                  <a:ext uri="{FF2B5EF4-FFF2-40B4-BE49-F238E27FC236}">
                    <a16:creationId xmlns:a16="http://schemas.microsoft.com/office/drawing/2014/main" id="{23B8BBD3-1669-D535-CEA3-1398BB80A43E}"/>
                  </a:ext>
                </a:extLst>
              </p:cNvPr>
              <p:cNvSpPr>
                <a:spLocks/>
              </p:cNvSpPr>
              <p:nvPr/>
            </p:nvSpPr>
            <p:spPr bwMode="auto">
              <a:xfrm>
                <a:off x="1025" y="2417"/>
                <a:ext cx="1214" cy="1214"/>
              </a:xfrm>
              <a:custGeom>
                <a:avLst/>
                <a:gdLst>
                  <a:gd name="T0" fmla="*/ 0 w 2428"/>
                  <a:gd name="T1" fmla="*/ 1 h 2428"/>
                  <a:gd name="T2" fmla="*/ 1 w 2428"/>
                  <a:gd name="T3" fmla="*/ 0 h 2428"/>
                  <a:gd name="T4" fmla="*/ 1 w 2428"/>
                  <a:gd name="T5" fmla="*/ 1 h 2428"/>
                  <a:gd name="T6" fmla="*/ 1 w 2428"/>
                  <a:gd name="T7" fmla="*/ 1 h 2428"/>
                  <a:gd name="T8" fmla="*/ 0 w 2428"/>
                  <a:gd name="T9" fmla="*/ 1 h 2428"/>
                  <a:gd name="T10" fmla="*/ 0 60000 65536"/>
                  <a:gd name="T11" fmla="*/ 0 60000 65536"/>
                  <a:gd name="T12" fmla="*/ 0 60000 65536"/>
                  <a:gd name="T13" fmla="*/ 0 60000 65536"/>
                  <a:gd name="T14" fmla="*/ 0 60000 65536"/>
                  <a:gd name="T15" fmla="*/ 0 w 2428"/>
                  <a:gd name="T16" fmla="*/ 0 h 2428"/>
                  <a:gd name="T17" fmla="*/ 2428 w 2428"/>
                  <a:gd name="T18" fmla="*/ 2428 h 2428"/>
                </a:gdLst>
                <a:ahLst/>
                <a:cxnLst>
                  <a:cxn ang="T10">
                    <a:pos x="T0" y="T1"/>
                  </a:cxn>
                  <a:cxn ang="T11">
                    <a:pos x="T2" y="T3"/>
                  </a:cxn>
                  <a:cxn ang="T12">
                    <a:pos x="T4" y="T5"/>
                  </a:cxn>
                  <a:cxn ang="T13">
                    <a:pos x="T6" y="T7"/>
                  </a:cxn>
                  <a:cxn ang="T14">
                    <a:pos x="T8" y="T9"/>
                  </a:cxn>
                </a:cxnLst>
                <a:rect l="T15" t="T16" r="T17" b="T18"/>
                <a:pathLst>
                  <a:path w="2428" h="2428">
                    <a:moveTo>
                      <a:pt x="0" y="1215"/>
                    </a:moveTo>
                    <a:lnTo>
                      <a:pt x="1215" y="0"/>
                    </a:lnTo>
                    <a:lnTo>
                      <a:pt x="2428" y="1215"/>
                    </a:lnTo>
                    <a:lnTo>
                      <a:pt x="1215" y="2428"/>
                    </a:lnTo>
                    <a:lnTo>
                      <a:pt x="0" y="1215"/>
                    </a:lnTo>
                    <a:close/>
                  </a:path>
                </a:pathLst>
              </a:custGeom>
              <a:solidFill>
                <a:srgbClr val="FFD8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sv-SE"/>
              </a:p>
            </p:txBody>
          </p:sp>
          <p:sp>
            <p:nvSpPr>
              <p:cNvPr id="21" name="Freeform 41">
                <a:extLst>
                  <a:ext uri="{FF2B5EF4-FFF2-40B4-BE49-F238E27FC236}">
                    <a16:creationId xmlns:a16="http://schemas.microsoft.com/office/drawing/2014/main" id="{F2B094E7-29FF-97EF-924F-1ABA10673511}"/>
                  </a:ext>
                </a:extLst>
              </p:cNvPr>
              <p:cNvSpPr>
                <a:spLocks/>
              </p:cNvSpPr>
              <p:nvPr/>
            </p:nvSpPr>
            <p:spPr bwMode="auto">
              <a:xfrm>
                <a:off x="1067" y="2459"/>
                <a:ext cx="1130" cy="1130"/>
              </a:xfrm>
              <a:custGeom>
                <a:avLst/>
                <a:gdLst>
                  <a:gd name="T0" fmla="*/ 1 w 2259"/>
                  <a:gd name="T1" fmla="*/ 1 h 2259"/>
                  <a:gd name="T2" fmla="*/ 1 w 2259"/>
                  <a:gd name="T3" fmla="*/ 0 h 2259"/>
                  <a:gd name="T4" fmla="*/ 0 w 2259"/>
                  <a:gd name="T5" fmla="*/ 1 h 2259"/>
                  <a:gd name="T6" fmla="*/ 1 w 2259"/>
                  <a:gd name="T7" fmla="*/ 1 h 2259"/>
                  <a:gd name="T8" fmla="*/ 1 w 2259"/>
                  <a:gd name="T9" fmla="*/ 1 h 2259"/>
                  <a:gd name="T10" fmla="*/ 0 60000 65536"/>
                  <a:gd name="T11" fmla="*/ 0 60000 65536"/>
                  <a:gd name="T12" fmla="*/ 0 60000 65536"/>
                  <a:gd name="T13" fmla="*/ 0 60000 65536"/>
                  <a:gd name="T14" fmla="*/ 0 60000 65536"/>
                  <a:gd name="T15" fmla="*/ 0 w 2259"/>
                  <a:gd name="T16" fmla="*/ 0 h 2259"/>
                  <a:gd name="T17" fmla="*/ 2259 w 2259"/>
                  <a:gd name="T18" fmla="*/ 2259 h 2259"/>
                </a:gdLst>
                <a:ahLst/>
                <a:cxnLst>
                  <a:cxn ang="T10">
                    <a:pos x="T0" y="T1"/>
                  </a:cxn>
                  <a:cxn ang="T11">
                    <a:pos x="T2" y="T3"/>
                  </a:cxn>
                  <a:cxn ang="T12">
                    <a:pos x="T4" y="T5"/>
                  </a:cxn>
                  <a:cxn ang="T13">
                    <a:pos x="T6" y="T7"/>
                  </a:cxn>
                  <a:cxn ang="T14">
                    <a:pos x="T8" y="T9"/>
                  </a:cxn>
                </a:cxnLst>
                <a:rect l="T15" t="T16" r="T17" b="T18"/>
                <a:pathLst>
                  <a:path w="2259" h="2259">
                    <a:moveTo>
                      <a:pt x="2259" y="1130"/>
                    </a:moveTo>
                    <a:lnTo>
                      <a:pt x="1130" y="0"/>
                    </a:lnTo>
                    <a:lnTo>
                      <a:pt x="0" y="1130"/>
                    </a:lnTo>
                    <a:lnTo>
                      <a:pt x="1130" y="2259"/>
                    </a:lnTo>
                    <a:lnTo>
                      <a:pt x="2259" y="113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sv-SE"/>
              </a:p>
            </p:txBody>
          </p:sp>
          <p:sp>
            <p:nvSpPr>
              <p:cNvPr id="22" name="Freeform 42">
                <a:extLst>
                  <a:ext uri="{FF2B5EF4-FFF2-40B4-BE49-F238E27FC236}">
                    <a16:creationId xmlns:a16="http://schemas.microsoft.com/office/drawing/2014/main" id="{D9E4449B-11A5-96CE-133B-9FDE371D27CE}"/>
                  </a:ext>
                </a:extLst>
              </p:cNvPr>
              <p:cNvSpPr>
                <a:spLocks/>
              </p:cNvSpPr>
              <p:nvPr/>
            </p:nvSpPr>
            <p:spPr bwMode="auto">
              <a:xfrm>
                <a:off x="1130" y="2522"/>
                <a:ext cx="1004" cy="1003"/>
              </a:xfrm>
              <a:custGeom>
                <a:avLst/>
                <a:gdLst>
                  <a:gd name="T0" fmla="*/ 1 w 2008"/>
                  <a:gd name="T1" fmla="*/ 0 h 2007"/>
                  <a:gd name="T2" fmla="*/ 1 w 2008"/>
                  <a:gd name="T3" fmla="*/ 0 h 2007"/>
                  <a:gd name="T4" fmla="*/ 1 w 2008"/>
                  <a:gd name="T5" fmla="*/ 0 h 2007"/>
                  <a:gd name="T6" fmla="*/ 1 w 2008"/>
                  <a:gd name="T7" fmla="*/ 0 h 2007"/>
                  <a:gd name="T8" fmla="*/ 1 w 2008"/>
                  <a:gd name="T9" fmla="*/ 0 h 2007"/>
                  <a:gd name="T10" fmla="*/ 1 w 2008"/>
                  <a:gd name="T11" fmla="*/ 0 h 2007"/>
                  <a:gd name="T12" fmla="*/ 1 w 2008"/>
                  <a:gd name="T13" fmla="*/ 0 h 2007"/>
                  <a:gd name="T14" fmla="*/ 1 w 2008"/>
                  <a:gd name="T15" fmla="*/ 0 h 2007"/>
                  <a:gd name="T16" fmla="*/ 1 w 2008"/>
                  <a:gd name="T17" fmla="*/ 0 h 2007"/>
                  <a:gd name="T18" fmla="*/ 1 w 2008"/>
                  <a:gd name="T19" fmla="*/ 0 h 2007"/>
                  <a:gd name="T20" fmla="*/ 1 w 2008"/>
                  <a:gd name="T21" fmla="*/ 0 h 2007"/>
                  <a:gd name="T22" fmla="*/ 1 w 2008"/>
                  <a:gd name="T23" fmla="*/ 0 h 2007"/>
                  <a:gd name="T24" fmla="*/ 1 w 2008"/>
                  <a:gd name="T25" fmla="*/ 0 h 2007"/>
                  <a:gd name="T26" fmla="*/ 1 w 2008"/>
                  <a:gd name="T27" fmla="*/ 0 h 2007"/>
                  <a:gd name="T28" fmla="*/ 1 w 2008"/>
                  <a:gd name="T29" fmla="*/ 0 h 2007"/>
                  <a:gd name="T30" fmla="*/ 1 w 2008"/>
                  <a:gd name="T31" fmla="*/ 0 h 2007"/>
                  <a:gd name="T32" fmla="*/ 1 w 2008"/>
                  <a:gd name="T33" fmla="*/ 0 h 2007"/>
                  <a:gd name="T34" fmla="*/ 1 w 2008"/>
                  <a:gd name="T35" fmla="*/ 0 h 2007"/>
                  <a:gd name="T36" fmla="*/ 1 w 2008"/>
                  <a:gd name="T37" fmla="*/ 0 h 2007"/>
                  <a:gd name="T38" fmla="*/ 1 w 2008"/>
                  <a:gd name="T39" fmla="*/ 0 h 2007"/>
                  <a:gd name="T40" fmla="*/ 1 w 2008"/>
                  <a:gd name="T41" fmla="*/ 0 h 2007"/>
                  <a:gd name="T42" fmla="*/ 1 w 2008"/>
                  <a:gd name="T43" fmla="*/ 0 h 2007"/>
                  <a:gd name="T44" fmla="*/ 1 w 2008"/>
                  <a:gd name="T45" fmla="*/ 0 h 2007"/>
                  <a:gd name="T46" fmla="*/ 1 w 2008"/>
                  <a:gd name="T47" fmla="*/ 0 h 2007"/>
                  <a:gd name="T48" fmla="*/ 1 w 2008"/>
                  <a:gd name="T49" fmla="*/ 0 h 2007"/>
                  <a:gd name="T50" fmla="*/ 1 w 2008"/>
                  <a:gd name="T51" fmla="*/ 0 h 2007"/>
                  <a:gd name="T52" fmla="*/ 1 w 2008"/>
                  <a:gd name="T53" fmla="*/ 0 h 2007"/>
                  <a:gd name="T54" fmla="*/ 1 w 2008"/>
                  <a:gd name="T55" fmla="*/ 0 h 2007"/>
                  <a:gd name="T56" fmla="*/ 1 w 2008"/>
                  <a:gd name="T57" fmla="*/ 0 h 2007"/>
                  <a:gd name="T58" fmla="*/ 1 w 2008"/>
                  <a:gd name="T59" fmla="*/ 0 h 2007"/>
                  <a:gd name="T60" fmla="*/ 0 w 2008"/>
                  <a:gd name="T61" fmla="*/ 0 h 2007"/>
                  <a:gd name="T62" fmla="*/ 1 w 2008"/>
                  <a:gd name="T63" fmla="*/ 0 h 2007"/>
                  <a:gd name="T64" fmla="*/ 1 w 2008"/>
                  <a:gd name="T65" fmla="*/ 0 h 2007"/>
                  <a:gd name="T66" fmla="*/ 1 w 2008"/>
                  <a:gd name="T67" fmla="*/ 0 h 2007"/>
                  <a:gd name="T68" fmla="*/ 1 w 2008"/>
                  <a:gd name="T69" fmla="*/ 0 h 2007"/>
                  <a:gd name="T70" fmla="*/ 1 w 2008"/>
                  <a:gd name="T71" fmla="*/ 0 h 2007"/>
                  <a:gd name="T72" fmla="*/ 1 w 2008"/>
                  <a:gd name="T73" fmla="*/ 0 h 2007"/>
                  <a:gd name="T74" fmla="*/ 1 w 2008"/>
                  <a:gd name="T75" fmla="*/ 0 h 2007"/>
                  <a:gd name="T76" fmla="*/ 1 w 2008"/>
                  <a:gd name="T77" fmla="*/ 0 h 2007"/>
                  <a:gd name="T78" fmla="*/ 1 w 2008"/>
                  <a:gd name="T79" fmla="*/ 0 h 2007"/>
                  <a:gd name="T80" fmla="*/ 1 w 2008"/>
                  <a:gd name="T81" fmla="*/ 0 h 2007"/>
                  <a:gd name="T82" fmla="*/ 1 w 2008"/>
                  <a:gd name="T83" fmla="*/ 0 h 2007"/>
                  <a:gd name="T84" fmla="*/ 1 w 2008"/>
                  <a:gd name="T85" fmla="*/ 0 h 2007"/>
                  <a:gd name="T86" fmla="*/ 1 w 2008"/>
                  <a:gd name="T87" fmla="*/ 0 h 2007"/>
                  <a:gd name="T88" fmla="*/ 1 w 2008"/>
                  <a:gd name="T89" fmla="*/ 0 h 2007"/>
                  <a:gd name="T90" fmla="*/ 1 w 2008"/>
                  <a:gd name="T91" fmla="*/ 0 h 2007"/>
                  <a:gd name="T92" fmla="*/ 1 w 2008"/>
                  <a:gd name="T93" fmla="*/ 0 h 2007"/>
                  <a:gd name="T94" fmla="*/ 1 w 2008"/>
                  <a:gd name="T95" fmla="*/ 0 h 2007"/>
                  <a:gd name="T96" fmla="*/ 1 w 2008"/>
                  <a:gd name="T97" fmla="*/ 0 h 2007"/>
                  <a:gd name="T98" fmla="*/ 1 w 2008"/>
                  <a:gd name="T99" fmla="*/ 0 h 2007"/>
                  <a:gd name="T100" fmla="*/ 1 w 2008"/>
                  <a:gd name="T101" fmla="*/ 0 h 2007"/>
                  <a:gd name="T102" fmla="*/ 1 w 2008"/>
                  <a:gd name="T103" fmla="*/ 0 h 2007"/>
                  <a:gd name="T104" fmla="*/ 1 w 2008"/>
                  <a:gd name="T105" fmla="*/ 0 h 2007"/>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2008"/>
                  <a:gd name="T160" fmla="*/ 0 h 2007"/>
                  <a:gd name="T161" fmla="*/ 2008 w 2008"/>
                  <a:gd name="T162" fmla="*/ 2007 h 2007"/>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2008" h="2007">
                    <a:moveTo>
                      <a:pt x="1958" y="1124"/>
                    </a:moveTo>
                    <a:lnTo>
                      <a:pt x="1980" y="1097"/>
                    </a:lnTo>
                    <a:lnTo>
                      <a:pt x="1995" y="1067"/>
                    </a:lnTo>
                    <a:lnTo>
                      <a:pt x="2004" y="1036"/>
                    </a:lnTo>
                    <a:lnTo>
                      <a:pt x="2008" y="1004"/>
                    </a:lnTo>
                    <a:lnTo>
                      <a:pt x="2004" y="972"/>
                    </a:lnTo>
                    <a:lnTo>
                      <a:pt x="1995" y="941"/>
                    </a:lnTo>
                    <a:lnTo>
                      <a:pt x="1980" y="911"/>
                    </a:lnTo>
                    <a:lnTo>
                      <a:pt x="1958" y="884"/>
                    </a:lnTo>
                    <a:lnTo>
                      <a:pt x="1125" y="50"/>
                    </a:lnTo>
                    <a:lnTo>
                      <a:pt x="1112" y="38"/>
                    </a:lnTo>
                    <a:lnTo>
                      <a:pt x="1098" y="28"/>
                    </a:lnTo>
                    <a:lnTo>
                      <a:pt x="1084" y="20"/>
                    </a:lnTo>
                    <a:lnTo>
                      <a:pt x="1069" y="13"/>
                    </a:lnTo>
                    <a:lnTo>
                      <a:pt x="1052" y="7"/>
                    </a:lnTo>
                    <a:lnTo>
                      <a:pt x="1036" y="4"/>
                    </a:lnTo>
                    <a:lnTo>
                      <a:pt x="1020" y="1"/>
                    </a:lnTo>
                    <a:lnTo>
                      <a:pt x="1004" y="0"/>
                    </a:lnTo>
                    <a:lnTo>
                      <a:pt x="988" y="1"/>
                    </a:lnTo>
                    <a:lnTo>
                      <a:pt x="972" y="4"/>
                    </a:lnTo>
                    <a:lnTo>
                      <a:pt x="956" y="7"/>
                    </a:lnTo>
                    <a:lnTo>
                      <a:pt x="941" y="13"/>
                    </a:lnTo>
                    <a:lnTo>
                      <a:pt x="924" y="20"/>
                    </a:lnTo>
                    <a:lnTo>
                      <a:pt x="911" y="28"/>
                    </a:lnTo>
                    <a:lnTo>
                      <a:pt x="897" y="38"/>
                    </a:lnTo>
                    <a:lnTo>
                      <a:pt x="884" y="50"/>
                    </a:lnTo>
                    <a:lnTo>
                      <a:pt x="50" y="884"/>
                    </a:lnTo>
                    <a:lnTo>
                      <a:pt x="28" y="911"/>
                    </a:lnTo>
                    <a:lnTo>
                      <a:pt x="13" y="941"/>
                    </a:lnTo>
                    <a:lnTo>
                      <a:pt x="4" y="972"/>
                    </a:lnTo>
                    <a:lnTo>
                      <a:pt x="0" y="1004"/>
                    </a:lnTo>
                    <a:lnTo>
                      <a:pt x="4" y="1036"/>
                    </a:lnTo>
                    <a:lnTo>
                      <a:pt x="13" y="1067"/>
                    </a:lnTo>
                    <a:lnTo>
                      <a:pt x="28" y="1097"/>
                    </a:lnTo>
                    <a:lnTo>
                      <a:pt x="50" y="1124"/>
                    </a:lnTo>
                    <a:lnTo>
                      <a:pt x="884" y="1957"/>
                    </a:lnTo>
                    <a:lnTo>
                      <a:pt x="897" y="1969"/>
                    </a:lnTo>
                    <a:lnTo>
                      <a:pt x="911" y="1979"/>
                    </a:lnTo>
                    <a:lnTo>
                      <a:pt x="924" y="1988"/>
                    </a:lnTo>
                    <a:lnTo>
                      <a:pt x="941" y="1995"/>
                    </a:lnTo>
                    <a:lnTo>
                      <a:pt x="956" y="2000"/>
                    </a:lnTo>
                    <a:lnTo>
                      <a:pt x="972" y="2004"/>
                    </a:lnTo>
                    <a:lnTo>
                      <a:pt x="988" y="2007"/>
                    </a:lnTo>
                    <a:lnTo>
                      <a:pt x="1004" y="2007"/>
                    </a:lnTo>
                    <a:lnTo>
                      <a:pt x="1020" y="2007"/>
                    </a:lnTo>
                    <a:lnTo>
                      <a:pt x="1036" y="2004"/>
                    </a:lnTo>
                    <a:lnTo>
                      <a:pt x="1052" y="2000"/>
                    </a:lnTo>
                    <a:lnTo>
                      <a:pt x="1069" y="1995"/>
                    </a:lnTo>
                    <a:lnTo>
                      <a:pt x="1084" y="1988"/>
                    </a:lnTo>
                    <a:lnTo>
                      <a:pt x="1098" y="1979"/>
                    </a:lnTo>
                    <a:lnTo>
                      <a:pt x="1112" y="1969"/>
                    </a:lnTo>
                    <a:lnTo>
                      <a:pt x="1125" y="1957"/>
                    </a:lnTo>
                    <a:lnTo>
                      <a:pt x="1958" y="1124"/>
                    </a:lnTo>
                    <a:close/>
                  </a:path>
                </a:pathLst>
              </a:custGeom>
              <a:solidFill>
                <a:srgbClr val="FFD8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sv-SE"/>
              </a:p>
            </p:txBody>
          </p:sp>
          <p:sp>
            <p:nvSpPr>
              <p:cNvPr id="23" name="Freeform 43">
                <a:extLst>
                  <a:ext uri="{FF2B5EF4-FFF2-40B4-BE49-F238E27FC236}">
                    <a16:creationId xmlns:a16="http://schemas.microsoft.com/office/drawing/2014/main" id="{03817C92-5714-6B2C-6BFB-80CC550C94AF}"/>
                  </a:ext>
                </a:extLst>
              </p:cNvPr>
              <p:cNvSpPr>
                <a:spLocks/>
              </p:cNvSpPr>
              <p:nvPr/>
            </p:nvSpPr>
            <p:spPr bwMode="auto">
              <a:xfrm>
                <a:off x="1794" y="2925"/>
                <a:ext cx="58" cy="95"/>
              </a:xfrm>
              <a:custGeom>
                <a:avLst/>
                <a:gdLst>
                  <a:gd name="T0" fmla="*/ 1 w 115"/>
                  <a:gd name="T1" fmla="*/ 1 h 189"/>
                  <a:gd name="T2" fmla="*/ 1 w 115"/>
                  <a:gd name="T3" fmla="*/ 1 h 189"/>
                  <a:gd name="T4" fmla="*/ 1 w 115"/>
                  <a:gd name="T5" fmla="*/ 1 h 189"/>
                  <a:gd name="T6" fmla="*/ 1 w 115"/>
                  <a:gd name="T7" fmla="*/ 1 h 189"/>
                  <a:gd name="T8" fmla="*/ 1 w 115"/>
                  <a:gd name="T9" fmla="*/ 1 h 189"/>
                  <a:gd name="T10" fmla="*/ 1 w 115"/>
                  <a:gd name="T11" fmla="*/ 1 h 189"/>
                  <a:gd name="T12" fmla="*/ 1 w 115"/>
                  <a:gd name="T13" fmla="*/ 1 h 189"/>
                  <a:gd name="T14" fmla="*/ 1 w 115"/>
                  <a:gd name="T15" fmla="*/ 1 h 189"/>
                  <a:gd name="T16" fmla="*/ 1 w 115"/>
                  <a:gd name="T17" fmla="*/ 1 h 189"/>
                  <a:gd name="T18" fmla="*/ 1 w 115"/>
                  <a:gd name="T19" fmla="*/ 1 h 189"/>
                  <a:gd name="T20" fmla="*/ 1 w 115"/>
                  <a:gd name="T21" fmla="*/ 1 h 189"/>
                  <a:gd name="T22" fmla="*/ 1 w 115"/>
                  <a:gd name="T23" fmla="*/ 1 h 189"/>
                  <a:gd name="T24" fmla="*/ 1 w 115"/>
                  <a:gd name="T25" fmla="*/ 1 h 189"/>
                  <a:gd name="T26" fmla="*/ 0 w 115"/>
                  <a:gd name="T27" fmla="*/ 1 h 189"/>
                  <a:gd name="T28" fmla="*/ 0 w 115"/>
                  <a:gd name="T29" fmla="*/ 0 h 189"/>
                  <a:gd name="T30" fmla="*/ 1 w 115"/>
                  <a:gd name="T31" fmla="*/ 0 h 189"/>
                  <a:gd name="T32" fmla="*/ 1 w 115"/>
                  <a:gd name="T33" fmla="*/ 1 h 18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15"/>
                  <a:gd name="T52" fmla="*/ 0 h 189"/>
                  <a:gd name="T53" fmla="*/ 115 w 115"/>
                  <a:gd name="T54" fmla="*/ 189 h 189"/>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15" h="189">
                    <a:moveTo>
                      <a:pt x="115" y="77"/>
                    </a:moveTo>
                    <a:lnTo>
                      <a:pt x="109" y="77"/>
                    </a:lnTo>
                    <a:lnTo>
                      <a:pt x="103" y="78"/>
                    </a:lnTo>
                    <a:lnTo>
                      <a:pt x="98" y="82"/>
                    </a:lnTo>
                    <a:lnTo>
                      <a:pt x="93" y="88"/>
                    </a:lnTo>
                    <a:lnTo>
                      <a:pt x="92" y="94"/>
                    </a:lnTo>
                    <a:lnTo>
                      <a:pt x="92" y="189"/>
                    </a:lnTo>
                    <a:lnTo>
                      <a:pt x="38" y="189"/>
                    </a:lnTo>
                    <a:lnTo>
                      <a:pt x="38" y="100"/>
                    </a:lnTo>
                    <a:lnTo>
                      <a:pt x="37" y="93"/>
                    </a:lnTo>
                    <a:lnTo>
                      <a:pt x="33" y="89"/>
                    </a:lnTo>
                    <a:lnTo>
                      <a:pt x="29" y="85"/>
                    </a:lnTo>
                    <a:lnTo>
                      <a:pt x="22" y="84"/>
                    </a:lnTo>
                    <a:lnTo>
                      <a:pt x="0" y="84"/>
                    </a:lnTo>
                    <a:lnTo>
                      <a:pt x="0" y="0"/>
                    </a:lnTo>
                    <a:lnTo>
                      <a:pt x="115" y="0"/>
                    </a:lnTo>
                    <a:lnTo>
                      <a:pt x="115" y="77"/>
                    </a:lnTo>
                    <a:close/>
                  </a:path>
                </a:pathLst>
              </a:custGeom>
              <a:solidFill>
                <a:srgbClr val="FFD8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sv-SE"/>
              </a:p>
            </p:txBody>
          </p:sp>
        </p:grpSp>
        <p:sp>
          <p:nvSpPr>
            <p:cNvPr id="18" name="Text Box 44">
              <a:extLst>
                <a:ext uri="{FF2B5EF4-FFF2-40B4-BE49-F238E27FC236}">
                  <a16:creationId xmlns:a16="http://schemas.microsoft.com/office/drawing/2014/main" id="{B097FDE6-2F00-9A48-13D7-B01DB1F49285}"/>
                </a:ext>
              </a:extLst>
            </p:cNvPr>
            <p:cNvSpPr txBox="1">
              <a:spLocks noChangeArrowheads="1"/>
            </p:cNvSpPr>
            <p:nvPr/>
          </p:nvSpPr>
          <p:spPr bwMode="auto">
            <a:xfrm>
              <a:off x="3102" y="2380"/>
              <a:ext cx="703" cy="2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Font typeface="Arial" panose="020B0604020202020204" pitchFamily="34" charset="0"/>
                <a:buChar char="•"/>
                <a:defRPr>
                  <a:solidFill>
                    <a:schemeClr val="tx1"/>
                  </a:solidFill>
                  <a:latin typeface="Georgia" panose="02040502050405020303" pitchFamily="18" charset="0"/>
                  <a:ea typeface="MS PGothic" panose="020B0600070205080204" pitchFamily="34" charset="-128"/>
                </a:defRPr>
              </a:lvl1pPr>
              <a:lvl2pPr marL="742950" indent="-285750">
                <a:spcBef>
                  <a:spcPts val="500"/>
                </a:spcBef>
                <a:buSzPct val="80000"/>
                <a:buFont typeface="Courier New" panose="02070309020205020404" pitchFamily="49" charset="0"/>
                <a:buChar char="o"/>
                <a:defRPr sz="1600">
                  <a:solidFill>
                    <a:schemeClr val="tx1"/>
                  </a:solidFill>
                  <a:latin typeface="Georgia" panose="02040502050405020303" pitchFamily="18" charset="0"/>
                  <a:ea typeface="MS PGothic" panose="020B0600070205080204" pitchFamily="34" charset="-128"/>
                </a:defRPr>
              </a:lvl2pPr>
              <a:lvl3pPr marL="1143000" indent="-228600">
                <a:spcBef>
                  <a:spcPts val="500"/>
                </a:spcBef>
                <a:buFont typeface="Wingdings" panose="05000000000000000000" pitchFamily="2" charset="2"/>
                <a:buChar char="§"/>
                <a:defRPr sz="1600">
                  <a:solidFill>
                    <a:schemeClr val="tx1"/>
                  </a:solidFill>
                  <a:latin typeface="Georgia" panose="02040502050405020303" pitchFamily="18" charset="0"/>
                  <a:ea typeface="MS PGothic" panose="020B0600070205080204" pitchFamily="34" charset="-128"/>
                </a:defRPr>
              </a:lvl3pPr>
              <a:lvl4pPr marL="1600200" indent="-228600">
                <a:spcBef>
                  <a:spcPts val="500"/>
                </a:spcBef>
                <a:buFont typeface="Arial" panose="020B0604020202020204" pitchFamily="34" charset="0"/>
                <a:buChar char="•"/>
                <a:defRPr sz="1600">
                  <a:solidFill>
                    <a:schemeClr val="tx1"/>
                  </a:solidFill>
                  <a:latin typeface="Georgia" panose="02040502050405020303" pitchFamily="18" charset="0"/>
                  <a:ea typeface="MS PGothic" panose="020B0600070205080204" pitchFamily="34" charset="-128"/>
                </a:defRPr>
              </a:lvl4pPr>
              <a:lvl5pPr marL="2057400" indent="-228600">
                <a:spcBef>
                  <a:spcPts val="500"/>
                </a:spcBef>
                <a:buSzPct val="80000"/>
                <a:buFont typeface="Lucida Grande" pitchFamily="2" charset="0"/>
                <a:buChar char="-"/>
                <a:defRPr sz="1600">
                  <a:solidFill>
                    <a:schemeClr val="tx1"/>
                  </a:solidFill>
                  <a:latin typeface="Georgia" panose="02040502050405020303" pitchFamily="18" charset="0"/>
                  <a:ea typeface="MS PGothic" panose="020B0600070205080204" pitchFamily="34" charset="-128"/>
                </a:defRPr>
              </a:lvl5pPr>
              <a:lvl6pPr marL="2514600" indent="-228600" eaLnBrk="0" fontAlgn="base" hangingPunct="0">
                <a:spcBef>
                  <a:spcPts val="500"/>
                </a:spcBef>
                <a:spcAft>
                  <a:spcPct val="0"/>
                </a:spcAft>
                <a:buSzPct val="80000"/>
                <a:buFont typeface="Lucida Grande" pitchFamily="2" charset="0"/>
                <a:buChar char="-"/>
                <a:defRPr sz="1600">
                  <a:solidFill>
                    <a:schemeClr val="tx1"/>
                  </a:solidFill>
                  <a:latin typeface="Georgia" panose="02040502050405020303" pitchFamily="18" charset="0"/>
                  <a:ea typeface="MS PGothic" panose="020B0600070205080204" pitchFamily="34" charset="-128"/>
                </a:defRPr>
              </a:lvl6pPr>
              <a:lvl7pPr marL="2971800" indent="-228600" eaLnBrk="0" fontAlgn="base" hangingPunct="0">
                <a:spcBef>
                  <a:spcPts val="500"/>
                </a:spcBef>
                <a:spcAft>
                  <a:spcPct val="0"/>
                </a:spcAft>
                <a:buSzPct val="80000"/>
                <a:buFont typeface="Lucida Grande" pitchFamily="2" charset="0"/>
                <a:buChar char="-"/>
                <a:defRPr sz="1600">
                  <a:solidFill>
                    <a:schemeClr val="tx1"/>
                  </a:solidFill>
                  <a:latin typeface="Georgia" panose="02040502050405020303" pitchFamily="18" charset="0"/>
                  <a:ea typeface="MS PGothic" panose="020B0600070205080204" pitchFamily="34" charset="-128"/>
                </a:defRPr>
              </a:lvl7pPr>
              <a:lvl8pPr marL="3429000" indent="-228600" eaLnBrk="0" fontAlgn="base" hangingPunct="0">
                <a:spcBef>
                  <a:spcPts val="500"/>
                </a:spcBef>
                <a:spcAft>
                  <a:spcPct val="0"/>
                </a:spcAft>
                <a:buSzPct val="80000"/>
                <a:buFont typeface="Lucida Grande" pitchFamily="2" charset="0"/>
                <a:buChar char="-"/>
                <a:defRPr sz="1600">
                  <a:solidFill>
                    <a:schemeClr val="tx1"/>
                  </a:solidFill>
                  <a:latin typeface="Georgia" panose="02040502050405020303" pitchFamily="18" charset="0"/>
                  <a:ea typeface="MS PGothic" panose="020B0600070205080204" pitchFamily="34" charset="-128"/>
                </a:defRPr>
              </a:lvl8pPr>
              <a:lvl9pPr marL="3886200" indent="-228600" eaLnBrk="0" fontAlgn="base" hangingPunct="0">
                <a:spcBef>
                  <a:spcPts val="500"/>
                </a:spcBef>
                <a:spcAft>
                  <a:spcPct val="0"/>
                </a:spcAft>
                <a:buSzPct val="80000"/>
                <a:buFont typeface="Lucida Grande" pitchFamily="2" charset="0"/>
                <a:buChar char="-"/>
                <a:defRPr sz="1600">
                  <a:solidFill>
                    <a:schemeClr val="tx1"/>
                  </a:solidFill>
                  <a:latin typeface="Georgia" panose="02040502050405020303" pitchFamily="18" charset="0"/>
                  <a:ea typeface="MS PGothic" panose="020B0600070205080204" pitchFamily="34" charset="-128"/>
                </a:defRPr>
              </a:lvl9pPr>
            </a:lstStyle>
            <a:p>
              <a:pPr algn="ctr" eaLnBrk="1" hangingPunct="1">
                <a:spcBef>
                  <a:spcPct val="0"/>
                </a:spcBef>
                <a:buFontTx/>
                <a:buNone/>
              </a:pPr>
              <a:r>
                <a:rPr lang="en-US" altLang="en-US" sz="2000" b="1" baseline="-25000">
                  <a:latin typeface="Helvetica Neue"/>
                </a:rPr>
                <a:t>Pitfall</a:t>
              </a:r>
              <a:endParaRPr lang="en-US" altLang="en-US" sz="2000" b="1" baseline="-25000">
                <a:latin typeface="Times New Roman" panose="02020603050405020304" pitchFamily="18" charset="0"/>
              </a:endParaRPr>
            </a:p>
          </p:txBody>
        </p:sp>
      </p:grpSp>
      <p:pic>
        <p:nvPicPr>
          <p:cNvPr id="38" name="Picture 9">
            <a:extLst>
              <a:ext uri="{FF2B5EF4-FFF2-40B4-BE49-F238E27FC236}">
                <a16:creationId xmlns:a16="http://schemas.microsoft.com/office/drawing/2014/main" id="{B09475CA-FD6B-FE16-D8F2-EF79000C98F9}"/>
              </a:ext>
            </a:extLst>
          </p:cNvPr>
          <p:cNvPicPr>
            <a:picLocks noChangeAspect="1"/>
          </p:cNvPicPr>
          <p:nvPr/>
        </p:nvPicPr>
        <p:blipFill rotWithShape="1">
          <a:blip r:embed="rId4">
            <a:extLst>
              <a:ext uri="{28A0092B-C50C-407E-A947-70E740481C1C}">
                <a14:useLocalDpi xmlns:a14="http://schemas.microsoft.com/office/drawing/2010/main" val="0"/>
              </a:ext>
            </a:extLst>
          </a:blip>
          <a:srcRect b="25053"/>
          <a:stretch/>
        </p:blipFill>
        <p:spPr>
          <a:xfrm>
            <a:off x="590600" y="2945613"/>
            <a:ext cx="1655763" cy="1747258"/>
          </a:xfrm>
          <a:prstGeom prst="rect">
            <a:avLst/>
          </a:prstGeom>
        </p:spPr>
      </p:pic>
      <p:pic>
        <p:nvPicPr>
          <p:cNvPr id="40" name="Bildobjekt 39">
            <a:extLst>
              <a:ext uri="{FF2B5EF4-FFF2-40B4-BE49-F238E27FC236}">
                <a16:creationId xmlns:a16="http://schemas.microsoft.com/office/drawing/2014/main" id="{AE58499C-C0AD-74D2-C885-6B241DD5ED27}"/>
              </a:ext>
            </a:extLst>
          </p:cNvPr>
          <p:cNvPicPr>
            <a:picLocks noChangeAspect="1"/>
          </p:cNvPicPr>
          <p:nvPr/>
        </p:nvPicPr>
        <p:blipFill>
          <a:blip r:embed="rId7"/>
          <a:stretch>
            <a:fillRect/>
          </a:stretch>
        </p:blipFill>
        <p:spPr>
          <a:xfrm>
            <a:off x="6872624" y="1010066"/>
            <a:ext cx="4122510" cy="3579234"/>
          </a:xfrm>
          <a:prstGeom prst="rect">
            <a:avLst/>
          </a:prstGeom>
          <a:effectLst>
            <a:outerShdw blurRad="50800" dist="38100" dir="2700000" algn="tl" rotWithShape="0">
              <a:prstClr val="black">
                <a:alpha val="40000"/>
              </a:prstClr>
            </a:outerShdw>
          </a:effectLst>
        </p:spPr>
      </p:pic>
      <p:sp>
        <p:nvSpPr>
          <p:cNvPr id="8" name="TextBox 7">
            <a:extLst>
              <a:ext uri="{FF2B5EF4-FFF2-40B4-BE49-F238E27FC236}">
                <a16:creationId xmlns:a16="http://schemas.microsoft.com/office/drawing/2014/main" id="{3D29DC7A-390C-E9E3-6182-4071C65FAD19}"/>
              </a:ext>
            </a:extLst>
          </p:cNvPr>
          <p:cNvSpPr txBox="1"/>
          <p:nvPr/>
        </p:nvSpPr>
        <p:spPr>
          <a:xfrm>
            <a:off x="286970" y="935659"/>
            <a:ext cx="2413353" cy="98488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900" b="1" i="0" u="none" strike="noStrike" kern="1200" cap="none" spc="0" normalizeH="0" baseline="0" noProof="0">
                <a:ln>
                  <a:noFill/>
                </a:ln>
                <a:solidFill>
                  <a:prstClr val="white"/>
                </a:solidFill>
                <a:effectLst/>
                <a:uLnTx/>
                <a:uFillTx/>
                <a:latin typeface="Open Sans" pitchFamily="2" charset="0"/>
                <a:ea typeface="Open Sans" pitchFamily="2" charset="0"/>
                <a:cs typeface="Open Sans" pitchFamily="2" charset="0"/>
              </a:rPr>
              <a:t>Update</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2900" b="1">
                <a:solidFill>
                  <a:prstClr val="white"/>
                </a:solidFill>
                <a:latin typeface="Open Sans" pitchFamily="2" charset="0"/>
                <a:ea typeface="Open Sans" pitchFamily="2" charset="0"/>
                <a:cs typeface="Open Sans" pitchFamily="2" charset="0"/>
              </a:rPr>
              <a:t>11</a:t>
            </a:r>
            <a:r>
              <a:rPr lang="en-US" sz="2900" b="1" baseline="30000">
                <a:solidFill>
                  <a:prstClr val="white"/>
                </a:solidFill>
                <a:latin typeface="Open Sans" pitchFamily="2" charset="0"/>
                <a:ea typeface="Open Sans" pitchFamily="2" charset="0"/>
                <a:cs typeface="Open Sans" pitchFamily="2" charset="0"/>
              </a:rPr>
              <a:t>th</a:t>
            </a:r>
            <a:r>
              <a:rPr lang="en-US" sz="2900" b="1">
                <a:solidFill>
                  <a:prstClr val="white"/>
                </a:solidFill>
                <a:latin typeface="Open Sans" pitchFamily="2" charset="0"/>
                <a:ea typeface="Open Sans" pitchFamily="2" charset="0"/>
                <a:cs typeface="Open Sans" pitchFamily="2" charset="0"/>
              </a:rPr>
              <a:t> Edition</a:t>
            </a:r>
            <a:endParaRPr kumimoji="0" lang="en-US" sz="2900" b="1" i="0" u="none" strike="noStrike" kern="1200" cap="none" spc="0" normalizeH="0" baseline="0" noProof="0">
              <a:ln>
                <a:noFill/>
              </a:ln>
              <a:solidFill>
                <a:srgbClr val="E62625"/>
              </a:solidFill>
              <a:effectLst/>
              <a:uLnTx/>
              <a:uFillTx/>
              <a:latin typeface="Open Sans" pitchFamily="2" charset="0"/>
              <a:ea typeface="Open Sans" pitchFamily="2" charset="0"/>
              <a:cs typeface="Open Sans" pitchFamily="2" charset="0"/>
            </a:endParaRPr>
          </a:p>
        </p:txBody>
      </p:sp>
    </p:spTree>
    <p:extLst>
      <p:ext uri="{BB962C8B-B14F-4D97-AF65-F5344CB8AC3E}">
        <p14:creationId xmlns:p14="http://schemas.microsoft.com/office/powerpoint/2010/main" val="355207480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1A6607-F0BE-6563-C107-BA0ECA8B635F}"/>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2D05503C-5F9E-4C97-B256-DBFE0394E683}"/>
              </a:ext>
            </a:extLst>
          </p:cNvPr>
          <p:cNvSpPr txBox="1"/>
          <p:nvPr/>
        </p:nvSpPr>
        <p:spPr>
          <a:xfrm>
            <a:off x="11638621" y="6571280"/>
            <a:ext cx="553380" cy="246221"/>
          </a:xfrm>
          <a:prstGeom prst="rect">
            <a:avLst/>
          </a:prstGeom>
          <a:noFill/>
        </p:spPr>
        <p:txBody>
          <a:bodyPr wrap="square" rtlCol="0">
            <a:spAutoFit/>
          </a:bodyPr>
          <a:lstStyle/>
          <a:p>
            <a:r>
              <a:rPr lang="en-US" sz="1000" b="0" i="0">
                <a:solidFill>
                  <a:schemeClr val="bg1">
                    <a:lumMod val="50000"/>
                  </a:schemeClr>
                </a:solidFill>
                <a:effectLst/>
                <a:latin typeface="Lato" panose="020F0502020204030203" pitchFamily="34" charset="77"/>
                <a:ea typeface="Open Sans" pitchFamily="2" charset="0"/>
                <a:cs typeface="Open Sans" pitchFamily="2" charset="0"/>
              </a:rPr>
              <a:t>©</a:t>
            </a:r>
            <a:r>
              <a:rPr lang="en-US" sz="1000" b="1">
                <a:solidFill>
                  <a:schemeClr val="bg1">
                    <a:lumMod val="50000"/>
                  </a:schemeClr>
                </a:solidFill>
                <a:effectLst/>
                <a:latin typeface="Lato" panose="020F0502020204030203" pitchFamily="34" charset="77"/>
                <a:ea typeface="Open Sans" pitchFamily="2" charset="0"/>
                <a:cs typeface="Open Sans" pitchFamily="2" charset="0"/>
              </a:rPr>
              <a:t>ACS</a:t>
            </a:r>
          </a:p>
        </p:txBody>
      </p:sp>
      <p:grpSp>
        <p:nvGrpSpPr>
          <p:cNvPr id="3" name="Group 2">
            <a:extLst>
              <a:ext uri="{FF2B5EF4-FFF2-40B4-BE49-F238E27FC236}">
                <a16:creationId xmlns:a16="http://schemas.microsoft.com/office/drawing/2014/main" id="{7C9E3AAC-31E2-CF76-0685-479B3151A774}"/>
              </a:ext>
            </a:extLst>
          </p:cNvPr>
          <p:cNvGrpSpPr/>
          <p:nvPr/>
        </p:nvGrpSpPr>
        <p:grpSpPr>
          <a:xfrm>
            <a:off x="0" y="-7088"/>
            <a:ext cx="3002280" cy="815163"/>
            <a:chOff x="2069878" y="2994987"/>
            <a:chExt cx="9319135" cy="1871662"/>
          </a:xfrm>
        </p:grpSpPr>
        <p:pic>
          <p:nvPicPr>
            <p:cNvPr id="7" name="Bildobjekt 1">
              <a:extLst>
                <a:ext uri="{FF2B5EF4-FFF2-40B4-BE49-F238E27FC236}">
                  <a16:creationId xmlns:a16="http://schemas.microsoft.com/office/drawing/2014/main" id="{D1ADC1A0-EE49-973D-25E0-159E13EA5B17}"/>
                </a:ext>
              </a:extLst>
            </p:cNvPr>
            <p:cNvPicPr>
              <a:picLocks noChangeAspect="1"/>
            </p:cNvPicPr>
            <p:nvPr/>
          </p:nvPicPr>
          <p:blipFill>
            <a:blip r:embed="rId3">
              <a:extLst>
                <a:ext uri="{28A0092B-C50C-407E-A947-70E740481C1C}">
                  <a14:useLocalDpi xmlns:a14="http://schemas.microsoft.com/office/drawing/2010/main" val="0"/>
                </a:ext>
              </a:extLst>
            </a:blip>
            <a:srcRect t="31882" b="31720"/>
            <a:stretch>
              <a:fillRect/>
            </a:stretch>
          </p:blipFill>
          <p:spPr bwMode="auto">
            <a:xfrm>
              <a:off x="3134013" y="2994987"/>
              <a:ext cx="8255000" cy="1871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a:extLst>
                <a:ext uri="{FF2B5EF4-FFF2-40B4-BE49-F238E27FC236}">
                  <a16:creationId xmlns:a16="http://schemas.microsoft.com/office/drawing/2014/main" id="{C6198295-5C9B-49EB-C382-A130A61B7001}"/>
                </a:ext>
              </a:extLst>
            </p:cNvPr>
            <p:cNvPicPr>
              <a:picLocks noChangeAspect="1"/>
            </p:cNvPicPr>
            <p:nvPr/>
          </p:nvPicPr>
          <p:blipFill rotWithShape="1">
            <a:blip r:embed="rId4">
              <a:extLst>
                <a:ext uri="{28A0092B-C50C-407E-A947-70E740481C1C}">
                  <a14:useLocalDpi xmlns:a14="http://schemas.microsoft.com/office/drawing/2010/main" val="0"/>
                </a:ext>
              </a:extLst>
            </a:blip>
            <a:srcRect b="25053"/>
            <a:stretch/>
          </p:blipFill>
          <p:spPr>
            <a:xfrm>
              <a:off x="2069878" y="3014638"/>
              <a:ext cx="1063413" cy="1832360"/>
            </a:xfrm>
            <a:prstGeom prst="rect">
              <a:avLst/>
            </a:prstGeom>
          </p:spPr>
        </p:pic>
      </p:grpSp>
      <p:pic>
        <p:nvPicPr>
          <p:cNvPr id="4" name="Picture 3" descr="A black and blue rectangle&#10;&#10;Description automatically generated">
            <a:extLst>
              <a:ext uri="{FF2B5EF4-FFF2-40B4-BE49-F238E27FC236}">
                <a16:creationId xmlns:a16="http://schemas.microsoft.com/office/drawing/2014/main" id="{AD90C4F5-58A5-3649-8731-B9C4249B4982}"/>
              </a:ext>
            </a:extLst>
          </p:cNvPr>
          <p:cNvPicPr>
            <a:picLocks noChangeAspect="1"/>
          </p:cNvPicPr>
          <p:nvPr/>
        </p:nvPicPr>
        <p:blipFill>
          <a:blip r:embed="rId5"/>
          <a:srcRect r="75375"/>
          <a:stretch>
            <a:fillRect/>
          </a:stretch>
        </p:blipFill>
        <p:spPr>
          <a:xfrm>
            <a:off x="0" y="759018"/>
            <a:ext cx="3002280" cy="6098981"/>
          </a:xfrm>
          <a:prstGeom prst="rect">
            <a:avLst/>
          </a:prstGeom>
        </p:spPr>
      </p:pic>
      <p:pic>
        <p:nvPicPr>
          <p:cNvPr id="5" name="Picture 4" descr="A black and white logo&#10;&#10;Description automatically generated">
            <a:extLst>
              <a:ext uri="{FF2B5EF4-FFF2-40B4-BE49-F238E27FC236}">
                <a16:creationId xmlns:a16="http://schemas.microsoft.com/office/drawing/2014/main" id="{A9129DDB-304C-8609-26DB-1043041ED05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42324" y="5669191"/>
            <a:ext cx="2644690" cy="1035269"/>
          </a:xfrm>
          <a:prstGeom prst="rect">
            <a:avLst/>
          </a:prstGeom>
          <a:effectLst>
            <a:outerShdw blurRad="50800" dist="38100" dir="2700000" algn="tl" rotWithShape="0">
              <a:prstClr val="black">
                <a:alpha val="40000"/>
              </a:prstClr>
            </a:outerShdw>
          </a:effectLst>
        </p:spPr>
      </p:pic>
      <p:cxnSp>
        <p:nvCxnSpPr>
          <p:cNvPr id="6" name="Straight Connector 8">
            <a:extLst>
              <a:ext uri="{FF2B5EF4-FFF2-40B4-BE49-F238E27FC236}">
                <a16:creationId xmlns:a16="http://schemas.microsoft.com/office/drawing/2014/main" id="{66E7E62A-B48F-3271-6936-CC15C6286A6B}"/>
              </a:ext>
            </a:extLst>
          </p:cNvPr>
          <p:cNvCxnSpPr>
            <a:cxnSpLocks/>
          </p:cNvCxnSpPr>
          <p:nvPr/>
        </p:nvCxnSpPr>
        <p:spPr>
          <a:xfrm>
            <a:off x="361110" y="2204503"/>
            <a:ext cx="2060814" cy="0"/>
          </a:xfrm>
          <a:prstGeom prst="line">
            <a:avLst/>
          </a:prstGeom>
          <a:ln w="38100">
            <a:solidFill>
              <a:srgbClr val="E62625"/>
            </a:solidFill>
          </a:ln>
        </p:spPr>
        <p:style>
          <a:lnRef idx="3">
            <a:schemeClr val="dk1"/>
          </a:lnRef>
          <a:fillRef idx="0">
            <a:schemeClr val="dk1"/>
          </a:fillRef>
          <a:effectRef idx="2">
            <a:schemeClr val="dk1"/>
          </a:effectRef>
          <a:fontRef idx="minor">
            <a:schemeClr val="tx1"/>
          </a:fontRef>
        </p:style>
      </p:cxnSp>
      <p:pic>
        <p:nvPicPr>
          <p:cNvPr id="9" name="Bildobjekt 1">
            <a:extLst>
              <a:ext uri="{FF2B5EF4-FFF2-40B4-BE49-F238E27FC236}">
                <a16:creationId xmlns:a16="http://schemas.microsoft.com/office/drawing/2014/main" id="{7C1403D9-4A75-CC7D-B923-B873E46AF8E4}"/>
              </a:ext>
            </a:extLst>
          </p:cNvPr>
          <p:cNvPicPr>
            <a:picLocks noChangeAspect="1"/>
          </p:cNvPicPr>
          <p:nvPr/>
        </p:nvPicPr>
        <p:blipFill rotWithShape="1">
          <a:blip r:embed="rId3">
            <a:extLst>
              <a:ext uri="{28A0092B-C50C-407E-A947-70E740481C1C}">
                <a14:useLocalDpi xmlns:a14="http://schemas.microsoft.com/office/drawing/2010/main" val="0"/>
              </a:ext>
            </a:extLst>
          </a:blip>
          <a:srcRect t="32549" r="79942" b="33472"/>
          <a:stretch>
            <a:fillRect/>
          </a:stretch>
        </p:blipFill>
        <p:spPr bwMode="auto">
          <a:xfrm>
            <a:off x="563635" y="2940484"/>
            <a:ext cx="1655763" cy="17472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Rektangel 10">
            <a:extLst>
              <a:ext uri="{FF2B5EF4-FFF2-40B4-BE49-F238E27FC236}">
                <a16:creationId xmlns:a16="http://schemas.microsoft.com/office/drawing/2014/main" id="{CCBCB97F-B37A-AF6C-F37C-248DC00C86A9}"/>
              </a:ext>
            </a:extLst>
          </p:cNvPr>
          <p:cNvSpPr/>
          <p:nvPr/>
        </p:nvSpPr>
        <p:spPr>
          <a:xfrm>
            <a:off x="2783034" y="935659"/>
            <a:ext cx="9408966" cy="5324535"/>
          </a:xfrm>
          <a:prstGeom prst="rect">
            <a:avLst/>
          </a:prstGeom>
        </p:spPr>
        <p:txBody>
          <a:bodyPr wrap="square">
            <a:spAutoFit/>
          </a:bodyPr>
          <a:lstStyle/>
          <a:p>
            <a:pPr marL="685800" lvl="1" indent="-228600">
              <a:spcAft>
                <a:spcPts val="1200"/>
              </a:spcAft>
              <a:buFont typeface="Arial" panose="020B0604020202020204" pitchFamily="34" charset="0"/>
              <a:buChar char="•"/>
            </a:pPr>
            <a:r>
              <a:rPr lang="en-US" sz="2600" b="1">
                <a:solidFill>
                  <a:srgbClr val="002060"/>
                </a:solidFill>
              </a:rPr>
              <a:t>Three failed intubation events – BVM, change approach</a:t>
            </a:r>
          </a:p>
          <a:p>
            <a:pPr marL="685800" lvl="1" indent="-228600">
              <a:spcAft>
                <a:spcPts val="1200"/>
              </a:spcAft>
              <a:buFont typeface="Arial" panose="020B0604020202020204" pitchFamily="34" charset="0"/>
              <a:buChar char="•"/>
            </a:pPr>
            <a:r>
              <a:rPr lang="en-US" sz="2600" b="1">
                <a:solidFill>
                  <a:srgbClr val="002060"/>
                </a:solidFill>
              </a:rPr>
              <a:t>Intubation confirmed by sustained ETCO2 </a:t>
            </a:r>
          </a:p>
          <a:p>
            <a:pPr marL="685800" lvl="1" indent="-228600">
              <a:spcAft>
                <a:spcPts val="1200"/>
              </a:spcAft>
              <a:buFont typeface="Arial" panose="020B0604020202020204" pitchFamily="34" charset="0"/>
              <a:buChar char="•"/>
            </a:pPr>
            <a:r>
              <a:rPr lang="en-US" sz="2600" b="1">
                <a:solidFill>
                  <a:srgbClr val="002060"/>
                </a:solidFill>
                <a:latin typeface="+mj-lt"/>
              </a:rPr>
              <a:t>ETCO2 Waveforms discussion</a:t>
            </a:r>
          </a:p>
          <a:p>
            <a:pPr marL="685800" lvl="1" indent="-228600">
              <a:spcAft>
                <a:spcPts val="1200"/>
              </a:spcAft>
              <a:buFont typeface="Arial" panose="020B0604020202020204" pitchFamily="34" charset="0"/>
              <a:buChar char="•"/>
            </a:pPr>
            <a:r>
              <a:rPr lang="en-US" sz="2600" b="1">
                <a:solidFill>
                  <a:srgbClr val="002060"/>
                </a:solidFill>
                <a:latin typeface="+mj-lt"/>
              </a:rPr>
              <a:t>Needle Airway bara </a:t>
            </a:r>
            <a:r>
              <a:rPr lang="en-US" sz="2600" b="1" err="1">
                <a:solidFill>
                  <a:srgbClr val="002060"/>
                </a:solidFill>
                <a:latin typeface="+mj-lt"/>
              </a:rPr>
              <a:t>i</a:t>
            </a:r>
            <a:r>
              <a:rPr lang="en-US" sz="2600" b="1">
                <a:solidFill>
                  <a:srgbClr val="002060"/>
                </a:solidFill>
                <a:latin typeface="+mj-lt"/>
              </a:rPr>
              <a:t> </a:t>
            </a:r>
            <a:r>
              <a:rPr lang="en-US" sz="2600" b="1" err="1">
                <a:solidFill>
                  <a:srgbClr val="002060"/>
                </a:solidFill>
                <a:latin typeface="+mj-lt"/>
              </a:rPr>
              <a:t>yngre</a:t>
            </a:r>
            <a:r>
              <a:rPr lang="en-US" sz="2600" b="1">
                <a:solidFill>
                  <a:srgbClr val="002060"/>
                </a:solidFill>
                <a:latin typeface="+mj-lt"/>
              </a:rPr>
              <a:t> barn</a:t>
            </a:r>
          </a:p>
          <a:p>
            <a:pPr marL="685800" lvl="1" indent="-228600">
              <a:spcAft>
                <a:spcPts val="1200"/>
              </a:spcAft>
              <a:buFont typeface="Arial" panose="020B0604020202020204" pitchFamily="34" charset="0"/>
              <a:buChar char="•"/>
            </a:pPr>
            <a:r>
              <a:rPr lang="en-US" sz="2600" b="1">
                <a:solidFill>
                  <a:srgbClr val="002060"/>
                </a:solidFill>
                <a:latin typeface="+mj-lt"/>
              </a:rPr>
              <a:t>RSI technique (new table)</a:t>
            </a:r>
          </a:p>
          <a:p>
            <a:pPr marL="685800" lvl="1" indent="-228600">
              <a:spcAft>
                <a:spcPts val="1200"/>
              </a:spcAft>
              <a:buFont typeface="Arial" panose="020B0604020202020204" pitchFamily="34" charset="0"/>
              <a:buChar char="•"/>
            </a:pPr>
            <a:r>
              <a:rPr lang="en-US" sz="2600" b="1">
                <a:solidFill>
                  <a:srgbClr val="002060"/>
                </a:solidFill>
                <a:latin typeface="+mj-lt"/>
              </a:rPr>
              <a:t>Video Laryngoscopy preferred</a:t>
            </a:r>
          </a:p>
          <a:p>
            <a:pPr marL="685800" lvl="1" indent="-228600">
              <a:spcAft>
                <a:spcPts val="1200"/>
              </a:spcAft>
              <a:buFont typeface="Arial" panose="020B0604020202020204" pitchFamily="34" charset="0"/>
              <a:buChar char="•"/>
            </a:pPr>
            <a:r>
              <a:rPr lang="en-US" sz="2600" b="1">
                <a:solidFill>
                  <a:srgbClr val="002060"/>
                </a:solidFill>
                <a:latin typeface="+mj-lt"/>
              </a:rPr>
              <a:t>Volume resuscitation PRIOR to RSI meds</a:t>
            </a:r>
          </a:p>
          <a:p>
            <a:pPr marL="685800" lvl="1" indent="-228600">
              <a:spcAft>
                <a:spcPts val="1200"/>
              </a:spcAft>
              <a:buFont typeface="Arial" panose="020B0604020202020204" pitchFamily="34" charset="0"/>
              <a:buChar char="•"/>
            </a:pPr>
            <a:r>
              <a:rPr lang="en-US" sz="2600" b="1">
                <a:solidFill>
                  <a:srgbClr val="002060"/>
                </a:solidFill>
                <a:latin typeface="+mj-lt"/>
              </a:rPr>
              <a:t>Bolus vasopressors for RSI-induced hypotension WITH volume administration</a:t>
            </a:r>
          </a:p>
          <a:p>
            <a:pPr marL="685800" lvl="1" indent="-228600">
              <a:spcAft>
                <a:spcPts val="1200"/>
              </a:spcAft>
              <a:buFont typeface="Arial" panose="020B0604020202020204" pitchFamily="34" charset="0"/>
              <a:buChar char="•"/>
            </a:pPr>
            <a:r>
              <a:rPr lang="en-US" altLang="en-US" sz="2600" b="1">
                <a:solidFill>
                  <a:srgbClr val="002060"/>
                </a:solidFill>
                <a:latin typeface="+mj-lt"/>
              </a:rPr>
              <a:t>Surgical Airway = Incisional Airway</a:t>
            </a:r>
            <a:endParaRPr lang="sv-SE" altLang="en-US" sz="2600" b="1">
              <a:solidFill>
                <a:srgbClr val="002060"/>
              </a:solidFill>
              <a:latin typeface="+mj-lt"/>
            </a:endParaRPr>
          </a:p>
        </p:txBody>
      </p:sp>
      <p:sp>
        <p:nvSpPr>
          <p:cNvPr id="14" name="TextBox 7">
            <a:extLst>
              <a:ext uri="{FF2B5EF4-FFF2-40B4-BE49-F238E27FC236}">
                <a16:creationId xmlns:a16="http://schemas.microsoft.com/office/drawing/2014/main" id="{FACE3F02-73B6-32BF-5304-460516A11FA6}"/>
              </a:ext>
            </a:extLst>
          </p:cNvPr>
          <p:cNvSpPr txBox="1"/>
          <p:nvPr/>
        </p:nvSpPr>
        <p:spPr>
          <a:xfrm>
            <a:off x="286970" y="935659"/>
            <a:ext cx="2413353" cy="98488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900" b="1" i="0" u="none" strike="noStrike" kern="1200" cap="none" spc="0" normalizeH="0" baseline="0" noProof="0">
                <a:ln>
                  <a:noFill/>
                </a:ln>
                <a:solidFill>
                  <a:prstClr val="white"/>
                </a:solidFill>
                <a:effectLst/>
                <a:uLnTx/>
                <a:uFillTx/>
                <a:latin typeface="Open Sans" pitchFamily="2" charset="0"/>
                <a:ea typeface="Open Sans" pitchFamily="2" charset="0"/>
                <a:cs typeface="Open Sans" pitchFamily="2" charset="0"/>
              </a:rPr>
              <a:t>Update</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2900" b="1">
                <a:solidFill>
                  <a:prstClr val="white"/>
                </a:solidFill>
                <a:latin typeface="Open Sans" pitchFamily="2" charset="0"/>
                <a:ea typeface="Open Sans" pitchFamily="2" charset="0"/>
                <a:cs typeface="Open Sans" pitchFamily="2" charset="0"/>
              </a:rPr>
              <a:t>11</a:t>
            </a:r>
            <a:r>
              <a:rPr lang="en-US" sz="2900" b="1" baseline="30000">
                <a:solidFill>
                  <a:prstClr val="white"/>
                </a:solidFill>
                <a:latin typeface="Open Sans" pitchFamily="2" charset="0"/>
                <a:ea typeface="Open Sans" pitchFamily="2" charset="0"/>
                <a:cs typeface="Open Sans" pitchFamily="2" charset="0"/>
              </a:rPr>
              <a:t>th</a:t>
            </a:r>
            <a:r>
              <a:rPr lang="en-US" sz="2900" b="1">
                <a:solidFill>
                  <a:prstClr val="white"/>
                </a:solidFill>
                <a:latin typeface="Open Sans" pitchFamily="2" charset="0"/>
                <a:ea typeface="Open Sans" pitchFamily="2" charset="0"/>
                <a:cs typeface="Open Sans" pitchFamily="2" charset="0"/>
              </a:rPr>
              <a:t> Edition</a:t>
            </a:r>
            <a:endParaRPr kumimoji="0" lang="en-US" sz="2900" b="1" i="0" u="none" strike="noStrike" kern="1200" cap="none" spc="0" normalizeH="0" baseline="0" noProof="0">
              <a:ln>
                <a:noFill/>
              </a:ln>
              <a:solidFill>
                <a:srgbClr val="E62625"/>
              </a:solidFill>
              <a:effectLst/>
              <a:uLnTx/>
              <a:uFillTx/>
              <a:latin typeface="Open Sans" pitchFamily="2" charset="0"/>
              <a:ea typeface="Open Sans" pitchFamily="2" charset="0"/>
              <a:cs typeface="Open Sans" pitchFamily="2" charset="0"/>
            </a:endParaRPr>
          </a:p>
        </p:txBody>
      </p:sp>
      <p:sp>
        <p:nvSpPr>
          <p:cNvPr id="24" name="TextBox 8">
            <a:extLst>
              <a:ext uri="{FF2B5EF4-FFF2-40B4-BE49-F238E27FC236}">
                <a16:creationId xmlns:a16="http://schemas.microsoft.com/office/drawing/2014/main" id="{981CD669-A3E6-E389-5516-6B33C4212ECF}"/>
              </a:ext>
            </a:extLst>
          </p:cNvPr>
          <p:cNvSpPr txBox="1"/>
          <p:nvPr/>
        </p:nvSpPr>
        <p:spPr>
          <a:xfrm>
            <a:off x="3002280" y="23646"/>
            <a:ext cx="9189720" cy="707886"/>
          </a:xfrm>
          <a:prstGeom prst="rect">
            <a:avLst/>
          </a:prstGeom>
          <a:noFill/>
        </p:spPr>
        <p:txBody>
          <a:bodyPr wrap="square">
            <a:spAutoFit/>
          </a:bodyPr>
          <a:lstStyle/>
          <a:p>
            <a:pPr marL="228600" lvl="1" indent="-228600" algn="ctr">
              <a:spcAft>
                <a:spcPts val="1800"/>
              </a:spcAft>
            </a:pPr>
            <a:r>
              <a:rPr lang="en-US" sz="4000" b="1">
                <a:solidFill>
                  <a:srgbClr val="FF0000"/>
                </a:solidFill>
                <a:latin typeface="Open Sans" pitchFamily="2" charset="0"/>
                <a:ea typeface="Open Sans" pitchFamily="2" charset="0"/>
                <a:cs typeface="Open Sans" pitchFamily="2" charset="0"/>
              </a:rPr>
              <a:t>A</a:t>
            </a:r>
            <a:r>
              <a:rPr lang="en-US" sz="4000" b="1">
                <a:solidFill>
                  <a:srgbClr val="152C5D"/>
                </a:solidFill>
                <a:latin typeface="Open Sans" pitchFamily="2" charset="0"/>
                <a:ea typeface="Open Sans" pitchFamily="2" charset="0"/>
                <a:cs typeface="Open Sans" pitchFamily="2" charset="0"/>
              </a:rPr>
              <a:t>irway</a:t>
            </a:r>
          </a:p>
        </p:txBody>
      </p:sp>
    </p:spTree>
    <p:extLst>
      <p:ext uri="{BB962C8B-B14F-4D97-AF65-F5344CB8AC3E}">
        <p14:creationId xmlns:p14="http://schemas.microsoft.com/office/powerpoint/2010/main" val="13375375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FC7B54-4266-E9CD-27B4-89CD47ABE1A7}"/>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03C53CD0-B7D4-1933-F0D4-6EC016762307}"/>
              </a:ext>
            </a:extLst>
          </p:cNvPr>
          <p:cNvSpPr txBox="1"/>
          <p:nvPr/>
        </p:nvSpPr>
        <p:spPr>
          <a:xfrm>
            <a:off x="11638621" y="6571280"/>
            <a:ext cx="553380" cy="246221"/>
          </a:xfrm>
          <a:prstGeom prst="rect">
            <a:avLst/>
          </a:prstGeom>
          <a:noFill/>
        </p:spPr>
        <p:txBody>
          <a:bodyPr wrap="square" rtlCol="0">
            <a:spAutoFit/>
          </a:bodyPr>
          <a:lstStyle/>
          <a:p>
            <a:r>
              <a:rPr lang="en-US" sz="1000" b="0" i="0">
                <a:solidFill>
                  <a:schemeClr val="bg1">
                    <a:lumMod val="50000"/>
                  </a:schemeClr>
                </a:solidFill>
                <a:effectLst/>
                <a:latin typeface="Lato" panose="020F0502020204030203" pitchFamily="34" charset="77"/>
                <a:ea typeface="Open Sans" pitchFamily="2" charset="0"/>
                <a:cs typeface="Open Sans" pitchFamily="2" charset="0"/>
              </a:rPr>
              <a:t>©</a:t>
            </a:r>
            <a:r>
              <a:rPr lang="en-US" sz="1000" b="1">
                <a:solidFill>
                  <a:schemeClr val="bg1">
                    <a:lumMod val="50000"/>
                  </a:schemeClr>
                </a:solidFill>
                <a:effectLst/>
                <a:latin typeface="Lato" panose="020F0502020204030203" pitchFamily="34" charset="77"/>
                <a:ea typeface="Open Sans" pitchFamily="2" charset="0"/>
                <a:cs typeface="Open Sans" pitchFamily="2" charset="0"/>
              </a:rPr>
              <a:t>ACS</a:t>
            </a:r>
          </a:p>
        </p:txBody>
      </p:sp>
      <p:grpSp>
        <p:nvGrpSpPr>
          <p:cNvPr id="3" name="Group 2">
            <a:extLst>
              <a:ext uri="{FF2B5EF4-FFF2-40B4-BE49-F238E27FC236}">
                <a16:creationId xmlns:a16="http://schemas.microsoft.com/office/drawing/2014/main" id="{0BBC0CCA-83D4-2885-20B8-B19F05D626DB}"/>
              </a:ext>
            </a:extLst>
          </p:cNvPr>
          <p:cNvGrpSpPr/>
          <p:nvPr/>
        </p:nvGrpSpPr>
        <p:grpSpPr>
          <a:xfrm>
            <a:off x="0" y="-7088"/>
            <a:ext cx="3002280" cy="815163"/>
            <a:chOff x="2069878" y="2994987"/>
            <a:chExt cx="9319135" cy="1871662"/>
          </a:xfrm>
        </p:grpSpPr>
        <p:pic>
          <p:nvPicPr>
            <p:cNvPr id="7" name="Bildobjekt 1">
              <a:extLst>
                <a:ext uri="{FF2B5EF4-FFF2-40B4-BE49-F238E27FC236}">
                  <a16:creationId xmlns:a16="http://schemas.microsoft.com/office/drawing/2014/main" id="{8EFC935E-4469-75C2-825F-39AE4B375395}"/>
                </a:ext>
              </a:extLst>
            </p:cNvPr>
            <p:cNvPicPr>
              <a:picLocks noChangeAspect="1"/>
            </p:cNvPicPr>
            <p:nvPr/>
          </p:nvPicPr>
          <p:blipFill>
            <a:blip r:embed="rId3">
              <a:extLst>
                <a:ext uri="{28A0092B-C50C-407E-A947-70E740481C1C}">
                  <a14:useLocalDpi xmlns:a14="http://schemas.microsoft.com/office/drawing/2010/main" val="0"/>
                </a:ext>
              </a:extLst>
            </a:blip>
            <a:srcRect t="31882" b="31720"/>
            <a:stretch>
              <a:fillRect/>
            </a:stretch>
          </p:blipFill>
          <p:spPr bwMode="auto">
            <a:xfrm>
              <a:off x="3134013" y="2994987"/>
              <a:ext cx="8255000" cy="1871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a:extLst>
                <a:ext uri="{FF2B5EF4-FFF2-40B4-BE49-F238E27FC236}">
                  <a16:creationId xmlns:a16="http://schemas.microsoft.com/office/drawing/2014/main" id="{BFA3C6DF-5E42-94A9-2910-2FD772109115}"/>
                </a:ext>
              </a:extLst>
            </p:cNvPr>
            <p:cNvPicPr>
              <a:picLocks noChangeAspect="1"/>
            </p:cNvPicPr>
            <p:nvPr/>
          </p:nvPicPr>
          <p:blipFill rotWithShape="1">
            <a:blip r:embed="rId4">
              <a:extLst>
                <a:ext uri="{28A0092B-C50C-407E-A947-70E740481C1C}">
                  <a14:useLocalDpi xmlns:a14="http://schemas.microsoft.com/office/drawing/2010/main" val="0"/>
                </a:ext>
              </a:extLst>
            </a:blip>
            <a:srcRect b="25053"/>
            <a:stretch/>
          </p:blipFill>
          <p:spPr>
            <a:xfrm>
              <a:off x="2069878" y="3014638"/>
              <a:ext cx="1063413" cy="1832360"/>
            </a:xfrm>
            <a:prstGeom prst="rect">
              <a:avLst/>
            </a:prstGeom>
          </p:spPr>
        </p:pic>
      </p:grpSp>
      <p:pic>
        <p:nvPicPr>
          <p:cNvPr id="4" name="Picture 3" descr="A black and blue rectangle&#10;&#10;Description automatically generated">
            <a:extLst>
              <a:ext uri="{FF2B5EF4-FFF2-40B4-BE49-F238E27FC236}">
                <a16:creationId xmlns:a16="http://schemas.microsoft.com/office/drawing/2014/main" id="{8A598C49-1814-E0E9-1A57-FF0ACB2CEF11}"/>
              </a:ext>
            </a:extLst>
          </p:cNvPr>
          <p:cNvPicPr>
            <a:picLocks noChangeAspect="1"/>
          </p:cNvPicPr>
          <p:nvPr/>
        </p:nvPicPr>
        <p:blipFill>
          <a:blip r:embed="rId5"/>
          <a:srcRect r="75375"/>
          <a:stretch>
            <a:fillRect/>
          </a:stretch>
        </p:blipFill>
        <p:spPr>
          <a:xfrm>
            <a:off x="0" y="759018"/>
            <a:ext cx="3002280" cy="6098981"/>
          </a:xfrm>
          <a:prstGeom prst="rect">
            <a:avLst/>
          </a:prstGeom>
        </p:spPr>
      </p:pic>
      <p:pic>
        <p:nvPicPr>
          <p:cNvPr id="5" name="Picture 4" descr="A black and white logo&#10;&#10;Description automatically generated">
            <a:extLst>
              <a:ext uri="{FF2B5EF4-FFF2-40B4-BE49-F238E27FC236}">
                <a16:creationId xmlns:a16="http://schemas.microsoft.com/office/drawing/2014/main" id="{B97457FE-16B7-5B58-9C7F-EF88CB5FCE2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42324" y="5669191"/>
            <a:ext cx="2644690" cy="1035269"/>
          </a:xfrm>
          <a:prstGeom prst="rect">
            <a:avLst/>
          </a:prstGeom>
          <a:effectLst>
            <a:outerShdw blurRad="50800" dist="38100" dir="2700000" algn="tl" rotWithShape="0">
              <a:prstClr val="black">
                <a:alpha val="40000"/>
              </a:prstClr>
            </a:outerShdw>
          </a:effectLst>
        </p:spPr>
      </p:pic>
      <p:cxnSp>
        <p:nvCxnSpPr>
          <p:cNvPr id="6" name="Straight Connector 8">
            <a:extLst>
              <a:ext uri="{FF2B5EF4-FFF2-40B4-BE49-F238E27FC236}">
                <a16:creationId xmlns:a16="http://schemas.microsoft.com/office/drawing/2014/main" id="{6A5391A7-B319-449F-BFF7-8ED005F9241D}"/>
              </a:ext>
            </a:extLst>
          </p:cNvPr>
          <p:cNvCxnSpPr>
            <a:cxnSpLocks/>
          </p:cNvCxnSpPr>
          <p:nvPr/>
        </p:nvCxnSpPr>
        <p:spPr>
          <a:xfrm>
            <a:off x="361110" y="2204503"/>
            <a:ext cx="2060814" cy="0"/>
          </a:xfrm>
          <a:prstGeom prst="line">
            <a:avLst/>
          </a:prstGeom>
          <a:ln w="38100">
            <a:solidFill>
              <a:srgbClr val="E62625"/>
            </a:solidFill>
          </a:ln>
        </p:spPr>
        <p:style>
          <a:lnRef idx="3">
            <a:schemeClr val="dk1"/>
          </a:lnRef>
          <a:fillRef idx="0">
            <a:schemeClr val="dk1"/>
          </a:fillRef>
          <a:effectRef idx="2">
            <a:schemeClr val="dk1"/>
          </a:effectRef>
          <a:fontRef idx="minor">
            <a:schemeClr val="tx1"/>
          </a:fontRef>
        </p:style>
      </p:cxnSp>
      <p:pic>
        <p:nvPicPr>
          <p:cNvPr id="8" name="Bildobjekt 1">
            <a:extLst>
              <a:ext uri="{FF2B5EF4-FFF2-40B4-BE49-F238E27FC236}">
                <a16:creationId xmlns:a16="http://schemas.microsoft.com/office/drawing/2014/main" id="{0E919FB0-2E39-6758-1218-46B8B775AB9E}"/>
              </a:ext>
            </a:extLst>
          </p:cNvPr>
          <p:cNvPicPr>
            <a:picLocks noChangeAspect="1"/>
          </p:cNvPicPr>
          <p:nvPr/>
        </p:nvPicPr>
        <p:blipFill rotWithShape="1">
          <a:blip r:embed="rId3">
            <a:extLst>
              <a:ext uri="{28A0092B-C50C-407E-A947-70E740481C1C}">
                <a14:useLocalDpi xmlns:a14="http://schemas.microsoft.com/office/drawing/2010/main" val="0"/>
              </a:ext>
            </a:extLst>
          </a:blip>
          <a:srcRect l="20255" t="33324" r="60910" b="33811"/>
          <a:stretch>
            <a:fillRect/>
          </a:stretch>
        </p:blipFill>
        <p:spPr bwMode="auto">
          <a:xfrm>
            <a:off x="687143" y="2962051"/>
            <a:ext cx="1555051" cy="1691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Box 7">
            <a:extLst>
              <a:ext uri="{FF2B5EF4-FFF2-40B4-BE49-F238E27FC236}">
                <a16:creationId xmlns:a16="http://schemas.microsoft.com/office/drawing/2014/main" id="{FC9C40A4-F504-D23E-7E92-5ECA345F4421}"/>
              </a:ext>
            </a:extLst>
          </p:cNvPr>
          <p:cNvSpPr txBox="1"/>
          <p:nvPr/>
        </p:nvSpPr>
        <p:spPr>
          <a:xfrm>
            <a:off x="286970" y="935659"/>
            <a:ext cx="2413353" cy="98488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900" b="1" i="0" u="none" strike="noStrike" kern="1200" cap="none" spc="0" normalizeH="0" baseline="0" noProof="0">
                <a:ln>
                  <a:noFill/>
                </a:ln>
                <a:solidFill>
                  <a:prstClr val="white"/>
                </a:solidFill>
                <a:effectLst/>
                <a:uLnTx/>
                <a:uFillTx/>
                <a:latin typeface="Open Sans" pitchFamily="2" charset="0"/>
                <a:ea typeface="Open Sans" pitchFamily="2" charset="0"/>
                <a:cs typeface="Open Sans" pitchFamily="2" charset="0"/>
              </a:rPr>
              <a:t>Update</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2900" b="1">
                <a:solidFill>
                  <a:prstClr val="white"/>
                </a:solidFill>
                <a:latin typeface="Open Sans" pitchFamily="2" charset="0"/>
                <a:ea typeface="Open Sans" pitchFamily="2" charset="0"/>
                <a:cs typeface="Open Sans" pitchFamily="2" charset="0"/>
              </a:rPr>
              <a:t>11</a:t>
            </a:r>
            <a:r>
              <a:rPr lang="en-US" sz="2900" b="1" baseline="30000">
                <a:solidFill>
                  <a:prstClr val="white"/>
                </a:solidFill>
                <a:latin typeface="Open Sans" pitchFamily="2" charset="0"/>
                <a:ea typeface="Open Sans" pitchFamily="2" charset="0"/>
                <a:cs typeface="Open Sans" pitchFamily="2" charset="0"/>
              </a:rPr>
              <a:t>th</a:t>
            </a:r>
            <a:r>
              <a:rPr lang="en-US" sz="2900" b="1">
                <a:solidFill>
                  <a:prstClr val="white"/>
                </a:solidFill>
                <a:latin typeface="Open Sans" pitchFamily="2" charset="0"/>
                <a:ea typeface="Open Sans" pitchFamily="2" charset="0"/>
                <a:cs typeface="Open Sans" pitchFamily="2" charset="0"/>
              </a:rPr>
              <a:t> Edition</a:t>
            </a:r>
            <a:endParaRPr kumimoji="0" lang="en-US" sz="2900" b="1" i="0" u="none" strike="noStrike" kern="1200" cap="none" spc="0" normalizeH="0" baseline="0" noProof="0">
              <a:ln>
                <a:noFill/>
              </a:ln>
              <a:solidFill>
                <a:srgbClr val="E62625"/>
              </a:solidFill>
              <a:effectLst/>
              <a:uLnTx/>
              <a:uFillTx/>
              <a:latin typeface="Open Sans" pitchFamily="2" charset="0"/>
              <a:ea typeface="Open Sans" pitchFamily="2" charset="0"/>
              <a:cs typeface="Open Sans" pitchFamily="2" charset="0"/>
            </a:endParaRPr>
          </a:p>
        </p:txBody>
      </p:sp>
      <p:sp>
        <p:nvSpPr>
          <p:cNvPr id="15" name="textruta 14">
            <a:extLst>
              <a:ext uri="{FF2B5EF4-FFF2-40B4-BE49-F238E27FC236}">
                <a16:creationId xmlns:a16="http://schemas.microsoft.com/office/drawing/2014/main" id="{BF77982D-15F8-34D7-C499-DE2F7887E8CA}"/>
              </a:ext>
            </a:extLst>
          </p:cNvPr>
          <p:cNvSpPr txBox="1"/>
          <p:nvPr/>
        </p:nvSpPr>
        <p:spPr>
          <a:xfrm>
            <a:off x="3099510" y="3807771"/>
            <a:ext cx="4631268" cy="1815882"/>
          </a:xfrm>
          <a:prstGeom prst="rect">
            <a:avLst/>
          </a:prstGeom>
          <a:noFill/>
        </p:spPr>
        <p:txBody>
          <a:bodyPr wrap="square">
            <a:spAutoFit/>
          </a:bodyPr>
          <a:lstStyle/>
          <a:p>
            <a:pPr marL="685800" lvl="1" indent="-228600">
              <a:spcAft>
                <a:spcPts val="1200"/>
              </a:spcAft>
              <a:buFont typeface="Arial" panose="020B0604020202020204" pitchFamily="34" charset="0"/>
              <a:buChar char="•"/>
            </a:pPr>
            <a:r>
              <a:rPr lang="en-US" sz="2800" b="1">
                <a:solidFill>
                  <a:srgbClr val="002060"/>
                </a:solidFill>
              </a:rPr>
              <a:t>Importance of pain and critical care management for rib fractures</a:t>
            </a:r>
          </a:p>
        </p:txBody>
      </p:sp>
      <p:pic>
        <p:nvPicPr>
          <p:cNvPr id="16" name="Bildobjekt 15" descr="En bild som visar text, skelett, skärmbild&#10;&#10;AI-genererat innehåll kan vara felaktigt.">
            <a:extLst>
              <a:ext uri="{FF2B5EF4-FFF2-40B4-BE49-F238E27FC236}">
                <a16:creationId xmlns:a16="http://schemas.microsoft.com/office/drawing/2014/main" id="{49226B86-4783-1C2A-AABB-A8AE85BE0CCA}"/>
              </a:ext>
            </a:extLst>
          </p:cNvPr>
          <p:cNvPicPr>
            <a:picLocks noChangeAspect="1"/>
          </p:cNvPicPr>
          <p:nvPr/>
        </p:nvPicPr>
        <p:blipFill>
          <a:blip r:embed="rId7"/>
          <a:srcRect l="62222" t="16148" r="2353" b="13566"/>
          <a:stretch>
            <a:fillRect/>
          </a:stretch>
        </p:blipFill>
        <p:spPr>
          <a:xfrm>
            <a:off x="7730778" y="2006520"/>
            <a:ext cx="4318898" cy="4180305"/>
          </a:xfrm>
          <a:prstGeom prst="rect">
            <a:avLst/>
          </a:prstGeom>
        </p:spPr>
      </p:pic>
      <p:sp>
        <p:nvSpPr>
          <p:cNvPr id="18" name="textruta 17">
            <a:extLst>
              <a:ext uri="{FF2B5EF4-FFF2-40B4-BE49-F238E27FC236}">
                <a16:creationId xmlns:a16="http://schemas.microsoft.com/office/drawing/2014/main" id="{05A1F7A2-B3CD-CAA2-0F63-C283AB144C59}"/>
              </a:ext>
            </a:extLst>
          </p:cNvPr>
          <p:cNvSpPr txBox="1"/>
          <p:nvPr/>
        </p:nvSpPr>
        <p:spPr>
          <a:xfrm>
            <a:off x="2915589" y="677905"/>
            <a:ext cx="6096000" cy="2123658"/>
          </a:xfrm>
          <a:prstGeom prst="rect">
            <a:avLst/>
          </a:prstGeom>
          <a:noFill/>
        </p:spPr>
        <p:txBody>
          <a:bodyPr wrap="square">
            <a:spAutoFit/>
          </a:bodyPr>
          <a:lstStyle/>
          <a:p>
            <a:pPr marL="685800" lvl="1" indent="-228600">
              <a:spcAft>
                <a:spcPts val="1200"/>
              </a:spcAft>
              <a:buFont typeface="Arial" panose="020B0604020202020204" pitchFamily="34" charset="0"/>
              <a:buChar char="•"/>
            </a:pPr>
            <a:r>
              <a:rPr lang="en-US" sz="2800" b="1">
                <a:solidFill>
                  <a:srgbClr val="002060"/>
                </a:solidFill>
              </a:rPr>
              <a:t>Needle decompression</a:t>
            </a:r>
          </a:p>
          <a:p>
            <a:pPr marL="1143000" lvl="2" indent="-228600">
              <a:spcAft>
                <a:spcPts val="1200"/>
              </a:spcAft>
              <a:buFont typeface="Arial" panose="020B0604020202020204" pitchFamily="34" charset="0"/>
              <a:buChar char="•"/>
            </a:pPr>
            <a:r>
              <a:rPr lang="en-US" sz="2800" b="1">
                <a:solidFill>
                  <a:srgbClr val="002060"/>
                </a:solidFill>
              </a:rPr>
              <a:t>Axillary site = </a:t>
            </a:r>
            <a:r>
              <a:rPr lang="en-US" sz="2800" b="1" err="1">
                <a:solidFill>
                  <a:srgbClr val="002060"/>
                </a:solidFill>
              </a:rPr>
              <a:t>Anerior</a:t>
            </a:r>
            <a:r>
              <a:rPr lang="en-US" sz="2800" b="1">
                <a:solidFill>
                  <a:srgbClr val="002060"/>
                </a:solidFill>
              </a:rPr>
              <a:t> chest</a:t>
            </a:r>
          </a:p>
          <a:p>
            <a:pPr marL="1143000" lvl="2" indent="-228600">
              <a:spcAft>
                <a:spcPts val="1200"/>
              </a:spcAft>
              <a:buFont typeface="Arial" panose="020B0604020202020204" pitchFamily="34" charset="0"/>
              <a:buChar char="•"/>
            </a:pPr>
            <a:r>
              <a:rPr lang="en-US" sz="2800" b="1">
                <a:solidFill>
                  <a:srgbClr val="002060"/>
                </a:solidFill>
              </a:rPr>
              <a:t>Choice dependent on clinical situation</a:t>
            </a:r>
          </a:p>
        </p:txBody>
      </p:sp>
      <p:sp>
        <p:nvSpPr>
          <p:cNvPr id="19" name="TextBox 8">
            <a:extLst>
              <a:ext uri="{FF2B5EF4-FFF2-40B4-BE49-F238E27FC236}">
                <a16:creationId xmlns:a16="http://schemas.microsoft.com/office/drawing/2014/main" id="{E6F6D734-F985-3B6F-A20E-AF30ADB51E96}"/>
              </a:ext>
            </a:extLst>
          </p:cNvPr>
          <p:cNvSpPr txBox="1"/>
          <p:nvPr/>
        </p:nvSpPr>
        <p:spPr>
          <a:xfrm>
            <a:off x="3002279" y="40499"/>
            <a:ext cx="9130453" cy="707886"/>
          </a:xfrm>
          <a:prstGeom prst="rect">
            <a:avLst/>
          </a:prstGeom>
          <a:noFill/>
        </p:spPr>
        <p:txBody>
          <a:bodyPr wrap="square">
            <a:spAutoFit/>
          </a:bodyPr>
          <a:lstStyle/>
          <a:p>
            <a:pPr marL="228600" lvl="1" indent="-228600" algn="ctr">
              <a:spcAft>
                <a:spcPts val="1800"/>
              </a:spcAft>
            </a:pPr>
            <a:r>
              <a:rPr lang="en-US" sz="4000" b="1">
                <a:solidFill>
                  <a:srgbClr val="FF0000"/>
                </a:solidFill>
                <a:latin typeface="Open Sans" pitchFamily="2" charset="0"/>
                <a:ea typeface="Open Sans" pitchFamily="2" charset="0"/>
                <a:cs typeface="Open Sans" pitchFamily="2" charset="0"/>
              </a:rPr>
              <a:t>B</a:t>
            </a:r>
            <a:r>
              <a:rPr lang="en-US" sz="4000" b="1">
                <a:solidFill>
                  <a:srgbClr val="152C5D"/>
                </a:solidFill>
                <a:latin typeface="Open Sans" pitchFamily="2" charset="0"/>
                <a:ea typeface="Open Sans" pitchFamily="2" charset="0"/>
                <a:cs typeface="Open Sans" pitchFamily="2" charset="0"/>
              </a:rPr>
              <a:t>reathing</a:t>
            </a:r>
          </a:p>
        </p:txBody>
      </p:sp>
    </p:spTree>
    <p:extLst>
      <p:ext uri="{BB962C8B-B14F-4D97-AF65-F5344CB8AC3E}">
        <p14:creationId xmlns:p14="http://schemas.microsoft.com/office/powerpoint/2010/main" val="59955770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6766DE-FBDC-859F-F086-AA98B19FE186}"/>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27756E92-1993-8B7C-B322-0B724F97D496}"/>
              </a:ext>
            </a:extLst>
          </p:cNvPr>
          <p:cNvSpPr txBox="1"/>
          <p:nvPr/>
        </p:nvSpPr>
        <p:spPr>
          <a:xfrm>
            <a:off x="11638621" y="6571280"/>
            <a:ext cx="553380" cy="246221"/>
          </a:xfrm>
          <a:prstGeom prst="rect">
            <a:avLst/>
          </a:prstGeom>
          <a:noFill/>
        </p:spPr>
        <p:txBody>
          <a:bodyPr wrap="square" rtlCol="0">
            <a:spAutoFit/>
          </a:bodyPr>
          <a:lstStyle/>
          <a:p>
            <a:r>
              <a:rPr lang="en-US" sz="1000" b="0" i="0">
                <a:solidFill>
                  <a:schemeClr val="bg1">
                    <a:lumMod val="50000"/>
                  </a:schemeClr>
                </a:solidFill>
                <a:effectLst/>
                <a:latin typeface="Lato" panose="020F0502020204030203" pitchFamily="34" charset="77"/>
                <a:ea typeface="Open Sans" pitchFamily="2" charset="0"/>
                <a:cs typeface="Open Sans" pitchFamily="2" charset="0"/>
              </a:rPr>
              <a:t>©</a:t>
            </a:r>
            <a:r>
              <a:rPr lang="en-US" sz="1000" b="1">
                <a:solidFill>
                  <a:schemeClr val="bg1">
                    <a:lumMod val="50000"/>
                  </a:schemeClr>
                </a:solidFill>
                <a:effectLst/>
                <a:latin typeface="Lato" panose="020F0502020204030203" pitchFamily="34" charset="77"/>
                <a:ea typeface="Open Sans" pitchFamily="2" charset="0"/>
                <a:cs typeface="Open Sans" pitchFamily="2" charset="0"/>
              </a:rPr>
              <a:t>ACS</a:t>
            </a:r>
          </a:p>
        </p:txBody>
      </p:sp>
      <p:grpSp>
        <p:nvGrpSpPr>
          <p:cNvPr id="3" name="Group 2">
            <a:extLst>
              <a:ext uri="{FF2B5EF4-FFF2-40B4-BE49-F238E27FC236}">
                <a16:creationId xmlns:a16="http://schemas.microsoft.com/office/drawing/2014/main" id="{E32F9C22-6699-4F09-5AD7-79B242B33F04}"/>
              </a:ext>
            </a:extLst>
          </p:cNvPr>
          <p:cNvGrpSpPr/>
          <p:nvPr/>
        </p:nvGrpSpPr>
        <p:grpSpPr>
          <a:xfrm>
            <a:off x="0" y="-7088"/>
            <a:ext cx="3002280" cy="815163"/>
            <a:chOff x="2069878" y="2994987"/>
            <a:chExt cx="9319135" cy="1871662"/>
          </a:xfrm>
        </p:grpSpPr>
        <p:pic>
          <p:nvPicPr>
            <p:cNvPr id="7" name="Bildobjekt 1">
              <a:extLst>
                <a:ext uri="{FF2B5EF4-FFF2-40B4-BE49-F238E27FC236}">
                  <a16:creationId xmlns:a16="http://schemas.microsoft.com/office/drawing/2014/main" id="{B40194D0-EE43-CB9E-225E-6E01BE07EF23}"/>
                </a:ext>
              </a:extLst>
            </p:cNvPr>
            <p:cNvPicPr>
              <a:picLocks noChangeAspect="1"/>
            </p:cNvPicPr>
            <p:nvPr/>
          </p:nvPicPr>
          <p:blipFill>
            <a:blip r:embed="rId3">
              <a:extLst>
                <a:ext uri="{28A0092B-C50C-407E-A947-70E740481C1C}">
                  <a14:useLocalDpi xmlns:a14="http://schemas.microsoft.com/office/drawing/2010/main" val="0"/>
                </a:ext>
              </a:extLst>
            </a:blip>
            <a:srcRect t="31882" b="31720"/>
            <a:stretch>
              <a:fillRect/>
            </a:stretch>
          </p:blipFill>
          <p:spPr bwMode="auto">
            <a:xfrm>
              <a:off x="3134013" y="2994987"/>
              <a:ext cx="8255000" cy="1871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a:extLst>
                <a:ext uri="{FF2B5EF4-FFF2-40B4-BE49-F238E27FC236}">
                  <a16:creationId xmlns:a16="http://schemas.microsoft.com/office/drawing/2014/main" id="{0B775ED7-0E14-AC1F-786A-954633511A63}"/>
                </a:ext>
              </a:extLst>
            </p:cNvPr>
            <p:cNvPicPr>
              <a:picLocks noChangeAspect="1"/>
            </p:cNvPicPr>
            <p:nvPr/>
          </p:nvPicPr>
          <p:blipFill rotWithShape="1">
            <a:blip r:embed="rId4">
              <a:extLst>
                <a:ext uri="{28A0092B-C50C-407E-A947-70E740481C1C}">
                  <a14:useLocalDpi xmlns:a14="http://schemas.microsoft.com/office/drawing/2010/main" val="0"/>
                </a:ext>
              </a:extLst>
            </a:blip>
            <a:srcRect b="25053"/>
            <a:stretch/>
          </p:blipFill>
          <p:spPr>
            <a:xfrm>
              <a:off x="2069878" y="3014638"/>
              <a:ext cx="1063413" cy="1832360"/>
            </a:xfrm>
            <a:prstGeom prst="rect">
              <a:avLst/>
            </a:prstGeom>
          </p:spPr>
        </p:pic>
      </p:grpSp>
      <p:pic>
        <p:nvPicPr>
          <p:cNvPr id="4" name="Picture 3" descr="A black and blue rectangle&#10;&#10;Description automatically generated">
            <a:extLst>
              <a:ext uri="{FF2B5EF4-FFF2-40B4-BE49-F238E27FC236}">
                <a16:creationId xmlns:a16="http://schemas.microsoft.com/office/drawing/2014/main" id="{003646E4-E203-382F-31B5-AC9542FF7CE4}"/>
              </a:ext>
            </a:extLst>
          </p:cNvPr>
          <p:cNvPicPr>
            <a:picLocks noChangeAspect="1"/>
          </p:cNvPicPr>
          <p:nvPr/>
        </p:nvPicPr>
        <p:blipFill>
          <a:blip r:embed="rId5"/>
          <a:srcRect r="75375"/>
          <a:stretch>
            <a:fillRect/>
          </a:stretch>
        </p:blipFill>
        <p:spPr>
          <a:xfrm>
            <a:off x="0" y="759018"/>
            <a:ext cx="3002280" cy="6098981"/>
          </a:xfrm>
          <a:prstGeom prst="rect">
            <a:avLst/>
          </a:prstGeom>
        </p:spPr>
      </p:pic>
      <p:pic>
        <p:nvPicPr>
          <p:cNvPr id="5" name="Picture 4" descr="A black and white logo&#10;&#10;Description automatically generated">
            <a:extLst>
              <a:ext uri="{FF2B5EF4-FFF2-40B4-BE49-F238E27FC236}">
                <a16:creationId xmlns:a16="http://schemas.microsoft.com/office/drawing/2014/main" id="{82935F43-791C-D7C0-7FFE-F164947060E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42324" y="5669191"/>
            <a:ext cx="2644690" cy="1035269"/>
          </a:xfrm>
          <a:prstGeom prst="rect">
            <a:avLst/>
          </a:prstGeom>
          <a:effectLst>
            <a:outerShdw blurRad="50800" dist="38100" dir="2700000" algn="tl" rotWithShape="0">
              <a:prstClr val="black">
                <a:alpha val="40000"/>
              </a:prstClr>
            </a:outerShdw>
          </a:effectLst>
        </p:spPr>
      </p:pic>
      <p:cxnSp>
        <p:nvCxnSpPr>
          <p:cNvPr id="6" name="Straight Connector 8">
            <a:extLst>
              <a:ext uri="{FF2B5EF4-FFF2-40B4-BE49-F238E27FC236}">
                <a16:creationId xmlns:a16="http://schemas.microsoft.com/office/drawing/2014/main" id="{01550C62-A79A-E8AB-B4C2-833BA0D141C1}"/>
              </a:ext>
            </a:extLst>
          </p:cNvPr>
          <p:cNvCxnSpPr>
            <a:cxnSpLocks/>
          </p:cNvCxnSpPr>
          <p:nvPr/>
        </p:nvCxnSpPr>
        <p:spPr>
          <a:xfrm>
            <a:off x="361110" y="2204503"/>
            <a:ext cx="2060814" cy="0"/>
          </a:xfrm>
          <a:prstGeom prst="line">
            <a:avLst/>
          </a:prstGeom>
          <a:ln w="38100">
            <a:solidFill>
              <a:srgbClr val="E62625"/>
            </a:solidFill>
          </a:ln>
        </p:spPr>
        <p:style>
          <a:lnRef idx="3">
            <a:schemeClr val="dk1"/>
          </a:lnRef>
          <a:fillRef idx="0">
            <a:schemeClr val="dk1"/>
          </a:fillRef>
          <a:effectRef idx="2">
            <a:schemeClr val="dk1"/>
          </a:effectRef>
          <a:fontRef idx="minor">
            <a:schemeClr val="tx1"/>
          </a:fontRef>
        </p:style>
      </p:cxnSp>
      <p:pic>
        <p:nvPicPr>
          <p:cNvPr id="26" name="Bildobjekt 1">
            <a:extLst>
              <a:ext uri="{FF2B5EF4-FFF2-40B4-BE49-F238E27FC236}">
                <a16:creationId xmlns:a16="http://schemas.microsoft.com/office/drawing/2014/main" id="{59D27991-731C-4168-9C51-5E4893A3ACB0}"/>
              </a:ext>
            </a:extLst>
          </p:cNvPr>
          <p:cNvPicPr>
            <a:picLocks noChangeAspect="1"/>
          </p:cNvPicPr>
          <p:nvPr/>
        </p:nvPicPr>
        <p:blipFill rotWithShape="1">
          <a:blip r:embed="rId3">
            <a:extLst>
              <a:ext uri="{28A0092B-C50C-407E-A947-70E740481C1C}">
                <a14:useLocalDpi xmlns:a14="http://schemas.microsoft.com/office/drawing/2010/main" val="0"/>
              </a:ext>
            </a:extLst>
          </a:blip>
          <a:srcRect l="40175" t="33309" r="40102" b="33797"/>
          <a:stretch>
            <a:fillRect/>
          </a:stretch>
        </p:blipFill>
        <p:spPr bwMode="auto">
          <a:xfrm>
            <a:off x="686752" y="2970610"/>
            <a:ext cx="1628775" cy="1691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extBox 7">
            <a:extLst>
              <a:ext uri="{FF2B5EF4-FFF2-40B4-BE49-F238E27FC236}">
                <a16:creationId xmlns:a16="http://schemas.microsoft.com/office/drawing/2014/main" id="{2CE369C9-A688-88EE-9FAE-FD446BC42469}"/>
              </a:ext>
            </a:extLst>
          </p:cNvPr>
          <p:cNvSpPr txBox="1"/>
          <p:nvPr/>
        </p:nvSpPr>
        <p:spPr>
          <a:xfrm>
            <a:off x="286970" y="935659"/>
            <a:ext cx="2413353" cy="98488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900" b="1" i="0" u="none" strike="noStrike" kern="1200" cap="none" spc="0" normalizeH="0" baseline="0" noProof="0">
                <a:ln>
                  <a:noFill/>
                </a:ln>
                <a:solidFill>
                  <a:prstClr val="white"/>
                </a:solidFill>
                <a:effectLst/>
                <a:uLnTx/>
                <a:uFillTx/>
                <a:latin typeface="Open Sans" pitchFamily="2" charset="0"/>
                <a:ea typeface="Open Sans" pitchFamily="2" charset="0"/>
                <a:cs typeface="Open Sans" pitchFamily="2" charset="0"/>
              </a:rPr>
              <a:t>Update</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2900" b="1">
                <a:solidFill>
                  <a:prstClr val="white"/>
                </a:solidFill>
                <a:latin typeface="Open Sans" pitchFamily="2" charset="0"/>
                <a:ea typeface="Open Sans" pitchFamily="2" charset="0"/>
                <a:cs typeface="Open Sans" pitchFamily="2" charset="0"/>
              </a:rPr>
              <a:t>11</a:t>
            </a:r>
            <a:r>
              <a:rPr lang="en-US" sz="2900" b="1" baseline="30000">
                <a:solidFill>
                  <a:prstClr val="white"/>
                </a:solidFill>
                <a:latin typeface="Open Sans" pitchFamily="2" charset="0"/>
                <a:ea typeface="Open Sans" pitchFamily="2" charset="0"/>
                <a:cs typeface="Open Sans" pitchFamily="2" charset="0"/>
              </a:rPr>
              <a:t>th</a:t>
            </a:r>
            <a:r>
              <a:rPr lang="en-US" sz="2900" b="1">
                <a:solidFill>
                  <a:prstClr val="white"/>
                </a:solidFill>
                <a:latin typeface="Open Sans" pitchFamily="2" charset="0"/>
                <a:ea typeface="Open Sans" pitchFamily="2" charset="0"/>
                <a:cs typeface="Open Sans" pitchFamily="2" charset="0"/>
              </a:rPr>
              <a:t> Edition</a:t>
            </a:r>
            <a:endParaRPr kumimoji="0" lang="en-US" sz="2900" b="1" i="0" u="none" strike="noStrike" kern="1200" cap="none" spc="0" normalizeH="0" baseline="0" noProof="0">
              <a:ln>
                <a:noFill/>
              </a:ln>
              <a:solidFill>
                <a:srgbClr val="E62625"/>
              </a:solidFill>
              <a:effectLst/>
              <a:uLnTx/>
              <a:uFillTx/>
              <a:latin typeface="Open Sans" pitchFamily="2" charset="0"/>
              <a:ea typeface="Open Sans" pitchFamily="2" charset="0"/>
              <a:cs typeface="Open Sans" pitchFamily="2" charset="0"/>
            </a:endParaRPr>
          </a:p>
        </p:txBody>
      </p:sp>
      <p:sp>
        <p:nvSpPr>
          <p:cNvPr id="14" name="TextBox 8">
            <a:extLst>
              <a:ext uri="{FF2B5EF4-FFF2-40B4-BE49-F238E27FC236}">
                <a16:creationId xmlns:a16="http://schemas.microsoft.com/office/drawing/2014/main" id="{7075D4F2-F670-8DBB-9A80-7822BE2E8418}"/>
              </a:ext>
            </a:extLst>
          </p:cNvPr>
          <p:cNvSpPr txBox="1"/>
          <p:nvPr/>
        </p:nvSpPr>
        <p:spPr>
          <a:xfrm>
            <a:off x="2960757" y="40920"/>
            <a:ext cx="9205452" cy="707886"/>
          </a:xfrm>
          <a:prstGeom prst="rect">
            <a:avLst/>
          </a:prstGeom>
          <a:noFill/>
        </p:spPr>
        <p:txBody>
          <a:bodyPr wrap="square">
            <a:spAutoFit/>
          </a:bodyPr>
          <a:lstStyle/>
          <a:p>
            <a:pPr marL="228600" lvl="1" indent="-228600" algn="ctr">
              <a:spcAft>
                <a:spcPts val="1800"/>
              </a:spcAft>
            </a:pPr>
            <a:r>
              <a:rPr lang="en-US" sz="4000" b="1">
                <a:solidFill>
                  <a:srgbClr val="FF0000"/>
                </a:solidFill>
                <a:latin typeface="Open Sans" pitchFamily="2" charset="0"/>
                <a:ea typeface="Open Sans" pitchFamily="2" charset="0"/>
                <a:cs typeface="Open Sans" pitchFamily="2" charset="0"/>
              </a:rPr>
              <a:t>C</a:t>
            </a:r>
            <a:r>
              <a:rPr lang="en-US" sz="4000" b="1">
                <a:solidFill>
                  <a:srgbClr val="152C5D"/>
                </a:solidFill>
                <a:latin typeface="Open Sans" pitchFamily="2" charset="0"/>
                <a:ea typeface="Open Sans" pitchFamily="2" charset="0"/>
                <a:cs typeface="Open Sans" pitchFamily="2" charset="0"/>
              </a:rPr>
              <a:t>irculation</a:t>
            </a:r>
          </a:p>
        </p:txBody>
      </p:sp>
      <p:pic>
        <p:nvPicPr>
          <p:cNvPr id="15" name="Bildobjekt 14" descr="En bild som visar text, skärmbild, nummer, Teckensnitt&#10;&#10;AI-genererat innehåll kan vara felaktigt.">
            <a:extLst>
              <a:ext uri="{FF2B5EF4-FFF2-40B4-BE49-F238E27FC236}">
                <a16:creationId xmlns:a16="http://schemas.microsoft.com/office/drawing/2014/main" id="{C7ACDC9E-AD35-4AB8-8946-F92DEE9A0969}"/>
              </a:ext>
            </a:extLst>
          </p:cNvPr>
          <p:cNvPicPr>
            <a:picLocks noChangeAspect="1"/>
          </p:cNvPicPr>
          <p:nvPr/>
        </p:nvPicPr>
        <p:blipFill>
          <a:blip r:embed="rId7"/>
          <a:srcRect l="52687" t="15682" r="1173" b="21290"/>
          <a:stretch>
            <a:fillRect/>
          </a:stretch>
        </p:blipFill>
        <p:spPr>
          <a:xfrm>
            <a:off x="3970867" y="1361962"/>
            <a:ext cx="8299470" cy="5557587"/>
          </a:xfrm>
          <a:prstGeom prst="rect">
            <a:avLst/>
          </a:prstGeom>
        </p:spPr>
      </p:pic>
      <p:sp>
        <p:nvSpPr>
          <p:cNvPr id="16" name="textruta 15">
            <a:extLst>
              <a:ext uri="{FF2B5EF4-FFF2-40B4-BE49-F238E27FC236}">
                <a16:creationId xmlns:a16="http://schemas.microsoft.com/office/drawing/2014/main" id="{A92BCC75-3DFB-CC1A-338A-4B8555690801}"/>
              </a:ext>
            </a:extLst>
          </p:cNvPr>
          <p:cNvSpPr txBox="1"/>
          <p:nvPr/>
        </p:nvSpPr>
        <p:spPr>
          <a:xfrm>
            <a:off x="2915589" y="677905"/>
            <a:ext cx="9250620" cy="954107"/>
          </a:xfrm>
          <a:prstGeom prst="rect">
            <a:avLst/>
          </a:prstGeom>
          <a:noFill/>
        </p:spPr>
        <p:txBody>
          <a:bodyPr wrap="square">
            <a:spAutoFit/>
          </a:bodyPr>
          <a:lstStyle/>
          <a:p>
            <a:pPr marL="685800" lvl="1" indent="-228600">
              <a:spcAft>
                <a:spcPts val="1200"/>
              </a:spcAft>
              <a:buFont typeface="Arial" panose="020B0604020202020204" pitchFamily="34" charset="0"/>
              <a:buChar char="•"/>
            </a:pPr>
            <a:r>
              <a:rPr lang="en-US" sz="2800" b="1">
                <a:solidFill>
                  <a:srgbClr val="002060"/>
                </a:solidFill>
              </a:rPr>
              <a:t>New Hemorrhage Severity table replaces Classes of Shock table</a:t>
            </a:r>
          </a:p>
        </p:txBody>
      </p:sp>
    </p:spTree>
    <p:extLst>
      <p:ext uri="{BB962C8B-B14F-4D97-AF65-F5344CB8AC3E}">
        <p14:creationId xmlns:p14="http://schemas.microsoft.com/office/powerpoint/2010/main" val="405712000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B085D7-F6B1-2105-5537-0D1B8A9080CA}"/>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A3D1314C-825A-5169-A3C7-B4D6C7AE821B}"/>
              </a:ext>
            </a:extLst>
          </p:cNvPr>
          <p:cNvSpPr txBox="1"/>
          <p:nvPr/>
        </p:nvSpPr>
        <p:spPr>
          <a:xfrm>
            <a:off x="11638621" y="6571280"/>
            <a:ext cx="553380" cy="246221"/>
          </a:xfrm>
          <a:prstGeom prst="rect">
            <a:avLst/>
          </a:prstGeom>
          <a:noFill/>
        </p:spPr>
        <p:txBody>
          <a:bodyPr wrap="square" rtlCol="0">
            <a:spAutoFit/>
          </a:bodyPr>
          <a:lstStyle/>
          <a:p>
            <a:r>
              <a:rPr lang="en-US" sz="1000" b="0" i="0">
                <a:solidFill>
                  <a:schemeClr val="bg1">
                    <a:lumMod val="50000"/>
                  </a:schemeClr>
                </a:solidFill>
                <a:effectLst/>
                <a:latin typeface="Lato" panose="020F0502020204030203" pitchFamily="34" charset="77"/>
                <a:ea typeface="Open Sans" pitchFamily="2" charset="0"/>
                <a:cs typeface="Open Sans" pitchFamily="2" charset="0"/>
              </a:rPr>
              <a:t>©</a:t>
            </a:r>
            <a:r>
              <a:rPr lang="en-US" sz="1000" b="1">
                <a:solidFill>
                  <a:schemeClr val="bg1">
                    <a:lumMod val="50000"/>
                  </a:schemeClr>
                </a:solidFill>
                <a:effectLst/>
                <a:latin typeface="Lato" panose="020F0502020204030203" pitchFamily="34" charset="77"/>
                <a:ea typeface="Open Sans" pitchFamily="2" charset="0"/>
                <a:cs typeface="Open Sans" pitchFamily="2" charset="0"/>
              </a:rPr>
              <a:t>ACS</a:t>
            </a:r>
          </a:p>
        </p:txBody>
      </p:sp>
      <p:grpSp>
        <p:nvGrpSpPr>
          <p:cNvPr id="3" name="Group 2">
            <a:extLst>
              <a:ext uri="{FF2B5EF4-FFF2-40B4-BE49-F238E27FC236}">
                <a16:creationId xmlns:a16="http://schemas.microsoft.com/office/drawing/2014/main" id="{59615C61-6388-B3A3-2E90-99487D04F103}"/>
              </a:ext>
            </a:extLst>
          </p:cNvPr>
          <p:cNvGrpSpPr/>
          <p:nvPr/>
        </p:nvGrpSpPr>
        <p:grpSpPr>
          <a:xfrm>
            <a:off x="0" y="-7088"/>
            <a:ext cx="3002280" cy="815163"/>
            <a:chOff x="2069878" y="2994987"/>
            <a:chExt cx="9319135" cy="1871662"/>
          </a:xfrm>
        </p:grpSpPr>
        <p:pic>
          <p:nvPicPr>
            <p:cNvPr id="7" name="Bildobjekt 1">
              <a:extLst>
                <a:ext uri="{FF2B5EF4-FFF2-40B4-BE49-F238E27FC236}">
                  <a16:creationId xmlns:a16="http://schemas.microsoft.com/office/drawing/2014/main" id="{D8C7A454-EBE2-B101-AB52-AF3104A245ED}"/>
                </a:ext>
              </a:extLst>
            </p:cNvPr>
            <p:cNvPicPr>
              <a:picLocks noChangeAspect="1"/>
            </p:cNvPicPr>
            <p:nvPr/>
          </p:nvPicPr>
          <p:blipFill>
            <a:blip r:embed="rId3">
              <a:extLst>
                <a:ext uri="{28A0092B-C50C-407E-A947-70E740481C1C}">
                  <a14:useLocalDpi xmlns:a14="http://schemas.microsoft.com/office/drawing/2010/main" val="0"/>
                </a:ext>
              </a:extLst>
            </a:blip>
            <a:srcRect t="31882" b="31720"/>
            <a:stretch>
              <a:fillRect/>
            </a:stretch>
          </p:blipFill>
          <p:spPr bwMode="auto">
            <a:xfrm>
              <a:off x="3134013" y="2994987"/>
              <a:ext cx="8255000" cy="1871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a:extLst>
                <a:ext uri="{FF2B5EF4-FFF2-40B4-BE49-F238E27FC236}">
                  <a16:creationId xmlns:a16="http://schemas.microsoft.com/office/drawing/2014/main" id="{2228D144-3014-344F-C349-0F7ED9A7C21E}"/>
                </a:ext>
              </a:extLst>
            </p:cNvPr>
            <p:cNvPicPr>
              <a:picLocks noChangeAspect="1"/>
            </p:cNvPicPr>
            <p:nvPr/>
          </p:nvPicPr>
          <p:blipFill rotWithShape="1">
            <a:blip r:embed="rId4">
              <a:extLst>
                <a:ext uri="{28A0092B-C50C-407E-A947-70E740481C1C}">
                  <a14:useLocalDpi xmlns:a14="http://schemas.microsoft.com/office/drawing/2010/main" val="0"/>
                </a:ext>
              </a:extLst>
            </a:blip>
            <a:srcRect b="25053"/>
            <a:stretch/>
          </p:blipFill>
          <p:spPr>
            <a:xfrm>
              <a:off x="2069878" y="3014638"/>
              <a:ext cx="1063413" cy="1832360"/>
            </a:xfrm>
            <a:prstGeom prst="rect">
              <a:avLst/>
            </a:prstGeom>
          </p:spPr>
        </p:pic>
      </p:grpSp>
      <p:pic>
        <p:nvPicPr>
          <p:cNvPr id="4" name="Picture 3" descr="A black and blue rectangle&#10;&#10;Description automatically generated">
            <a:extLst>
              <a:ext uri="{FF2B5EF4-FFF2-40B4-BE49-F238E27FC236}">
                <a16:creationId xmlns:a16="http://schemas.microsoft.com/office/drawing/2014/main" id="{2100F8A8-72A6-37BE-B8B5-06F0F5789F2D}"/>
              </a:ext>
            </a:extLst>
          </p:cNvPr>
          <p:cNvPicPr>
            <a:picLocks noChangeAspect="1"/>
          </p:cNvPicPr>
          <p:nvPr/>
        </p:nvPicPr>
        <p:blipFill>
          <a:blip r:embed="rId5"/>
          <a:srcRect r="75375"/>
          <a:stretch>
            <a:fillRect/>
          </a:stretch>
        </p:blipFill>
        <p:spPr>
          <a:xfrm>
            <a:off x="0" y="759018"/>
            <a:ext cx="3002280" cy="6098981"/>
          </a:xfrm>
          <a:prstGeom prst="rect">
            <a:avLst/>
          </a:prstGeom>
        </p:spPr>
      </p:pic>
      <p:pic>
        <p:nvPicPr>
          <p:cNvPr id="5" name="Picture 4" descr="A black and white logo&#10;&#10;Description automatically generated">
            <a:extLst>
              <a:ext uri="{FF2B5EF4-FFF2-40B4-BE49-F238E27FC236}">
                <a16:creationId xmlns:a16="http://schemas.microsoft.com/office/drawing/2014/main" id="{26730910-115A-789C-2C35-E563C330EED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42324" y="5669191"/>
            <a:ext cx="2644690" cy="1035269"/>
          </a:xfrm>
          <a:prstGeom prst="rect">
            <a:avLst/>
          </a:prstGeom>
          <a:effectLst>
            <a:outerShdw blurRad="50800" dist="38100" dir="2700000" algn="tl" rotWithShape="0">
              <a:prstClr val="black">
                <a:alpha val="40000"/>
              </a:prstClr>
            </a:outerShdw>
          </a:effectLst>
        </p:spPr>
      </p:pic>
      <p:cxnSp>
        <p:nvCxnSpPr>
          <p:cNvPr id="6" name="Straight Connector 8">
            <a:extLst>
              <a:ext uri="{FF2B5EF4-FFF2-40B4-BE49-F238E27FC236}">
                <a16:creationId xmlns:a16="http://schemas.microsoft.com/office/drawing/2014/main" id="{3BAA4B67-2708-5BD3-B6C0-24BA09DA4252}"/>
              </a:ext>
            </a:extLst>
          </p:cNvPr>
          <p:cNvCxnSpPr>
            <a:cxnSpLocks/>
          </p:cNvCxnSpPr>
          <p:nvPr/>
        </p:nvCxnSpPr>
        <p:spPr>
          <a:xfrm>
            <a:off x="361110" y="2204503"/>
            <a:ext cx="2060814" cy="0"/>
          </a:xfrm>
          <a:prstGeom prst="line">
            <a:avLst/>
          </a:prstGeom>
          <a:ln w="38100">
            <a:solidFill>
              <a:srgbClr val="E62625"/>
            </a:solidFill>
          </a:ln>
        </p:spPr>
        <p:style>
          <a:lnRef idx="3">
            <a:schemeClr val="dk1"/>
          </a:lnRef>
          <a:fillRef idx="0">
            <a:schemeClr val="dk1"/>
          </a:fillRef>
          <a:effectRef idx="2">
            <a:schemeClr val="dk1"/>
          </a:effectRef>
          <a:fontRef idx="minor">
            <a:schemeClr val="tx1"/>
          </a:fontRef>
        </p:style>
      </p:cxnSp>
      <p:pic>
        <p:nvPicPr>
          <p:cNvPr id="26" name="Bildobjekt 1">
            <a:extLst>
              <a:ext uri="{FF2B5EF4-FFF2-40B4-BE49-F238E27FC236}">
                <a16:creationId xmlns:a16="http://schemas.microsoft.com/office/drawing/2014/main" id="{927C9C4D-B41A-D7E4-5398-15E26F9C37F6}"/>
              </a:ext>
            </a:extLst>
          </p:cNvPr>
          <p:cNvPicPr>
            <a:picLocks noChangeAspect="1"/>
          </p:cNvPicPr>
          <p:nvPr/>
        </p:nvPicPr>
        <p:blipFill rotWithShape="1">
          <a:blip r:embed="rId3">
            <a:extLst>
              <a:ext uri="{28A0092B-C50C-407E-A947-70E740481C1C}">
                <a14:useLocalDpi xmlns:a14="http://schemas.microsoft.com/office/drawing/2010/main" val="0"/>
              </a:ext>
            </a:extLst>
          </a:blip>
          <a:srcRect l="40175" t="33309" r="40102" b="33797"/>
          <a:stretch>
            <a:fillRect/>
          </a:stretch>
        </p:blipFill>
        <p:spPr bwMode="auto">
          <a:xfrm>
            <a:off x="686752" y="2970610"/>
            <a:ext cx="1628775" cy="1691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extBox 7">
            <a:extLst>
              <a:ext uri="{FF2B5EF4-FFF2-40B4-BE49-F238E27FC236}">
                <a16:creationId xmlns:a16="http://schemas.microsoft.com/office/drawing/2014/main" id="{0F15C08A-127A-2D9F-3627-CB2F86E0B2DF}"/>
              </a:ext>
            </a:extLst>
          </p:cNvPr>
          <p:cNvSpPr txBox="1"/>
          <p:nvPr/>
        </p:nvSpPr>
        <p:spPr>
          <a:xfrm>
            <a:off x="286970" y="935659"/>
            <a:ext cx="2413353" cy="98488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900" b="1" i="0" u="none" strike="noStrike" kern="1200" cap="none" spc="0" normalizeH="0" baseline="0" noProof="0">
                <a:ln>
                  <a:noFill/>
                </a:ln>
                <a:solidFill>
                  <a:prstClr val="white"/>
                </a:solidFill>
                <a:effectLst/>
                <a:uLnTx/>
                <a:uFillTx/>
                <a:latin typeface="Open Sans" pitchFamily="2" charset="0"/>
                <a:ea typeface="Open Sans" pitchFamily="2" charset="0"/>
                <a:cs typeface="Open Sans" pitchFamily="2" charset="0"/>
              </a:rPr>
              <a:t>Update</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2900" b="1">
                <a:solidFill>
                  <a:prstClr val="white"/>
                </a:solidFill>
                <a:latin typeface="Open Sans" pitchFamily="2" charset="0"/>
                <a:ea typeface="Open Sans" pitchFamily="2" charset="0"/>
                <a:cs typeface="Open Sans" pitchFamily="2" charset="0"/>
              </a:rPr>
              <a:t>11</a:t>
            </a:r>
            <a:r>
              <a:rPr lang="en-US" sz="2900" b="1" baseline="30000">
                <a:solidFill>
                  <a:prstClr val="white"/>
                </a:solidFill>
                <a:latin typeface="Open Sans" pitchFamily="2" charset="0"/>
                <a:ea typeface="Open Sans" pitchFamily="2" charset="0"/>
                <a:cs typeface="Open Sans" pitchFamily="2" charset="0"/>
              </a:rPr>
              <a:t>th</a:t>
            </a:r>
            <a:r>
              <a:rPr lang="en-US" sz="2900" b="1">
                <a:solidFill>
                  <a:prstClr val="white"/>
                </a:solidFill>
                <a:latin typeface="Open Sans" pitchFamily="2" charset="0"/>
                <a:ea typeface="Open Sans" pitchFamily="2" charset="0"/>
                <a:cs typeface="Open Sans" pitchFamily="2" charset="0"/>
              </a:rPr>
              <a:t> Edition</a:t>
            </a:r>
            <a:endParaRPr kumimoji="0" lang="en-US" sz="2900" b="1" i="0" u="none" strike="noStrike" kern="1200" cap="none" spc="0" normalizeH="0" baseline="0" noProof="0">
              <a:ln>
                <a:noFill/>
              </a:ln>
              <a:solidFill>
                <a:srgbClr val="E62625"/>
              </a:solidFill>
              <a:effectLst/>
              <a:uLnTx/>
              <a:uFillTx/>
              <a:latin typeface="Open Sans" pitchFamily="2" charset="0"/>
              <a:ea typeface="Open Sans" pitchFamily="2" charset="0"/>
              <a:cs typeface="Open Sans" pitchFamily="2" charset="0"/>
            </a:endParaRPr>
          </a:p>
        </p:txBody>
      </p:sp>
      <p:sp>
        <p:nvSpPr>
          <p:cNvPr id="14" name="TextBox 8">
            <a:extLst>
              <a:ext uri="{FF2B5EF4-FFF2-40B4-BE49-F238E27FC236}">
                <a16:creationId xmlns:a16="http://schemas.microsoft.com/office/drawing/2014/main" id="{80AE49F6-8D1B-FE07-07F6-611054F88C27}"/>
              </a:ext>
            </a:extLst>
          </p:cNvPr>
          <p:cNvSpPr txBox="1"/>
          <p:nvPr/>
        </p:nvSpPr>
        <p:spPr>
          <a:xfrm>
            <a:off x="2960757" y="40920"/>
            <a:ext cx="9205452" cy="707886"/>
          </a:xfrm>
          <a:prstGeom prst="rect">
            <a:avLst/>
          </a:prstGeom>
          <a:noFill/>
        </p:spPr>
        <p:txBody>
          <a:bodyPr wrap="square">
            <a:spAutoFit/>
          </a:bodyPr>
          <a:lstStyle/>
          <a:p>
            <a:pPr marL="228600" lvl="1" indent="-228600" algn="ctr">
              <a:spcAft>
                <a:spcPts val="1800"/>
              </a:spcAft>
            </a:pPr>
            <a:r>
              <a:rPr lang="en-US" sz="4000" b="1">
                <a:solidFill>
                  <a:srgbClr val="FF0000"/>
                </a:solidFill>
                <a:latin typeface="Open Sans" pitchFamily="2" charset="0"/>
                <a:ea typeface="Open Sans" pitchFamily="2" charset="0"/>
                <a:cs typeface="Open Sans" pitchFamily="2" charset="0"/>
              </a:rPr>
              <a:t>C</a:t>
            </a:r>
            <a:r>
              <a:rPr lang="en-US" sz="4000" b="1">
                <a:solidFill>
                  <a:srgbClr val="152C5D"/>
                </a:solidFill>
                <a:latin typeface="Open Sans" pitchFamily="2" charset="0"/>
                <a:ea typeface="Open Sans" pitchFamily="2" charset="0"/>
                <a:cs typeface="Open Sans" pitchFamily="2" charset="0"/>
              </a:rPr>
              <a:t>irculation</a:t>
            </a:r>
          </a:p>
        </p:txBody>
      </p:sp>
      <p:sp>
        <p:nvSpPr>
          <p:cNvPr id="16" name="textruta 15">
            <a:extLst>
              <a:ext uri="{FF2B5EF4-FFF2-40B4-BE49-F238E27FC236}">
                <a16:creationId xmlns:a16="http://schemas.microsoft.com/office/drawing/2014/main" id="{3FD3F55B-59D6-308A-D530-98105C9F5283}"/>
              </a:ext>
            </a:extLst>
          </p:cNvPr>
          <p:cNvSpPr txBox="1"/>
          <p:nvPr/>
        </p:nvSpPr>
        <p:spPr>
          <a:xfrm>
            <a:off x="2960757" y="1755545"/>
            <a:ext cx="9250620" cy="4154984"/>
          </a:xfrm>
          <a:prstGeom prst="rect">
            <a:avLst/>
          </a:prstGeom>
          <a:noFill/>
        </p:spPr>
        <p:txBody>
          <a:bodyPr wrap="square">
            <a:spAutoFit/>
          </a:bodyPr>
          <a:lstStyle/>
          <a:p>
            <a:pPr marL="685800" lvl="1" indent="-228600">
              <a:spcAft>
                <a:spcPts val="1200"/>
              </a:spcAft>
              <a:buFont typeface="Arial" panose="020B0604020202020204" pitchFamily="34" charset="0"/>
              <a:buChar char="•"/>
            </a:pPr>
            <a:r>
              <a:rPr lang="en-US" sz="2800" b="1">
                <a:solidFill>
                  <a:srgbClr val="002060"/>
                </a:solidFill>
              </a:rPr>
              <a:t>Shock Index and ETCO2 monitoring discussed</a:t>
            </a:r>
          </a:p>
          <a:p>
            <a:pPr marL="685800" lvl="1" indent="-228600">
              <a:spcAft>
                <a:spcPts val="1200"/>
              </a:spcAft>
              <a:buFont typeface="Arial" panose="020B0604020202020204" pitchFamily="34" charset="0"/>
              <a:buChar char="•"/>
            </a:pPr>
            <a:r>
              <a:rPr lang="en-US" sz="2800" b="1">
                <a:solidFill>
                  <a:srgbClr val="002060"/>
                </a:solidFill>
              </a:rPr>
              <a:t>Discussion of traumatic cardiac arrest and resuscitation termination</a:t>
            </a:r>
          </a:p>
          <a:p>
            <a:pPr marL="685800" lvl="1" indent="-228600">
              <a:spcAft>
                <a:spcPts val="1200"/>
              </a:spcAft>
              <a:buFont typeface="Arial" panose="020B0604020202020204" pitchFamily="34" charset="0"/>
              <a:buChar char="•"/>
            </a:pPr>
            <a:r>
              <a:rPr lang="en-US" sz="2800" b="1">
                <a:solidFill>
                  <a:srgbClr val="002060"/>
                </a:solidFill>
              </a:rPr>
              <a:t>Whole blood, red cells, and other blood products are optimal hemorrhagic shock resuscitation fluids</a:t>
            </a:r>
          </a:p>
          <a:p>
            <a:pPr marL="685800" lvl="1" indent="-228600">
              <a:spcAft>
                <a:spcPts val="1200"/>
              </a:spcAft>
              <a:buFont typeface="Arial" panose="020B0604020202020204" pitchFamily="34" charset="0"/>
              <a:buChar char="•"/>
            </a:pPr>
            <a:r>
              <a:rPr lang="en-US" sz="2800" b="1">
                <a:solidFill>
                  <a:srgbClr val="002060"/>
                </a:solidFill>
              </a:rPr>
              <a:t>TXA administration supported</a:t>
            </a:r>
          </a:p>
          <a:p>
            <a:pPr marL="685800" lvl="1" indent="-228600">
              <a:spcAft>
                <a:spcPts val="1200"/>
              </a:spcAft>
              <a:buFont typeface="Arial" panose="020B0604020202020204" pitchFamily="34" charset="0"/>
              <a:buChar char="•"/>
            </a:pPr>
            <a:r>
              <a:rPr lang="en-US" sz="2800" b="1">
                <a:solidFill>
                  <a:srgbClr val="002060"/>
                </a:solidFill>
              </a:rPr>
              <a:t>Expanded table for Recommended Options for Reversal of Effects of Anticlotting Medications</a:t>
            </a:r>
          </a:p>
        </p:txBody>
      </p:sp>
    </p:spTree>
    <p:extLst>
      <p:ext uri="{BB962C8B-B14F-4D97-AF65-F5344CB8AC3E}">
        <p14:creationId xmlns:p14="http://schemas.microsoft.com/office/powerpoint/2010/main" val="159584735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5FD292-55B6-6423-73F4-8673E9874C74}"/>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5A7616EC-55B0-53BA-BCD0-9FC81D7F20DC}"/>
              </a:ext>
            </a:extLst>
          </p:cNvPr>
          <p:cNvSpPr txBox="1"/>
          <p:nvPr/>
        </p:nvSpPr>
        <p:spPr>
          <a:xfrm>
            <a:off x="11638621" y="6571280"/>
            <a:ext cx="553380" cy="246221"/>
          </a:xfrm>
          <a:prstGeom prst="rect">
            <a:avLst/>
          </a:prstGeom>
          <a:noFill/>
        </p:spPr>
        <p:txBody>
          <a:bodyPr wrap="square" rtlCol="0">
            <a:spAutoFit/>
          </a:bodyPr>
          <a:lstStyle/>
          <a:p>
            <a:r>
              <a:rPr lang="en-US" sz="1000" b="0" i="0">
                <a:solidFill>
                  <a:schemeClr val="bg1">
                    <a:lumMod val="50000"/>
                  </a:schemeClr>
                </a:solidFill>
                <a:effectLst/>
                <a:latin typeface="Lato" panose="020F0502020204030203" pitchFamily="34" charset="77"/>
                <a:ea typeface="Open Sans" pitchFamily="2" charset="0"/>
                <a:cs typeface="Open Sans" pitchFamily="2" charset="0"/>
              </a:rPr>
              <a:t>©</a:t>
            </a:r>
            <a:r>
              <a:rPr lang="en-US" sz="1000" b="1">
                <a:solidFill>
                  <a:schemeClr val="bg1">
                    <a:lumMod val="50000"/>
                  </a:schemeClr>
                </a:solidFill>
                <a:effectLst/>
                <a:latin typeface="Lato" panose="020F0502020204030203" pitchFamily="34" charset="77"/>
                <a:ea typeface="Open Sans" pitchFamily="2" charset="0"/>
                <a:cs typeface="Open Sans" pitchFamily="2" charset="0"/>
              </a:rPr>
              <a:t>ACS</a:t>
            </a:r>
          </a:p>
        </p:txBody>
      </p:sp>
      <p:grpSp>
        <p:nvGrpSpPr>
          <p:cNvPr id="3" name="Group 2">
            <a:extLst>
              <a:ext uri="{FF2B5EF4-FFF2-40B4-BE49-F238E27FC236}">
                <a16:creationId xmlns:a16="http://schemas.microsoft.com/office/drawing/2014/main" id="{B52E1D35-52E3-6E75-553D-748AF66465E6}"/>
              </a:ext>
            </a:extLst>
          </p:cNvPr>
          <p:cNvGrpSpPr/>
          <p:nvPr/>
        </p:nvGrpSpPr>
        <p:grpSpPr>
          <a:xfrm>
            <a:off x="0" y="-7088"/>
            <a:ext cx="3002280" cy="815163"/>
            <a:chOff x="2069878" y="2994987"/>
            <a:chExt cx="9319135" cy="1871662"/>
          </a:xfrm>
        </p:grpSpPr>
        <p:pic>
          <p:nvPicPr>
            <p:cNvPr id="7" name="Bildobjekt 1">
              <a:extLst>
                <a:ext uri="{FF2B5EF4-FFF2-40B4-BE49-F238E27FC236}">
                  <a16:creationId xmlns:a16="http://schemas.microsoft.com/office/drawing/2014/main" id="{3AF5F12D-F3C0-AB37-9C93-9F86418676EC}"/>
                </a:ext>
              </a:extLst>
            </p:cNvPr>
            <p:cNvPicPr>
              <a:picLocks noChangeAspect="1"/>
            </p:cNvPicPr>
            <p:nvPr/>
          </p:nvPicPr>
          <p:blipFill>
            <a:blip r:embed="rId3">
              <a:extLst>
                <a:ext uri="{28A0092B-C50C-407E-A947-70E740481C1C}">
                  <a14:useLocalDpi xmlns:a14="http://schemas.microsoft.com/office/drawing/2010/main" val="0"/>
                </a:ext>
              </a:extLst>
            </a:blip>
            <a:srcRect t="31882" b="31720"/>
            <a:stretch>
              <a:fillRect/>
            </a:stretch>
          </p:blipFill>
          <p:spPr bwMode="auto">
            <a:xfrm>
              <a:off x="3134013" y="2994987"/>
              <a:ext cx="8255000" cy="1871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a:extLst>
                <a:ext uri="{FF2B5EF4-FFF2-40B4-BE49-F238E27FC236}">
                  <a16:creationId xmlns:a16="http://schemas.microsoft.com/office/drawing/2014/main" id="{AA584D37-1795-931E-8FD6-DEA1C0CA501B}"/>
                </a:ext>
              </a:extLst>
            </p:cNvPr>
            <p:cNvPicPr>
              <a:picLocks noChangeAspect="1"/>
            </p:cNvPicPr>
            <p:nvPr/>
          </p:nvPicPr>
          <p:blipFill rotWithShape="1">
            <a:blip r:embed="rId4">
              <a:extLst>
                <a:ext uri="{28A0092B-C50C-407E-A947-70E740481C1C}">
                  <a14:useLocalDpi xmlns:a14="http://schemas.microsoft.com/office/drawing/2010/main" val="0"/>
                </a:ext>
              </a:extLst>
            </a:blip>
            <a:srcRect b="25053"/>
            <a:stretch/>
          </p:blipFill>
          <p:spPr>
            <a:xfrm>
              <a:off x="2069878" y="3014638"/>
              <a:ext cx="1063413" cy="1832360"/>
            </a:xfrm>
            <a:prstGeom prst="rect">
              <a:avLst/>
            </a:prstGeom>
          </p:spPr>
        </p:pic>
      </p:grpSp>
      <p:pic>
        <p:nvPicPr>
          <p:cNvPr id="4" name="Picture 3" descr="A black and blue rectangle&#10;&#10;Description automatically generated">
            <a:extLst>
              <a:ext uri="{FF2B5EF4-FFF2-40B4-BE49-F238E27FC236}">
                <a16:creationId xmlns:a16="http://schemas.microsoft.com/office/drawing/2014/main" id="{41C6641B-B70F-D19F-70F9-40C26DA7F991}"/>
              </a:ext>
            </a:extLst>
          </p:cNvPr>
          <p:cNvPicPr>
            <a:picLocks noChangeAspect="1"/>
          </p:cNvPicPr>
          <p:nvPr/>
        </p:nvPicPr>
        <p:blipFill>
          <a:blip r:embed="rId5"/>
          <a:srcRect r="75375"/>
          <a:stretch>
            <a:fillRect/>
          </a:stretch>
        </p:blipFill>
        <p:spPr>
          <a:xfrm>
            <a:off x="0" y="759018"/>
            <a:ext cx="3002280" cy="6098981"/>
          </a:xfrm>
          <a:prstGeom prst="rect">
            <a:avLst/>
          </a:prstGeom>
        </p:spPr>
      </p:pic>
      <p:pic>
        <p:nvPicPr>
          <p:cNvPr id="5" name="Picture 4" descr="A black and white logo&#10;&#10;Description automatically generated">
            <a:extLst>
              <a:ext uri="{FF2B5EF4-FFF2-40B4-BE49-F238E27FC236}">
                <a16:creationId xmlns:a16="http://schemas.microsoft.com/office/drawing/2014/main" id="{9B881550-7487-18B0-C785-4B9F1C904C9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42324" y="5669191"/>
            <a:ext cx="2644690" cy="1035269"/>
          </a:xfrm>
          <a:prstGeom prst="rect">
            <a:avLst/>
          </a:prstGeom>
          <a:effectLst>
            <a:outerShdw blurRad="50800" dist="38100" dir="2700000" algn="tl" rotWithShape="0">
              <a:prstClr val="black">
                <a:alpha val="40000"/>
              </a:prstClr>
            </a:outerShdw>
          </a:effectLst>
        </p:spPr>
      </p:pic>
      <p:cxnSp>
        <p:nvCxnSpPr>
          <p:cNvPr id="6" name="Straight Connector 8">
            <a:extLst>
              <a:ext uri="{FF2B5EF4-FFF2-40B4-BE49-F238E27FC236}">
                <a16:creationId xmlns:a16="http://schemas.microsoft.com/office/drawing/2014/main" id="{E06C5E37-75F2-C341-656A-BA5284CEB08C}"/>
              </a:ext>
            </a:extLst>
          </p:cNvPr>
          <p:cNvCxnSpPr>
            <a:cxnSpLocks/>
          </p:cNvCxnSpPr>
          <p:nvPr/>
        </p:nvCxnSpPr>
        <p:spPr>
          <a:xfrm>
            <a:off x="361110" y="2204503"/>
            <a:ext cx="2060814" cy="0"/>
          </a:xfrm>
          <a:prstGeom prst="line">
            <a:avLst/>
          </a:prstGeom>
          <a:ln w="38100">
            <a:solidFill>
              <a:srgbClr val="E62625"/>
            </a:solidFill>
          </a:ln>
        </p:spPr>
        <p:style>
          <a:lnRef idx="3">
            <a:schemeClr val="dk1"/>
          </a:lnRef>
          <a:fillRef idx="0">
            <a:schemeClr val="dk1"/>
          </a:fillRef>
          <a:effectRef idx="2">
            <a:schemeClr val="dk1"/>
          </a:effectRef>
          <a:fontRef idx="minor">
            <a:schemeClr val="tx1"/>
          </a:fontRef>
        </p:style>
      </p:cxnSp>
      <p:pic>
        <p:nvPicPr>
          <p:cNvPr id="11" name="Bildobjekt 1">
            <a:extLst>
              <a:ext uri="{FF2B5EF4-FFF2-40B4-BE49-F238E27FC236}">
                <a16:creationId xmlns:a16="http://schemas.microsoft.com/office/drawing/2014/main" id="{80FADB1A-B536-C7C8-A5D0-0687FD443B98}"/>
              </a:ext>
            </a:extLst>
          </p:cNvPr>
          <p:cNvPicPr>
            <a:picLocks noChangeAspect="1"/>
          </p:cNvPicPr>
          <p:nvPr/>
        </p:nvPicPr>
        <p:blipFill rotWithShape="1">
          <a:blip r:embed="rId3">
            <a:extLst>
              <a:ext uri="{28A0092B-C50C-407E-A947-70E740481C1C}">
                <a14:useLocalDpi xmlns:a14="http://schemas.microsoft.com/office/drawing/2010/main" val="0"/>
              </a:ext>
            </a:extLst>
          </a:blip>
          <a:srcRect l="60097" t="33635" r="19983" b="33500"/>
          <a:stretch>
            <a:fillRect/>
          </a:stretch>
        </p:blipFill>
        <p:spPr bwMode="auto">
          <a:xfrm>
            <a:off x="642344" y="2962051"/>
            <a:ext cx="1644650" cy="1691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Box 7">
            <a:extLst>
              <a:ext uri="{FF2B5EF4-FFF2-40B4-BE49-F238E27FC236}">
                <a16:creationId xmlns:a16="http://schemas.microsoft.com/office/drawing/2014/main" id="{59A7CAB3-33E0-E210-77B9-80030F95F774}"/>
              </a:ext>
            </a:extLst>
          </p:cNvPr>
          <p:cNvSpPr txBox="1"/>
          <p:nvPr/>
        </p:nvSpPr>
        <p:spPr>
          <a:xfrm>
            <a:off x="286970" y="935659"/>
            <a:ext cx="2413353" cy="98488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900" b="1" i="0" u="none" strike="noStrike" kern="1200" cap="none" spc="0" normalizeH="0" baseline="0" noProof="0">
                <a:ln>
                  <a:noFill/>
                </a:ln>
                <a:solidFill>
                  <a:prstClr val="white"/>
                </a:solidFill>
                <a:effectLst/>
                <a:uLnTx/>
                <a:uFillTx/>
                <a:latin typeface="Open Sans" pitchFamily="2" charset="0"/>
                <a:ea typeface="Open Sans" pitchFamily="2" charset="0"/>
                <a:cs typeface="Open Sans" pitchFamily="2" charset="0"/>
              </a:rPr>
              <a:t>Update</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2900" b="1">
                <a:solidFill>
                  <a:prstClr val="white"/>
                </a:solidFill>
                <a:latin typeface="Open Sans" pitchFamily="2" charset="0"/>
                <a:ea typeface="Open Sans" pitchFamily="2" charset="0"/>
                <a:cs typeface="Open Sans" pitchFamily="2" charset="0"/>
              </a:rPr>
              <a:t>11</a:t>
            </a:r>
            <a:r>
              <a:rPr lang="en-US" sz="2900" b="1" baseline="30000">
                <a:solidFill>
                  <a:prstClr val="white"/>
                </a:solidFill>
                <a:latin typeface="Open Sans" pitchFamily="2" charset="0"/>
                <a:ea typeface="Open Sans" pitchFamily="2" charset="0"/>
                <a:cs typeface="Open Sans" pitchFamily="2" charset="0"/>
              </a:rPr>
              <a:t>th</a:t>
            </a:r>
            <a:r>
              <a:rPr lang="en-US" sz="2900" b="1">
                <a:solidFill>
                  <a:prstClr val="white"/>
                </a:solidFill>
                <a:latin typeface="Open Sans" pitchFamily="2" charset="0"/>
                <a:ea typeface="Open Sans" pitchFamily="2" charset="0"/>
                <a:cs typeface="Open Sans" pitchFamily="2" charset="0"/>
              </a:rPr>
              <a:t> Edition</a:t>
            </a:r>
            <a:endParaRPr kumimoji="0" lang="en-US" sz="2900" b="1" i="0" u="none" strike="noStrike" kern="1200" cap="none" spc="0" normalizeH="0" baseline="0" noProof="0">
              <a:ln>
                <a:noFill/>
              </a:ln>
              <a:solidFill>
                <a:srgbClr val="E62625"/>
              </a:solidFill>
              <a:effectLst/>
              <a:uLnTx/>
              <a:uFillTx/>
              <a:latin typeface="Open Sans" pitchFamily="2" charset="0"/>
              <a:ea typeface="Open Sans" pitchFamily="2" charset="0"/>
              <a:cs typeface="Open Sans" pitchFamily="2" charset="0"/>
            </a:endParaRPr>
          </a:p>
        </p:txBody>
      </p:sp>
      <p:sp>
        <p:nvSpPr>
          <p:cNvPr id="9" name="TextBox 8">
            <a:extLst>
              <a:ext uri="{FF2B5EF4-FFF2-40B4-BE49-F238E27FC236}">
                <a16:creationId xmlns:a16="http://schemas.microsoft.com/office/drawing/2014/main" id="{2BA0B931-A893-CE22-9601-C85DAA0C63C4}"/>
              </a:ext>
            </a:extLst>
          </p:cNvPr>
          <p:cNvSpPr txBox="1"/>
          <p:nvPr/>
        </p:nvSpPr>
        <p:spPr>
          <a:xfrm>
            <a:off x="2986548" y="38956"/>
            <a:ext cx="9205452" cy="707886"/>
          </a:xfrm>
          <a:prstGeom prst="rect">
            <a:avLst/>
          </a:prstGeom>
          <a:noFill/>
        </p:spPr>
        <p:txBody>
          <a:bodyPr wrap="square">
            <a:spAutoFit/>
          </a:bodyPr>
          <a:lstStyle/>
          <a:p>
            <a:pPr marL="228600" lvl="1" indent="-228600" algn="ctr">
              <a:spcAft>
                <a:spcPts val="1800"/>
              </a:spcAft>
            </a:pPr>
            <a:r>
              <a:rPr lang="en-US" sz="4000" b="1">
                <a:solidFill>
                  <a:srgbClr val="FF0000"/>
                </a:solidFill>
                <a:latin typeface="Open Sans" pitchFamily="2" charset="0"/>
                <a:ea typeface="Open Sans" pitchFamily="2" charset="0"/>
                <a:cs typeface="Open Sans" pitchFamily="2" charset="0"/>
              </a:rPr>
              <a:t>D</a:t>
            </a:r>
            <a:r>
              <a:rPr lang="en-US" sz="4000" b="1">
                <a:solidFill>
                  <a:srgbClr val="152C5D"/>
                </a:solidFill>
                <a:latin typeface="Open Sans" pitchFamily="2" charset="0"/>
                <a:ea typeface="Open Sans" pitchFamily="2" charset="0"/>
                <a:cs typeface="Open Sans" pitchFamily="2" charset="0"/>
              </a:rPr>
              <a:t>isability</a:t>
            </a:r>
          </a:p>
        </p:txBody>
      </p:sp>
      <p:sp>
        <p:nvSpPr>
          <p:cNvPr id="14" name="textruta 13">
            <a:extLst>
              <a:ext uri="{FF2B5EF4-FFF2-40B4-BE49-F238E27FC236}">
                <a16:creationId xmlns:a16="http://schemas.microsoft.com/office/drawing/2014/main" id="{8BA7F786-DB09-7E16-16A6-6DC083E50F44}"/>
              </a:ext>
            </a:extLst>
          </p:cNvPr>
          <p:cNvSpPr txBox="1"/>
          <p:nvPr/>
        </p:nvSpPr>
        <p:spPr>
          <a:xfrm>
            <a:off x="2929338" y="746852"/>
            <a:ext cx="9250620" cy="3877985"/>
          </a:xfrm>
          <a:prstGeom prst="rect">
            <a:avLst/>
          </a:prstGeom>
          <a:noFill/>
        </p:spPr>
        <p:txBody>
          <a:bodyPr wrap="square">
            <a:spAutoFit/>
          </a:bodyPr>
          <a:lstStyle/>
          <a:p>
            <a:pPr marL="685800" lvl="1" indent="-228600">
              <a:spcAft>
                <a:spcPts val="1200"/>
              </a:spcAft>
              <a:buFont typeface="Arial" panose="020B0604020202020204" pitchFamily="34" charset="0"/>
              <a:buChar char="•"/>
            </a:pPr>
            <a:r>
              <a:rPr lang="en-US" sz="2800" b="1">
                <a:solidFill>
                  <a:srgbClr val="002060"/>
                </a:solidFill>
              </a:rPr>
              <a:t>Expanded blunt cerebrovascular injury screening criteria</a:t>
            </a:r>
          </a:p>
          <a:p>
            <a:pPr marL="685800" lvl="1" indent="-228600">
              <a:spcAft>
                <a:spcPts val="1200"/>
              </a:spcAft>
              <a:buFont typeface="Arial" panose="020B0604020202020204" pitchFamily="34" charset="0"/>
              <a:buChar char="•"/>
            </a:pPr>
            <a:r>
              <a:rPr lang="en-US" sz="2800" b="1">
                <a:solidFill>
                  <a:srgbClr val="002060"/>
                </a:solidFill>
              </a:rPr>
              <a:t>Recommended blood pressure goals</a:t>
            </a:r>
          </a:p>
          <a:p>
            <a:pPr marL="685800" lvl="1" indent="-228600">
              <a:spcAft>
                <a:spcPts val="1200"/>
              </a:spcAft>
              <a:buFont typeface="Arial" panose="020B0604020202020204" pitchFamily="34" charset="0"/>
              <a:buChar char="•"/>
            </a:pPr>
            <a:r>
              <a:rPr lang="en-US" sz="2800" b="1">
                <a:solidFill>
                  <a:srgbClr val="002060"/>
                </a:solidFill>
              </a:rPr>
              <a:t>Recommend INR&lt;1.4</a:t>
            </a:r>
          </a:p>
          <a:p>
            <a:pPr marL="685800" lvl="1" indent="-228600">
              <a:spcAft>
                <a:spcPts val="1200"/>
              </a:spcAft>
              <a:buFont typeface="Arial" panose="020B0604020202020204" pitchFamily="34" charset="0"/>
              <a:buChar char="•"/>
            </a:pPr>
            <a:endParaRPr lang="en-US" sz="2800" b="1">
              <a:solidFill>
                <a:srgbClr val="002060"/>
              </a:solidFill>
            </a:endParaRPr>
          </a:p>
          <a:p>
            <a:pPr marL="685800" lvl="1" indent="-228600">
              <a:spcAft>
                <a:spcPts val="1200"/>
              </a:spcAft>
              <a:buFont typeface="Arial" panose="020B0604020202020204" pitchFamily="34" charset="0"/>
              <a:buChar char="•"/>
            </a:pPr>
            <a:endParaRPr lang="en-US" sz="2800" b="1">
              <a:solidFill>
                <a:srgbClr val="002060"/>
              </a:solidFill>
            </a:endParaRPr>
          </a:p>
          <a:p>
            <a:pPr marL="685800" lvl="1" indent="-228600">
              <a:spcAft>
                <a:spcPts val="1200"/>
              </a:spcAft>
              <a:buFont typeface="Arial" panose="020B0604020202020204" pitchFamily="34" charset="0"/>
              <a:buChar char="•"/>
            </a:pPr>
            <a:endParaRPr lang="en-US" sz="2800" b="1">
              <a:solidFill>
                <a:srgbClr val="002060"/>
              </a:solidFill>
            </a:endParaRPr>
          </a:p>
        </p:txBody>
      </p:sp>
      <p:pic>
        <p:nvPicPr>
          <p:cNvPr id="26" name="Bildobjekt 25" descr="En bild som visar text, skärmbild, Teckensnitt, nummer&#10;&#10;AI-genererat innehåll kan vara felaktigt.">
            <a:extLst>
              <a:ext uri="{FF2B5EF4-FFF2-40B4-BE49-F238E27FC236}">
                <a16:creationId xmlns:a16="http://schemas.microsoft.com/office/drawing/2014/main" id="{807A3CE1-16BD-BCB9-8C05-4A3FF894F07E}"/>
              </a:ext>
            </a:extLst>
          </p:cNvPr>
          <p:cNvPicPr>
            <a:picLocks noChangeAspect="1"/>
          </p:cNvPicPr>
          <p:nvPr/>
        </p:nvPicPr>
        <p:blipFill>
          <a:blip r:embed="rId7"/>
          <a:srcRect l="62246" t="25926" r="1366" b="54293"/>
          <a:stretch>
            <a:fillRect/>
          </a:stretch>
        </p:blipFill>
        <p:spPr>
          <a:xfrm>
            <a:off x="7633821" y="2252472"/>
            <a:ext cx="4436535" cy="1176528"/>
          </a:xfrm>
          <a:prstGeom prst="rect">
            <a:avLst/>
          </a:prstGeom>
        </p:spPr>
      </p:pic>
      <p:sp>
        <p:nvSpPr>
          <p:cNvPr id="28" name="textruta 27">
            <a:extLst>
              <a:ext uri="{FF2B5EF4-FFF2-40B4-BE49-F238E27FC236}">
                <a16:creationId xmlns:a16="http://schemas.microsoft.com/office/drawing/2014/main" id="{A2FA1FA2-B419-0DB8-948D-F49B2C96FF27}"/>
              </a:ext>
            </a:extLst>
          </p:cNvPr>
          <p:cNvSpPr txBox="1"/>
          <p:nvPr/>
        </p:nvSpPr>
        <p:spPr>
          <a:xfrm>
            <a:off x="2929338" y="2966153"/>
            <a:ext cx="9408966" cy="3847207"/>
          </a:xfrm>
          <a:prstGeom prst="rect">
            <a:avLst/>
          </a:prstGeom>
          <a:noFill/>
        </p:spPr>
        <p:txBody>
          <a:bodyPr wrap="square">
            <a:spAutoFit/>
          </a:bodyPr>
          <a:lstStyle/>
          <a:p>
            <a:pPr marL="685800" lvl="1" indent="-228600">
              <a:spcAft>
                <a:spcPts val="1200"/>
              </a:spcAft>
              <a:buFont typeface="Arial" panose="020B0604020202020204" pitchFamily="34" charset="0"/>
              <a:buChar char="•"/>
            </a:pPr>
            <a:r>
              <a:rPr lang="en-US" sz="2800" b="1">
                <a:solidFill>
                  <a:srgbClr val="002060"/>
                </a:solidFill>
              </a:rPr>
              <a:t>TBI: </a:t>
            </a:r>
          </a:p>
          <a:p>
            <a:pPr marL="685800" lvl="1" indent="-228600">
              <a:spcAft>
                <a:spcPts val="1200"/>
              </a:spcAft>
              <a:buFont typeface="Arial" panose="020B0604020202020204" pitchFamily="34" charset="0"/>
              <a:buChar char="•"/>
            </a:pPr>
            <a:r>
              <a:rPr lang="en-US" sz="2800" b="1">
                <a:solidFill>
                  <a:srgbClr val="002060"/>
                </a:solidFill>
              </a:rPr>
              <a:t>hypotension + hypoxia = 2 x risk of death</a:t>
            </a:r>
          </a:p>
          <a:p>
            <a:pPr marL="685800" lvl="1" indent="-228600">
              <a:spcAft>
                <a:spcPts val="1200"/>
              </a:spcAft>
              <a:buFont typeface="Arial" panose="020B0604020202020204" pitchFamily="34" charset="0"/>
              <a:buChar char="•"/>
            </a:pPr>
            <a:r>
              <a:rPr lang="en-US" sz="2800" b="1">
                <a:solidFill>
                  <a:srgbClr val="002060"/>
                </a:solidFill>
              </a:rPr>
              <a:t>Term </a:t>
            </a:r>
            <a:r>
              <a:rPr lang="en-US" sz="2800" b="1" err="1">
                <a:solidFill>
                  <a:srgbClr val="002060"/>
                </a:solidFill>
              </a:rPr>
              <a:t>Neuroworsening</a:t>
            </a:r>
            <a:r>
              <a:rPr lang="en-US" sz="2800" b="1">
                <a:solidFill>
                  <a:srgbClr val="002060"/>
                </a:solidFill>
              </a:rPr>
              <a:t> introduced</a:t>
            </a:r>
          </a:p>
          <a:p>
            <a:pPr marL="1143000" lvl="2" indent="-228600">
              <a:spcAft>
                <a:spcPts val="1200"/>
              </a:spcAft>
              <a:buFont typeface="Arial" panose="020B0604020202020204" pitchFamily="34" charset="0"/>
              <a:buChar char="•"/>
            </a:pPr>
            <a:r>
              <a:rPr lang="en-US" sz="2000" b="1">
                <a:solidFill>
                  <a:srgbClr val="002060"/>
                </a:solidFill>
              </a:rPr>
              <a:t>Spontaneous decrease in GCS motor score</a:t>
            </a:r>
          </a:p>
          <a:p>
            <a:pPr marL="1143000" lvl="2" indent="-228600">
              <a:spcAft>
                <a:spcPts val="1200"/>
              </a:spcAft>
              <a:buFont typeface="Arial" panose="020B0604020202020204" pitchFamily="34" charset="0"/>
              <a:buChar char="•"/>
            </a:pPr>
            <a:r>
              <a:rPr lang="en-US" sz="2000" b="1">
                <a:solidFill>
                  <a:srgbClr val="002060"/>
                </a:solidFill>
              </a:rPr>
              <a:t>New decreased pupillary reactivity, asymmetry, bilateral dilation</a:t>
            </a:r>
          </a:p>
          <a:p>
            <a:pPr marL="1143000" lvl="2" indent="-228600">
              <a:spcAft>
                <a:spcPts val="1200"/>
              </a:spcAft>
              <a:buFont typeface="Arial" panose="020B0604020202020204" pitchFamily="34" charset="0"/>
              <a:buChar char="•"/>
            </a:pPr>
            <a:r>
              <a:rPr lang="en-US" sz="2000" b="1">
                <a:solidFill>
                  <a:srgbClr val="002060"/>
                </a:solidFill>
              </a:rPr>
              <a:t>New focal motor deficit</a:t>
            </a:r>
          </a:p>
          <a:p>
            <a:pPr marL="1143000" lvl="2" indent="-228600">
              <a:spcAft>
                <a:spcPts val="1200"/>
              </a:spcAft>
              <a:buFont typeface="Arial" panose="020B0604020202020204" pitchFamily="34" charset="0"/>
              <a:buChar char="•"/>
            </a:pPr>
            <a:r>
              <a:rPr lang="en-US" sz="2000" b="1">
                <a:solidFill>
                  <a:srgbClr val="002060"/>
                </a:solidFill>
              </a:rPr>
              <a:t>Cushing´s triad: Widened pulse pressure, bradycardia, irregular respiration</a:t>
            </a:r>
          </a:p>
        </p:txBody>
      </p:sp>
    </p:spTree>
    <p:extLst>
      <p:ext uri="{BB962C8B-B14F-4D97-AF65-F5344CB8AC3E}">
        <p14:creationId xmlns:p14="http://schemas.microsoft.com/office/powerpoint/2010/main" val="423386884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EA1D94-26AE-509E-4E5A-207699E55526}"/>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D2BE8B25-8554-F7BD-C5BE-BBCAC78E94CC}"/>
              </a:ext>
            </a:extLst>
          </p:cNvPr>
          <p:cNvSpPr txBox="1"/>
          <p:nvPr/>
        </p:nvSpPr>
        <p:spPr>
          <a:xfrm>
            <a:off x="11638621" y="6571280"/>
            <a:ext cx="553380" cy="246221"/>
          </a:xfrm>
          <a:prstGeom prst="rect">
            <a:avLst/>
          </a:prstGeom>
          <a:noFill/>
        </p:spPr>
        <p:txBody>
          <a:bodyPr wrap="square" rtlCol="0">
            <a:spAutoFit/>
          </a:bodyPr>
          <a:lstStyle/>
          <a:p>
            <a:r>
              <a:rPr lang="en-US" sz="1000" b="0" i="0">
                <a:solidFill>
                  <a:schemeClr val="bg1">
                    <a:lumMod val="50000"/>
                  </a:schemeClr>
                </a:solidFill>
                <a:effectLst/>
                <a:latin typeface="Lato" panose="020F0502020204030203" pitchFamily="34" charset="77"/>
                <a:ea typeface="Open Sans" pitchFamily="2" charset="0"/>
                <a:cs typeface="Open Sans" pitchFamily="2" charset="0"/>
              </a:rPr>
              <a:t>©</a:t>
            </a:r>
            <a:r>
              <a:rPr lang="en-US" sz="1000" b="1">
                <a:solidFill>
                  <a:schemeClr val="bg1">
                    <a:lumMod val="50000"/>
                  </a:schemeClr>
                </a:solidFill>
                <a:effectLst/>
                <a:latin typeface="Lato" panose="020F0502020204030203" pitchFamily="34" charset="77"/>
                <a:ea typeface="Open Sans" pitchFamily="2" charset="0"/>
                <a:cs typeface="Open Sans" pitchFamily="2" charset="0"/>
              </a:rPr>
              <a:t>ACS</a:t>
            </a:r>
          </a:p>
        </p:txBody>
      </p:sp>
      <p:grpSp>
        <p:nvGrpSpPr>
          <p:cNvPr id="3" name="Group 2">
            <a:extLst>
              <a:ext uri="{FF2B5EF4-FFF2-40B4-BE49-F238E27FC236}">
                <a16:creationId xmlns:a16="http://schemas.microsoft.com/office/drawing/2014/main" id="{243D3E06-5A99-442B-754E-1437915A6616}"/>
              </a:ext>
            </a:extLst>
          </p:cNvPr>
          <p:cNvGrpSpPr/>
          <p:nvPr/>
        </p:nvGrpSpPr>
        <p:grpSpPr>
          <a:xfrm>
            <a:off x="0" y="-7088"/>
            <a:ext cx="3002280" cy="815163"/>
            <a:chOff x="2069878" y="2994987"/>
            <a:chExt cx="9319135" cy="1871662"/>
          </a:xfrm>
        </p:grpSpPr>
        <p:pic>
          <p:nvPicPr>
            <p:cNvPr id="7" name="Bildobjekt 1">
              <a:extLst>
                <a:ext uri="{FF2B5EF4-FFF2-40B4-BE49-F238E27FC236}">
                  <a16:creationId xmlns:a16="http://schemas.microsoft.com/office/drawing/2014/main" id="{B5DB4783-6CA4-0C6A-89FD-E6F663D1BB40}"/>
                </a:ext>
              </a:extLst>
            </p:cNvPr>
            <p:cNvPicPr>
              <a:picLocks noChangeAspect="1"/>
            </p:cNvPicPr>
            <p:nvPr/>
          </p:nvPicPr>
          <p:blipFill>
            <a:blip r:embed="rId3">
              <a:extLst>
                <a:ext uri="{28A0092B-C50C-407E-A947-70E740481C1C}">
                  <a14:useLocalDpi xmlns:a14="http://schemas.microsoft.com/office/drawing/2010/main" val="0"/>
                </a:ext>
              </a:extLst>
            </a:blip>
            <a:srcRect t="31882" b="31720"/>
            <a:stretch>
              <a:fillRect/>
            </a:stretch>
          </p:blipFill>
          <p:spPr bwMode="auto">
            <a:xfrm>
              <a:off x="3134013" y="2994987"/>
              <a:ext cx="8255000" cy="1871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a:extLst>
                <a:ext uri="{FF2B5EF4-FFF2-40B4-BE49-F238E27FC236}">
                  <a16:creationId xmlns:a16="http://schemas.microsoft.com/office/drawing/2014/main" id="{9635E2E3-E7B9-5ABA-010C-5597FDDA16E5}"/>
                </a:ext>
              </a:extLst>
            </p:cNvPr>
            <p:cNvPicPr>
              <a:picLocks noChangeAspect="1"/>
            </p:cNvPicPr>
            <p:nvPr/>
          </p:nvPicPr>
          <p:blipFill rotWithShape="1">
            <a:blip r:embed="rId4">
              <a:extLst>
                <a:ext uri="{28A0092B-C50C-407E-A947-70E740481C1C}">
                  <a14:useLocalDpi xmlns:a14="http://schemas.microsoft.com/office/drawing/2010/main" val="0"/>
                </a:ext>
              </a:extLst>
            </a:blip>
            <a:srcRect b="25053"/>
            <a:stretch/>
          </p:blipFill>
          <p:spPr>
            <a:xfrm>
              <a:off x="2069878" y="3014638"/>
              <a:ext cx="1063413" cy="1832360"/>
            </a:xfrm>
            <a:prstGeom prst="rect">
              <a:avLst/>
            </a:prstGeom>
          </p:spPr>
        </p:pic>
      </p:grpSp>
      <p:pic>
        <p:nvPicPr>
          <p:cNvPr id="4" name="Picture 3" descr="A black and blue rectangle&#10;&#10;Description automatically generated">
            <a:extLst>
              <a:ext uri="{FF2B5EF4-FFF2-40B4-BE49-F238E27FC236}">
                <a16:creationId xmlns:a16="http://schemas.microsoft.com/office/drawing/2014/main" id="{301203A5-5304-A065-ECC2-91F816FD158B}"/>
              </a:ext>
            </a:extLst>
          </p:cNvPr>
          <p:cNvPicPr>
            <a:picLocks noChangeAspect="1"/>
          </p:cNvPicPr>
          <p:nvPr/>
        </p:nvPicPr>
        <p:blipFill>
          <a:blip r:embed="rId5"/>
          <a:srcRect r="75375"/>
          <a:stretch>
            <a:fillRect/>
          </a:stretch>
        </p:blipFill>
        <p:spPr>
          <a:xfrm>
            <a:off x="0" y="759018"/>
            <a:ext cx="3002280" cy="6098981"/>
          </a:xfrm>
          <a:prstGeom prst="rect">
            <a:avLst/>
          </a:prstGeom>
        </p:spPr>
      </p:pic>
      <p:pic>
        <p:nvPicPr>
          <p:cNvPr id="5" name="Picture 4" descr="A black and white logo&#10;&#10;Description automatically generated">
            <a:extLst>
              <a:ext uri="{FF2B5EF4-FFF2-40B4-BE49-F238E27FC236}">
                <a16:creationId xmlns:a16="http://schemas.microsoft.com/office/drawing/2014/main" id="{7F3FF478-AEE4-C90A-CBF3-1124E7E2881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42324" y="5669191"/>
            <a:ext cx="2644690" cy="1035269"/>
          </a:xfrm>
          <a:prstGeom prst="rect">
            <a:avLst/>
          </a:prstGeom>
          <a:effectLst>
            <a:outerShdw blurRad="50800" dist="38100" dir="2700000" algn="tl" rotWithShape="0">
              <a:prstClr val="black">
                <a:alpha val="40000"/>
              </a:prstClr>
            </a:outerShdw>
          </a:effectLst>
        </p:spPr>
      </p:pic>
      <p:cxnSp>
        <p:nvCxnSpPr>
          <p:cNvPr id="6" name="Straight Connector 8">
            <a:extLst>
              <a:ext uri="{FF2B5EF4-FFF2-40B4-BE49-F238E27FC236}">
                <a16:creationId xmlns:a16="http://schemas.microsoft.com/office/drawing/2014/main" id="{7358F8B3-74FB-0B3C-F0A8-8459E63889C9}"/>
              </a:ext>
            </a:extLst>
          </p:cNvPr>
          <p:cNvCxnSpPr>
            <a:cxnSpLocks/>
          </p:cNvCxnSpPr>
          <p:nvPr/>
        </p:nvCxnSpPr>
        <p:spPr>
          <a:xfrm>
            <a:off x="361110" y="2204503"/>
            <a:ext cx="2060814" cy="0"/>
          </a:xfrm>
          <a:prstGeom prst="line">
            <a:avLst/>
          </a:prstGeom>
          <a:ln w="38100">
            <a:solidFill>
              <a:srgbClr val="E62625"/>
            </a:solidFill>
          </a:ln>
        </p:spPr>
        <p:style>
          <a:lnRef idx="3">
            <a:schemeClr val="dk1"/>
          </a:lnRef>
          <a:fillRef idx="0">
            <a:schemeClr val="dk1"/>
          </a:fillRef>
          <a:effectRef idx="2">
            <a:schemeClr val="dk1"/>
          </a:effectRef>
          <a:fontRef idx="minor">
            <a:schemeClr val="tx1"/>
          </a:fontRef>
        </p:style>
      </p:cxnSp>
      <p:pic>
        <p:nvPicPr>
          <p:cNvPr id="8" name="Bildobjekt 1">
            <a:extLst>
              <a:ext uri="{FF2B5EF4-FFF2-40B4-BE49-F238E27FC236}">
                <a16:creationId xmlns:a16="http://schemas.microsoft.com/office/drawing/2014/main" id="{EA83E376-3E4E-BAD6-2346-2528994E652E}"/>
              </a:ext>
            </a:extLst>
          </p:cNvPr>
          <p:cNvPicPr>
            <a:picLocks noChangeAspect="1"/>
          </p:cNvPicPr>
          <p:nvPr/>
        </p:nvPicPr>
        <p:blipFill rotWithShape="1">
          <a:blip r:embed="rId3">
            <a:extLst>
              <a:ext uri="{28A0092B-C50C-407E-A947-70E740481C1C}">
                <a14:useLocalDpi xmlns:a14="http://schemas.microsoft.com/office/drawing/2010/main" val="0"/>
              </a:ext>
            </a:extLst>
          </a:blip>
          <a:srcRect l="80214" t="32372" b="33473"/>
          <a:stretch>
            <a:fillRect/>
          </a:stretch>
        </p:blipFill>
        <p:spPr bwMode="auto">
          <a:xfrm>
            <a:off x="574748" y="2897206"/>
            <a:ext cx="1633538" cy="17562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Box 7">
            <a:extLst>
              <a:ext uri="{FF2B5EF4-FFF2-40B4-BE49-F238E27FC236}">
                <a16:creationId xmlns:a16="http://schemas.microsoft.com/office/drawing/2014/main" id="{CE9A7D16-059B-7B82-B308-5C425B8D32AE}"/>
              </a:ext>
            </a:extLst>
          </p:cNvPr>
          <p:cNvSpPr txBox="1"/>
          <p:nvPr/>
        </p:nvSpPr>
        <p:spPr>
          <a:xfrm>
            <a:off x="286970" y="935659"/>
            <a:ext cx="2413353" cy="98488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900" b="1" i="0" u="none" strike="noStrike" kern="1200" cap="none" spc="0" normalizeH="0" baseline="0" noProof="0">
                <a:ln>
                  <a:noFill/>
                </a:ln>
                <a:solidFill>
                  <a:prstClr val="white"/>
                </a:solidFill>
                <a:effectLst/>
                <a:uLnTx/>
                <a:uFillTx/>
                <a:latin typeface="Open Sans" pitchFamily="2" charset="0"/>
                <a:ea typeface="Open Sans" pitchFamily="2" charset="0"/>
                <a:cs typeface="Open Sans" pitchFamily="2" charset="0"/>
              </a:rPr>
              <a:t>Update</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2900" b="1">
                <a:solidFill>
                  <a:prstClr val="white"/>
                </a:solidFill>
                <a:latin typeface="Open Sans" pitchFamily="2" charset="0"/>
                <a:ea typeface="Open Sans" pitchFamily="2" charset="0"/>
                <a:cs typeface="Open Sans" pitchFamily="2" charset="0"/>
              </a:rPr>
              <a:t>11</a:t>
            </a:r>
            <a:r>
              <a:rPr lang="en-US" sz="2900" b="1" baseline="30000">
                <a:solidFill>
                  <a:prstClr val="white"/>
                </a:solidFill>
                <a:latin typeface="Open Sans" pitchFamily="2" charset="0"/>
                <a:ea typeface="Open Sans" pitchFamily="2" charset="0"/>
                <a:cs typeface="Open Sans" pitchFamily="2" charset="0"/>
              </a:rPr>
              <a:t>th</a:t>
            </a:r>
            <a:r>
              <a:rPr lang="en-US" sz="2900" b="1">
                <a:solidFill>
                  <a:prstClr val="white"/>
                </a:solidFill>
                <a:latin typeface="Open Sans" pitchFamily="2" charset="0"/>
                <a:ea typeface="Open Sans" pitchFamily="2" charset="0"/>
                <a:cs typeface="Open Sans" pitchFamily="2" charset="0"/>
              </a:rPr>
              <a:t> Edition</a:t>
            </a:r>
            <a:endParaRPr kumimoji="0" lang="en-US" sz="2900" b="1" i="0" u="none" strike="noStrike" kern="1200" cap="none" spc="0" normalizeH="0" baseline="0" noProof="0">
              <a:ln>
                <a:noFill/>
              </a:ln>
              <a:solidFill>
                <a:srgbClr val="E62625"/>
              </a:solidFill>
              <a:effectLst/>
              <a:uLnTx/>
              <a:uFillTx/>
              <a:latin typeface="Open Sans" pitchFamily="2" charset="0"/>
              <a:ea typeface="Open Sans" pitchFamily="2" charset="0"/>
              <a:cs typeface="Open Sans" pitchFamily="2" charset="0"/>
            </a:endParaRPr>
          </a:p>
        </p:txBody>
      </p:sp>
      <p:sp>
        <p:nvSpPr>
          <p:cNvPr id="16" name="TextBox 8">
            <a:extLst>
              <a:ext uri="{FF2B5EF4-FFF2-40B4-BE49-F238E27FC236}">
                <a16:creationId xmlns:a16="http://schemas.microsoft.com/office/drawing/2014/main" id="{80E73C57-7E66-CF40-22A0-F94BDF46382C}"/>
              </a:ext>
            </a:extLst>
          </p:cNvPr>
          <p:cNvSpPr txBox="1"/>
          <p:nvPr/>
        </p:nvSpPr>
        <p:spPr>
          <a:xfrm>
            <a:off x="2986548" y="-7088"/>
            <a:ext cx="9205452" cy="707886"/>
          </a:xfrm>
          <a:prstGeom prst="rect">
            <a:avLst/>
          </a:prstGeom>
          <a:noFill/>
        </p:spPr>
        <p:txBody>
          <a:bodyPr wrap="square">
            <a:spAutoFit/>
          </a:bodyPr>
          <a:lstStyle/>
          <a:p>
            <a:pPr marL="228600" lvl="1" indent="-228600" algn="ctr">
              <a:spcAft>
                <a:spcPts val="1800"/>
              </a:spcAft>
            </a:pPr>
            <a:r>
              <a:rPr lang="en-US" sz="4000" b="1">
                <a:solidFill>
                  <a:srgbClr val="FF0000"/>
                </a:solidFill>
                <a:latin typeface="Open Sans" pitchFamily="2" charset="0"/>
                <a:ea typeface="Open Sans" pitchFamily="2" charset="0"/>
                <a:cs typeface="Open Sans" pitchFamily="2" charset="0"/>
              </a:rPr>
              <a:t>E</a:t>
            </a:r>
            <a:r>
              <a:rPr lang="en-US" sz="4000" b="1">
                <a:solidFill>
                  <a:srgbClr val="152C5D"/>
                </a:solidFill>
                <a:latin typeface="Open Sans" pitchFamily="2" charset="0"/>
                <a:ea typeface="Open Sans" pitchFamily="2" charset="0"/>
                <a:cs typeface="Open Sans" pitchFamily="2" charset="0"/>
              </a:rPr>
              <a:t>xposure</a:t>
            </a:r>
          </a:p>
        </p:txBody>
      </p:sp>
      <p:sp>
        <p:nvSpPr>
          <p:cNvPr id="20" name="textruta 19">
            <a:extLst>
              <a:ext uri="{FF2B5EF4-FFF2-40B4-BE49-F238E27FC236}">
                <a16:creationId xmlns:a16="http://schemas.microsoft.com/office/drawing/2014/main" id="{8B3E642D-C560-76B1-4B9B-5A534C9D0342}"/>
              </a:ext>
            </a:extLst>
          </p:cNvPr>
          <p:cNvSpPr txBox="1"/>
          <p:nvPr/>
        </p:nvSpPr>
        <p:spPr>
          <a:xfrm>
            <a:off x="3048000" y="935659"/>
            <a:ext cx="4640580" cy="4678204"/>
          </a:xfrm>
          <a:prstGeom prst="rect">
            <a:avLst/>
          </a:prstGeom>
          <a:noFill/>
        </p:spPr>
        <p:txBody>
          <a:bodyPr wrap="square">
            <a:spAutoFit/>
          </a:bodyPr>
          <a:lstStyle/>
          <a:p>
            <a:pPr lvl="1" algn="ctr">
              <a:spcAft>
                <a:spcPts val="1200"/>
              </a:spcAft>
            </a:pPr>
            <a:r>
              <a:rPr lang="en-US" sz="3600" b="1">
                <a:solidFill>
                  <a:srgbClr val="002060"/>
                </a:solidFill>
              </a:rPr>
              <a:t>Musculoskeletal Injuries</a:t>
            </a:r>
          </a:p>
          <a:p>
            <a:pPr marL="685800" lvl="1" indent="-228600">
              <a:spcAft>
                <a:spcPts val="1200"/>
              </a:spcAft>
              <a:buFont typeface="Arial" panose="020B0604020202020204" pitchFamily="34" charset="0"/>
              <a:buChar char="•"/>
            </a:pPr>
            <a:endParaRPr lang="en-US" sz="2800" b="1">
              <a:solidFill>
                <a:srgbClr val="002060"/>
              </a:solidFill>
            </a:endParaRPr>
          </a:p>
          <a:p>
            <a:pPr marL="685800" lvl="1" indent="-228600">
              <a:spcAft>
                <a:spcPts val="1200"/>
              </a:spcAft>
              <a:buFont typeface="Arial" panose="020B0604020202020204" pitchFamily="34" charset="0"/>
              <a:buChar char="•"/>
            </a:pPr>
            <a:r>
              <a:rPr lang="en-US" sz="2800" b="1">
                <a:solidFill>
                  <a:srgbClr val="002060"/>
                </a:solidFill>
              </a:rPr>
              <a:t>Added Gustilo- Anderson open fracture classification in guidelines for antibiotics</a:t>
            </a:r>
          </a:p>
          <a:p>
            <a:pPr marL="685800" lvl="1" indent="-228600">
              <a:spcAft>
                <a:spcPts val="1200"/>
              </a:spcAft>
              <a:buFont typeface="Arial" panose="020B0604020202020204" pitchFamily="34" charset="0"/>
              <a:buChar char="•"/>
            </a:pPr>
            <a:endParaRPr lang="en-US" sz="2800" b="1">
              <a:solidFill>
                <a:srgbClr val="002060"/>
              </a:solidFill>
            </a:endParaRPr>
          </a:p>
        </p:txBody>
      </p:sp>
      <p:pic>
        <p:nvPicPr>
          <p:cNvPr id="9" name="Bildobjekt 8" descr="En bild som visar text, skärmbild, Teckensnitt, nummer&#10;&#10;AI-genererat innehåll kan vara felaktigt.">
            <a:extLst>
              <a:ext uri="{FF2B5EF4-FFF2-40B4-BE49-F238E27FC236}">
                <a16:creationId xmlns:a16="http://schemas.microsoft.com/office/drawing/2014/main" id="{8C853FC5-4682-E085-FC3D-85C33AC190A7}"/>
              </a:ext>
            </a:extLst>
          </p:cNvPr>
          <p:cNvPicPr>
            <a:picLocks noChangeAspect="1"/>
          </p:cNvPicPr>
          <p:nvPr/>
        </p:nvPicPr>
        <p:blipFill>
          <a:blip r:embed="rId7"/>
          <a:srcRect l="63063" t="6063" b="15825"/>
          <a:stretch>
            <a:fillRect/>
          </a:stretch>
        </p:blipFill>
        <p:spPr>
          <a:xfrm>
            <a:off x="7688580" y="1303020"/>
            <a:ext cx="4503420" cy="4619321"/>
          </a:xfrm>
          <a:prstGeom prst="rect">
            <a:avLst/>
          </a:prstGeom>
        </p:spPr>
      </p:pic>
    </p:spTree>
    <p:extLst>
      <p:ext uri="{BB962C8B-B14F-4D97-AF65-F5344CB8AC3E}">
        <p14:creationId xmlns:p14="http://schemas.microsoft.com/office/powerpoint/2010/main" val="187605730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3FAC36-E86F-9F01-B26D-C9635D690411}"/>
            </a:ext>
          </a:extLst>
        </p:cNvPr>
        <p:cNvGrpSpPr/>
        <p:nvPr/>
      </p:nvGrpSpPr>
      <p:grpSpPr>
        <a:xfrm>
          <a:off x="0" y="0"/>
          <a:ext cx="0" cy="0"/>
          <a:chOff x="0" y="0"/>
          <a:chExt cx="0" cy="0"/>
        </a:xfrm>
      </p:grpSpPr>
      <p:pic>
        <p:nvPicPr>
          <p:cNvPr id="8" name="Picture 7" descr="A group of people in protective gear&#10;&#10;Description automatically generated">
            <a:extLst>
              <a:ext uri="{FF2B5EF4-FFF2-40B4-BE49-F238E27FC236}">
                <a16:creationId xmlns:a16="http://schemas.microsoft.com/office/drawing/2014/main" id="{61880B35-751B-E7B7-2148-7899DC989B7F}"/>
              </a:ext>
            </a:extLst>
          </p:cNvPr>
          <p:cNvPicPr>
            <a:picLocks noChangeAspect="1"/>
          </p:cNvPicPr>
          <p:nvPr/>
        </p:nvPicPr>
        <p:blipFill rotWithShape="1">
          <a:blip r:embed="rId3">
            <a:extLst>
              <a:ext uri="{28A0092B-C50C-407E-A947-70E740481C1C}">
                <a14:useLocalDpi xmlns:a14="http://schemas.microsoft.com/office/drawing/2010/main" val="0"/>
              </a:ext>
            </a:extLst>
          </a:blip>
          <a:srcRect t="11547" r="13439"/>
          <a:stretch/>
        </p:blipFill>
        <p:spPr>
          <a:xfrm>
            <a:off x="1045029" y="-1"/>
            <a:ext cx="11146971" cy="6871565"/>
          </a:xfrm>
          <a:prstGeom prst="rect">
            <a:avLst/>
          </a:prstGeom>
        </p:spPr>
      </p:pic>
      <p:pic>
        <p:nvPicPr>
          <p:cNvPr id="2" name="Picture 1" descr="A blue and white background with a red rectangle and white text&#10;&#10;Description automatically generated">
            <a:extLst>
              <a:ext uri="{FF2B5EF4-FFF2-40B4-BE49-F238E27FC236}">
                <a16:creationId xmlns:a16="http://schemas.microsoft.com/office/drawing/2014/main" id="{9DE63C10-24DE-055E-FB05-533244FA4BF5}"/>
              </a:ext>
            </a:extLst>
          </p:cNvPr>
          <p:cNvPicPr>
            <a:picLocks noChangeAspect="1"/>
          </p:cNvPicPr>
          <p:nvPr/>
        </p:nvPicPr>
        <p:blipFill>
          <a:blip r:embed="rId4"/>
          <a:stretch>
            <a:fillRect/>
          </a:stretch>
        </p:blipFill>
        <p:spPr>
          <a:xfrm>
            <a:off x="0" y="-2"/>
            <a:ext cx="12192000" cy="6858000"/>
          </a:xfrm>
          <a:prstGeom prst="rect">
            <a:avLst/>
          </a:prstGeom>
        </p:spPr>
      </p:pic>
      <p:sp>
        <p:nvSpPr>
          <p:cNvPr id="11" name="TextBox 10">
            <a:extLst>
              <a:ext uri="{FF2B5EF4-FFF2-40B4-BE49-F238E27FC236}">
                <a16:creationId xmlns:a16="http://schemas.microsoft.com/office/drawing/2014/main" id="{BFFBFAB4-9D15-82AC-0E51-FCB062975790}"/>
              </a:ext>
            </a:extLst>
          </p:cNvPr>
          <p:cNvSpPr txBox="1"/>
          <p:nvPr/>
        </p:nvSpPr>
        <p:spPr>
          <a:xfrm>
            <a:off x="766762" y="2540794"/>
            <a:ext cx="4800600" cy="1261884"/>
          </a:xfrm>
          <a:prstGeom prst="rect">
            <a:avLst/>
          </a:prstGeom>
          <a:noFill/>
        </p:spPr>
        <p:txBody>
          <a:bodyPr wrap="square" rtlCol="0">
            <a:spAutoFit/>
          </a:bodyPr>
          <a:lstStyle/>
          <a:p>
            <a:r>
              <a:rPr lang="en-US" sz="3800" b="1">
                <a:solidFill>
                  <a:schemeClr val="bg1"/>
                </a:solidFill>
                <a:latin typeface="Open Sans" pitchFamily="2" charset="0"/>
                <a:ea typeface="Open Sans" pitchFamily="2" charset="0"/>
                <a:cs typeface="Open Sans" pitchFamily="2" charset="0"/>
              </a:rPr>
              <a:t>Special Considerations</a:t>
            </a:r>
          </a:p>
        </p:txBody>
      </p:sp>
      <p:pic>
        <p:nvPicPr>
          <p:cNvPr id="3" name="Picture 2" descr="A black and white logo&#10;&#10;Description automatically generated">
            <a:extLst>
              <a:ext uri="{FF2B5EF4-FFF2-40B4-BE49-F238E27FC236}">
                <a16:creationId xmlns:a16="http://schemas.microsoft.com/office/drawing/2014/main" id="{B11E1F9C-891D-4EA3-978B-1573A3CF982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28600" y="216843"/>
            <a:ext cx="3502959" cy="1371240"/>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46021548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1EC160-9E18-E004-5444-69E4985627A6}"/>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D5A179DF-9521-5CE3-4D94-8706E8022AAD}"/>
              </a:ext>
            </a:extLst>
          </p:cNvPr>
          <p:cNvSpPr txBox="1"/>
          <p:nvPr/>
        </p:nvSpPr>
        <p:spPr>
          <a:xfrm>
            <a:off x="11638621" y="6571280"/>
            <a:ext cx="553380" cy="246221"/>
          </a:xfrm>
          <a:prstGeom prst="rect">
            <a:avLst/>
          </a:prstGeom>
          <a:noFill/>
        </p:spPr>
        <p:txBody>
          <a:bodyPr wrap="square" rtlCol="0">
            <a:spAutoFit/>
          </a:bodyPr>
          <a:lstStyle/>
          <a:p>
            <a:r>
              <a:rPr lang="en-US" sz="1000" b="0" i="0">
                <a:solidFill>
                  <a:schemeClr val="bg1">
                    <a:lumMod val="50000"/>
                  </a:schemeClr>
                </a:solidFill>
                <a:effectLst/>
                <a:latin typeface="Lato" panose="020F0502020204030203" pitchFamily="34" charset="77"/>
                <a:ea typeface="Open Sans" pitchFamily="2" charset="0"/>
                <a:cs typeface="Open Sans" pitchFamily="2" charset="0"/>
              </a:rPr>
              <a:t>©</a:t>
            </a:r>
            <a:r>
              <a:rPr lang="en-US" sz="1000" b="1">
                <a:solidFill>
                  <a:schemeClr val="bg1">
                    <a:lumMod val="50000"/>
                  </a:schemeClr>
                </a:solidFill>
                <a:effectLst/>
                <a:latin typeface="Lato" panose="020F0502020204030203" pitchFamily="34" charset="77"/>
                <a:ea typeface="Open Sans" pitchFamily="2" charset="0"/>
                <a:cs typeface="Open Sans" pitchFamily="2" charset="0"/>
              </a:rPr>
              <a:t>ACS</a:t>
            </a:r>
          </a:p>
        </p:txBody>
      </p:sp>
      <p:grpSp>
        <p:nvGrpSpPr>
          <p:cNvPr id="3" name="Group 2">
            <a:extLst>
              <a:ext uri="{FF2B5EF4-FFF2-40B4-BE49-F238E27FC236}">
                <a16:creationId xmlns:a16="http://schemas.microsoft.com/office/drawing/2014/main" id="{B079B94C-4FB5-3B0C-0C57-E9C4EF07AA2B}"/>
              </a:ext>
            </a:extLst>
          </p:cNvPr>
          <p:cNvGrpSpPr/>
          <p:nvPr/>
        </p:nvGrpSpPr>
        <p:grpSpPr>
          <a:xfrm>
            <a:off x="0" y="-7088"/>
            <a:ext cx="3002280" cy="815163"/>
            <a:chOff x="2069878" y="2994987"/>
            <a:chExt cx="9319135" cy="1871662"/>
          </a:xfrm>
        </p:grpSpPr>
        <p:pic>
          <p:nvPicPr>
            <p:cNvPr id="7" name="Bildobjekt 1">
              <a:extLst>
                <a:ext uri="{FF2B5EF4-FFF2-40B4-BE49-F238E27FC236}">
                  <a16:creationId xmlns:a16="http://schemas.microsoft.com/office/drawing/2014/main" id="{10564605-1B1A-0847-4FD6-73965CD36954}"/>
                </a:ext>
              </a:extLst>
            </p:cNvPr>
            <p:cNvPicPr>
              <a:picLocks noChangeAspect="1"/>
            </p:cNvPicPr>
            <p:nvPr/>
          </p:nvPicPr>
          <p:blipFill>
            <a:blip r:embed="rId3">
              <a:extLst>
                <a:ext uri="{28A0092B-C50C-407E-A947-70E740481C1C}">
                  <a14:useLocalDpi xmlns:a14="http://schemas.microsoft.com/office/drawing/2010/main" val="0"/>
                </a:ext>
              </a:extLst>
            </a:blip>
            <a:srcRect t="31882" b="31720"/>
            <a:stretch>
              <a:fillRect/>
            </a:stretch>
          </p:blipFill>
          <p:spPr bwMode="auto">
            <a:xfrm>
              <a:off x="3134013" y="2994987"/>
              <a:ext cx="8255000" cy="1871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a:extLst>
                <a:ext uri="{FF2B5EF4-FFF2-40B4-BE49-F238E27FC236}">
                  <a16:creationId xmlns:a16="http://schemas.microsoft.com/office/drawing/2014/main" id="{61AE017C-5602-06DF-8579-D582392CDA53}"/>
                </a:ext>
              </a:extLst>
            </p:cNvPr>
            <p:cNvPicPr>
              <a:picLocks noChangeAspect="1"/>
            </p:cNvPicPr>
            <p:nvPr/>
          </p:nvPicPr>
          <p:blipFill rotWithShape="1">
            <a:blip r:embed="rId4">
              <a:extLst>
                <a:ext uri="{28A0092B-C50C-407E-A947-70E740481C1C}">
                  <a14:useLocalDpi xmlns:a14="http://schemas.microsoft.com/office/drawing/2010/main" val="0"/>
                </a:ext>
              </a:extLst>
            </a:blip>
            <a:srcRect b="25053"/>
            <a:stretch/>
          </p:blipFill>
          <p:spPr>
            <a:xfrm>
              <a:off x="2069878" y="3014638"/>
              <a:ext cx="1063413" cy="1832360"/>
            </a:xfrm>
            <a:prstGeom prst="rect">
              <a:avLst/>
            </a:prstGeom>
          </p:spPr>
        </p:pic>
      </p:grpSp>
      <p:pic>
        <p:nvPicPr>
          <p:cNvPr id="4" name="Picture 3" descr="A black and blue rectangle&#10;&#10;Description automatically generated">
            <a:extLst>
              <a:ext uri="{FF2B5EF4-FFF2-40B4-BE49-F238E27FC236}">
                <a16:creationId xmlns:a16="http://schemas.microsoft.com/office/drawing/2014/main" id="{A9E7916D-000C-576E-5E5D-10021F621829}"/>
              </a:ext>
            </a:extLst>
          </p:cNvPr>
          <p:cNvPicPr>
            <a:picLocks noChangeAspect="1"/>
          </p:cNvPicPr>
          <p:nvPr/>
        </p:nvPicPr>
        <p:blipFill>
          <a:blip r:embed="rId5"/>
          <a:srcRect r="75375"/>
          <a:stretch>
            <a:fillRect/>
          </a:stretch>
        </p:blipFill>
        <p:spPr>
          <a:xfrm>
            <a:off x="0" y="759018"/>
            <a:ext cx="3002280" cy="6098981"/>
          </a:xfrm>
          <a:prstGeom prst="rect">
            <a:avLst/>
          </a:prstGeom>
        </p:spPr>
      </p:pic>
      <p:pic>
        <p:nvPicPr>
          <p:cNvPr id="5" name="Picture 4" descr="A black and white logo&#10;&#10;Description automatically generated">
            <a:extLst>
              <a:ext uri="{FF2B5EF4-FFF2-40B4-BE49-F238E27FC236}">
                <a16:creationId xmlns:a16="http://schemas.microsoft.com/office/drawing/2014/main" id="{D065EF71-04D7-51FB-CE4D-F4359F1475D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42324" y="5669191"/>
            <a:ext cx="2644690" cy="1035269"/>
          </a:xfrm>
          <a:prstGeom prst="rect">
            <a:avLst/>
          </a:prstGeom>
          <a:effectLst>
            <a:outerShdw blurRad="50800" dist="38100" dir="2700000" algn="tl" rotWithShape="0">
              <a:prstClr val="black">
                <a:alpha val="40000"/>
              </a:prstClr>
            </a:outerShdw>
          </a:effectLst>
        </p:spPr>
      </p:pic>
      <p:cxnSp>
        <p:nvCxnSpPr>
          <p:cNvPr id="6" name="Straight Connector 8">
            <a:extLst>
              <a:ext uri="{FF2B5EF4-FFF2-40B4-BE49-F238E27FC236}">
                <a16:creationId xmlns:a16="http://schemas.microsoft.com/office/drawing/2014/main" id="{0C634D1F-0413-5103-B8F3-949D626B9221}"/>
              </a:ext>
            </a:extLst>
          </p:cNvPr>
          <p:cNvCxnSpPr>
            <a:cxnSpLocks/>
          </p:cNvCxnSpPr>
          <p:nvPr/>
        </p:nvCxnSpPr>
        <p:spPr>
          <a:xfrm>
            <a:off x="361110" y="2204503"/>
            <a:ext cx="2060814" cy="0"/>
          </a:xfrm>
          <a:prstGeom prst="line">
            <a:avLst/>
          </a:prstGeom>
          <a:ln w="38100">
            <a:solidFill>
              <a:srgbClr val="E62625"/>
            </a:solidFill>
          </a:ln>
        </p:spPr>
        <p:style>
          <a:lnRef idx="3">
            <a:schemeClr val="dk1"/>
          </a:lnRef>
          <a:fillRef idx="0">
            <a:schemeClr val="dk1"/>
          </a:fillRef>
          <a:effectRef idx="2">
            <a:schemeClr val="dk1"/>
          </a:effectRef>
          <a:fontRef idx="minor">
            <a:schemeClr val="tx1"/>
          </a:fontRef>
        </p:style>
      </p:cxnSp>
      <p:sp>
        <p:nvSpPr>
          <p:cNvPr id="11" name="TextBox 7">
            <a:extLst>
              <a:ext uri="{FF2B5EF4-FFF2-40B4-BE49-F238E27FC236}">
                <a16:creationId xmlns:a16="http://schemas.microsoft.com/office/drawing/2014/main" id="{6B08B40E-FEE3-2EB7-7D45-E0E51FC50C0D}"/>
              </a:ext>
            </a:extLst>
          </p:cNvPr>
          <p:cNvSpPr txBox="1"/>
          <p:nvPr/>
        </p:nvSpPr>
        <p:spPr>
          <a:xfrm>
            <a:off x="286970" y="935659"/>
            <a:ext cx="2413353" cy="98488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900" b="1" i="0" u="none" strike="noStrike" kern="1200" cap="none" spc="0" normalizeH="0" baseline="0" noProof="0">
                <a:ln>
                  <a:noFill/>
                </a:ln>
                <a:solidFill>
                  <a:prstClr val="white"/>
                </a:solidFill>
                <a:effectLst/>
                <a:uLnTx/>
                <a:uFillTx/>
                <a:latin typeface="Open Sans" pitchFamily="2" charset="0"/>
                <a:ea typeface="Open Sans" pitchFamily="2" charset="0"/>
                <a:cs typeface="Open Sans" pitchFamily="2" charset="0"/>
              </a:rPr>
              <a:t>Update</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2900" b="1">
                <a:solidFill>
                  <a:prstClr val="white"/>
                </a:solidFill>
                <a:latin typeface="Open Sans" pitchFamily="2" charset="0"/>
                <a:ea typeface="Open Sans" pitchFamily="2" charset="0"/>
                <a:cs typeface="Open Sans" pitchFamily="2" charset="0"/>
              </a:rPr>
              <a:t>11</a:t>
            </a:r>
            <a:r>
              <a:rPr lang="en-US" sz="2900" b="1" baseline="30000">
                <a:solidFill>
                  <a:prstClr val="white"/>
                </a:solidFill>
                <a:latin typeface="Open Sans" pitchFamily="2" charset="0"/>
                <a:ea typeface="Open Sans" pitchFamily="2" charset="0"/>
                <a:cs typeface="Open Sans" pitchFamily="2" charset="0"/>
              </a:rPr>
              <a:t>th</a:t>
            </a:r>
            <a:r>
              <a:rPr lang="en-US" sz="2900" b="1">
                <a:solidFill>
                  <a:prstClr val="white"/>
                </a:solidFill>
                <a:latin typeface="Open Sans" pitchFamily="2" charset="0"/>
                <a:ea typeface="Open Sans" pitchFamily="2" charset="0"/>
                <a:cs typeface="Open Sans" pitchFamily="2" charset="0"/>
              </a:rPr>
              <a:t> Edition</a:t>
            </a:r>
            <a:endParaRPr kumimoji="0" lang="en-US" sz="2900" b="1" i="0" u="none" strike="noStrike" kern="1200" cap="none" spc="0" normalizeH="0" baseline="0" noProof="0">
              <a:ln>
                <a:noFill/>
              </a:ln>
              <a:solidFill>
                <a:srgbClr val="E62625"/>
              </a:solidFill>
              <a:effectLst/>
              <a:uLnTx/>
              <a:uFillTx/>
              <a:latin typeface="Open Sans" pitchFamily="2" charset="0"/>
              <a:ea typeface="Open Sans" pitchFamily="2" charset="0"/>
              <a:cs typeface="Open Sans" pitchFamily="2" charset="0"/>
            </a:endParaRPr>
          </a:p>
        </p:txBody>
      </p:sp>
      <p:sp>
        <p:nvSpPr>
          <p:cNvPr id="16" name="TextBox 8">
            <a:extLst>
              <a:ext uri="{FF2B5EF4-FFF2-40B4-BE49-F238E27FC236}">
                <a16:creationId xmlns:a16="http://schemas.microsoft.com/office/drawing/2014/main" id="{AB97317B-5B46-209D-8C85-F0F62039BFFD}"/>
              </a:ext>
            </a:extLst>
          </p:cNvPr>
          <p:cNvSpPr txBox="1"/>
          <p:nvPr/>
        </p:nvSpPr>
        <p:spPr>
          <a:xfrm>
            <a:off x="2986548" y="-7088"/>
            <a:ext cx="9205452" cy="707886"/>
          </a:xfrm>
          <a:prstGeom prst="rect">
            <a:avLst/>
          </a:prstGeom>
          <a:noFill/>
        </p:spPr>
        <p:txBody>
          <a:bodyPr wrap="square">
            <a:spAutoFit/>
          </a:bodyPr>
          <a:lstStyle/>
          <a:p>
            <a:pPr marL="228600" lvl="1" indent="-228600" algn="ctr">
              <a:spcAft>
                <a:spcPts val="1800"/>
              </a:spcAft>
            </a:pPr>
            <a:r>
              <a:rPr lang="en-US" sz="4000" b="1">
                <a:solidFill>
                  <a:srgbClr val="FF0000"/>
                </a:solidFill>
                <a:latin typeface="Open Sans" pitchFamily="2" charset="0"/>
                <a:ea typeface="Open Sans" pitchFamily="2" charset="0"/>
                <a:cs typeface="Open Sans" pitchFamily="2" charset="0"/>
              </a:rPr>
              <a:t>Special Considerations</a:t>
            </a:r>
            <a:endParaRPr lang="en-US" sz="4000" b="1">
              <a:solidFill>
                <a:srgbClr val="152C5D"/>
              </a:solidFill>
              <a:latin typeface="Open Sans" pitchFamily="2" charset="0"/>
              <a:ea typeface="Open Sans" pitchFamily="2" charset="0"/>
              <a:cs typeface="Open Sans" pitchFamily="2" charset="0"/>
            </a:endParaRPr>
          </a:p>
        </p:txBody>
      </p:sp>
      <p:sp>
        <p:nvSpPr>
          <p:cNvPr id="20" name="textruta 19">
            <a:extLst>
              <a:ext uri="{FF2B5EF4-FFF2-40B4-BE49-F238E27FC236}">
                <a16:creationId xmlns:a16="http://schemas.microsoft.com/office/drawing/2014/main" id="{C5A75C42-B406-A048-6036-BF9C27328372}"/>
              </a:ext>
            </a:extLst>
          </p:cNvPr>
          <p:cNvSpPr txBox="1"/>
          <p:nvPr/>
        </p:nvSpPr>
        <p:spPr>
          <a:xfrm>
            <a:off x="3048000" y="935659"/>
            <a:ext cx="9144000" cy="5447645"/>
          </a:xfrm>
          <a:prstGeom prst="rect">
            <a:avLst/>
          </a:prstGeom>
          <a:noFill/>
        </p:spPr>
        <p:txBody>
          <a:bodyPr wrap="square" lIns="91440" tIns="45720" rIns="91440" bIns="45720" anchor="t">
            <a:spAutoFit/>
          </a:bodyPr>
          <a:lstStyle/>
          <a:p>
            <a:pPr lvl="1" algn="ctr">
              <a:spcAft>
                <a:spcPts val="1200"/>
              </a:spcAft>
            </a:pPr>
            <a:r>
              <a:rPr lang="en-US" sz="3600" b="1">
                <a:solidFill>
                  <a:srgbClr val="002060"/>
                </a:solidFill>
              </a:rPr>
              <a:t>Pediatric Patient</a:t>
            </a:r>
          </a:p>
          <a:p>
            <a:pPr marL="685800" lvl="1" indent="-228600">
              <a:spcAft>
                <a:spcPts val="1200"/>
              </a:spcAft>
              <a:buFont typeface="Arial" panose="020B0604020202020204" pitchFamily="34" charset="0"/>
              <a:buChar char="•"/>
            </a:pPr>
            <a:endParaRPr lang="en-US" sz="2800" b="1">
              <a:solidFill>
                <a:srgbClr val="002060"/>
              </a:solidFill>
            </a:endParaRPr>
          </a:p>
          <a:p>
            <a:pPr marL="685800" lvl="1" indent="-228600">
              <a:spcAft>
                <a:spcPts val="1200"/>
              </a:spcAft>
              <a:buFont typeface="Arial" panose="020B0604020202020204" pitchFamily="34" charset="0"/>
              <a:buChar char="•"/>
            </a:pPr>
            <a:r>
              <a:rPr lang="en-US" sz="2800" b="1">
                <a:solidFill>
                  <a:srgbClr val="002060"/>
                </a:solidFill>
              </a:rPr>
              <a:t>Blood product resuscitation recommended for hemorrhagic shock at 10 ml/kg</a:t>
            </a:r>
          </a:p>
          <a:p>
            <a:pPr marL="685800" lvl="1" indent="-228600">
              <a:spcAft>
                <a:spcPts val="1200"/>
              </a:spcAft>
              <a:buFont typeface="Arial" panose="020B0604020202020204" pitchFamily="34" charset="0"/>
              <a:buChar char="•"/>
            </a:pPr>
            <a:r>
              <a:rPr lang="en-US" sz="2800" b="1">
                <a:solidFill>
                  <a:srgbClr val="002060"/>
                </a:solidFill>
              </a:rPr>
              <a:t>Recommend infant RSI pretreatment with atropine</a:t>
            </a:r>
          </a:p>
          <a:p>
            <a:pPr marL="685800" lvl="1" indent="-228600">
              <a:spcAft>
                <a:spcPts val="1200"/>
              </a:spcAft>
              <a:buFont typeface="Arial" panose="020B0604020202020204" pitchFamily="34" charset="0"/>
              <a:buChar char="•"/>
            </a:pPr>
            <a:r>
              <a:rPr lang="en-US" sz="2800" b="1">
                <a:solidFill>
                  <a:srgbClr val="002060"/>
                </a:solidFill>
              </a:rPr>
              <a:t>Surgical cricothyroidotomy continues to be discouraged for younger children</a:t>
            </a:r>
          </a:p>
          <a:p>
            <a:pPr marL="685800" lvl="1" indent="-228600">
              <a:spcAft>
                <a:spcPts val="1200"/>
              </a:spcAft>
              <a:buFont typeface="Arial" panose="020B0604020202020204" pitchFamily="34" charset="0"/>
              <a:buChar char="•"/>
            </a:pPr>
            <a:r>
              <a:rPr lang="en-US" sz="2800" b="1">
                <a:solidFill>
                  <a:srgbClr val="002060"/>
                </a:solidFill>
              </a:rPr>
              <a:t>Needle airways do not provide adequate ventilation but may provide short term oxygenation</a:t>
            </a:r>
          </a:p>
          <a:p>
            <a:pPr marL="685800" lvl="1" indent="-228600">
              <a:spcAft>
                <a:spcPts val="1200"/>
              </a:spcAft>
              <a:buFont typeface="Arial" panose="020B0604020202020204" pitchFamily="34" charset="0"/>
              <a:buChar char="•"/>
            </a:pPr>
            <a:endParaRPr lang="en-US" sz="2800" b="1">
              <a:solidFill>
                <a:srgbClr val="002060"/>
              </a:solidFill>
            </a:endParaRPr>
          </a:p>
        </p:txBody>
      </p:sp>
    </p:spTree>
    <p:extLst>
      <p:ext uri="{BB962C8B-B14F-4D97-AF65-F5344CB8AC3E}">
        <p14:creationId xmlns:p14="http://schemas.microsoft.com/office/powerpoint/2010/main" val="125375424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3AA7F2-2E9A-B641-C45F-FE086CDE16F6}"/>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D6984156-55B3-4CFB-F666-FC99053CEE59}"/>
              </a:ext>
            </a:extLst>
          </p:cNvPr>
          <p:cNvSpPr txBox="1"/>
          <p:nvPr/>
        </p:nvSpPr>
        <p:spPr>
          <a:xfrm>
            <a:off x="11638621" y="6571280"/>
            <a:ext cx="553380" cy="246221"/>
          </a:xfrm>
          <a:prstGeom prst="rect">
            <a:avLst/>
          </a:prstGeom>
          <a:noFill/>
        </p:spPr>
        <p:txBody>
          <a:bodyPr wrap="square" rtlCol="0">
            <a:spAutoFit/>
          </a:bodyPr>
          <a:lstStyle/>
          <a:p>
            <a:r>
              <a:rPr lang="en-US" sz="1000" b="0" i="0">
                <a:solidFill>
                  <a:schemeClr val="bg1">
                    <a:lumMod val="50000"/>
                  </a:schemeClr>
                </a:solidFill>
                <a:effectLst/>
                <a:latin typeface="Lato" panose="020F0502020204030203" pitchFamily="34" charset="77"/>
                <a:ea typeface="Open Sans" pitchFamily="2" charset="0"/>
                <a:cs typeface="Open Sans" pitchFamily="2" charset="0"/>
              </a:rPr>
              <a:t>©</a:t>
            </a:r>
            <a:r>
              <a:rPr lang="en-US" sz="1000" b="1">
                <a:solidFill>
                  <a:schemeClr val="bg1">
                    <a:lumMod val="50000"/>
                  </a:schemeClr>
                </a:solidFill>
                <a:effectLst/>
                <a:latin typeface="Lato" panose="020F0502020204030203" pitchFamily="34" charset="77"/>
                <a:ea typeface="Open Sans" pitchFamily="2" charset="0"/>
                <a:cs typeface="Open Sans" pitchFamily="2" charset="0"/>
              </a:rPr>
              <a:t>ACS</a:t>
            </a:r>
          </a:p>
        </p:txBody>
      </p:sp>
      <p:grpSp>
        <p:nvGrpSpPr>
          <p:cNvPr id="3" name="Group 2">
            <a:extLst>
              <a:ext uri="{FF2B5EF4-FFF2-40B4-BE49-F238E27FC236}">
                <a16:creationId xmlns:a16="http://schemas.microsoft.com/office/drawing/2014/main" id="{27217667-A7B0-116F-8882-C0D610574098}"/>
              </a:ext>
            </a:extLst>
          </p:cNvPr>
          <p:cNvGrpSpPr/>
          <p:nvPr/>
        </p:nvGrpSpPr>
        <p:grpSpPr>
          <a:xfrm>
            <a:off x="0" y="-7088"/>
            <a:ext cx="3002280" cy="815163"/>
            <a:chOff x="2069878" y="2994987"/>
            <a:chExt cx="9319135" cy="1871662"/>
          </a:xfrm>
        </p:grpSpPr>
        <p:pic>
          <p:nvPicPr>
            <p:cNvPr id="7" name="Bildobjekt 1">
              <a:extLst>
                <a:ext uri="{FF2B5EF4-FFF2-40B4-BE49-F238E27FC236}">
                  <a16:creationId xmlns:a16="http://schemas.microsoft.com/office/drawing/2014/main" id="{0BCADCDF-D93D-773E-C3A7-41D9F35A7CE6}"/>
                </a:ext>
              </a:extLst>
            </p:cNvPr>
            <p:cNvPicPr>
              <a:picLocks noChangeAspect="1"/>
            </p:cNvPicPr>
            <p:nvPr/>
          </p:nvPicPr>
          <p:blipFill>
            <a:blip r:embed="rId3">
              <a:extLst>
                <a:ext uri="{28A0092B-C50C-407E-A947-70E740481C1C}">
                  <a14:useLocalDpi xmlns:a14="http://schemas.microsoft.com/office/drawing/2010/main" val="0"/>
                </a:ext>
              </a:extLst>
            </a:blip>
            <a:srcRect t="31882" b="31720"/>
            <a:stretch>
              <a:fillRect/>
            </a:stretch>
          </p:blipFill>
          <p:spPr bwMode="auto">
            <a:xfrm>
              <a:off x="3134013" y="2994987"/>
              <a:ext cx="8255000" cy="1871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a:extLst>
                <a:ext uri="{FF2B5EF4-FFF2-40B4-BE49-F238E27FC236}">
                  <a16:creationId xmlns:a16="http://schemas.microsoft.com/office/drawing/2014/main" id="{2F212B36-031B-A03A-E64C-53AC6F28B730}"/>
                </a:ext>
              </a:extLst>
            </p:cNvPr>
            <p:cNvPicPr>
              <a:picLocks noChangeAspect="1"/>
            </p:cNvPicPr>
            <p:nvPr/>
          </p:nvPicPr>
          <p:blipFill rotWithShape="1">
            <a:blip r:embed="rId4">
              <a:extLst>
                <a:ext uri="{28A0092B-C50C-407E-A947-70E740481C1C}">
                  <a14:useLocalDpi xmlns:a14="http://schemas.microsoft.com/office/drawing/2010/main" val="0"/>
                </a:ext>
              </a:extLst>
            </a:blip>
            <a:srcRect b="25053"/>
            <a:stretch/>
          </p:blipFill>
          <p:spPr>
            <a:xfrm>
              <a:off x="2069878" y="3014638"/>
              <a:ext cx="1063413" cy="1832360"/>
            </a:xfrm>
            <a:prstGeom prst="rect">
              <a:avLst/>
            </a:prstGeom>
          </p:spPr>
        </p:pic>
      </p:grpSp>
      <p:pic>
        <p:nvPicPr>
          <p:cNvPr id="4" name="Picture 3" descr="A black and blue rectangle&#10;&#10;Description automatically generated">
            <a:extLst>
              <a:ext uri="{FF2B5EF4-FFF2-40B4-BE49-F238E27FC236}">
                <a16:creationId xmlns:a16="http://schemas.microsoft.com/office/drawing/2014/main" id="{DEDD17F8-76C4-AE6C-105F-46E4198AABB0}"/>
              </a:ext>
            </a:extLst>
          </p:cNvPr>
          <p:cNvPicPr>
            <a:picLocks noChangeAspect="1"/>
          </p:cNvPicPr>
          <p:nvPr/>
        </p:nvPicPr>
        <p:blipFill>
          <a:blip r:embed="rId5"/>
          <a:srcRect r="75375"/>
          <a:stretch>
            <a:fillRect/>
          </a:stretch>
        </p:blipFill>
        <p:spPr>
          <a:xfrm>
            <a:off x="0" y="759018"/>
            <a:ext cx="3002280" cy="6098981"/>
          </a:xfrm>
          <a:prstGeom prst="rect">
            <a:avLst/>
          </a:prstGeom>
        </p:spPr>
      </p:pic>
      <p:pic>
        <p:nvPicPr>
          <p:cNvPr id="5" name="Picture 4" descr="A black and white logo&#10;&#10;Description automatically generated">
            <a:extLst>
              <a:ext uri="{FF2B5EF4-FFF2-40B4-BE49-F238E27FC236}">
                <a16:creationId xmlns:a16="http://schemas.microsoft.com/office/drawing/2014/main" id="{340E3493-6EEB-BDCF-CB71-67EBCB5180D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42324" y="5669191"/>
            <a:ext cx="2644690" cy="1035269"/>
          </a:xfrm>
          <a:prstGeom prst="rect">
            <a:avLst/>
          </a:prstGeom>
          <a:effectLst>
            <a:outerShdw blurRad="50800" dist="38100" dir="2700000" algn="tl" rotWithShape="0">
              <a:prstClr val="black">
                <a:alpha val="40000"/>
              </a:prstClr>
            </a:outerShdw>
          </a:effectLst>
        </p:spPr>
      </p:pic>
      <p:cxnSp>
        <p:nvCxnSpPr>
          <p:cNvPr id="6" name="Straight Connector 8">
            <a:extLst>
              <a:ext uri="{FF2B5EF4-FFF2-40B4-BE49-F238E27FC236}">
                <a16:creationId xmlns:a16="http://schemas.microsoft.com/office/drawing/2014/main" id="{74BFF390-7C59-9E8F-3DFD-F2C498D1BDC3}"/>
              </a:ext>
            </a:extLst>
          </p:cNvPr>
          <p:cNvCxnSpPr>
            <a:cxnSpLocks/>
          </p:cNvCxnSpPr>
          <p:nvPr/>
        </p:nvCxnSpPr>
        <p:spPr>
          <a:xfrm>
            <a:off x="361110" y="2204503"/>
            <a:ext cx="2060814" cy="0"/>
          </a:xfrm>
          <a:prstGeom prst="line">
            <a:avLst/>
          </a:prstGeom>
          <a:ln w="38100">
            <a:solidFill>
              <a:srgbClr val="E62625"/>
            </a:solidFill>
          </a:ln>
        </p:spPr>
        <p:style>
          <a:lnRef idx="3">
            <a:schemeClr val="dk1"/>
          </a:lnRef>
          <a:fillRef idx="0">
            <a:schemeClr val="dk1"/>
          </a:fillRef>
          <a:effectRef idx="2">
            <a:schemeClr val="dk1"/>
          </a:effectRef>
          <a:fontRef idx="minor">
            <a:schemeClr val="tx1"/>
          </a:fontRef>
        </p:style>
      </p:cxnSp>
      <p:sp>
        <p:nvSpPr>
          <p:cNvPr id="11" name="TextBox 7">
            <a:extLst>
              <a:ext uri="{FF2B5EF4-FFF2-40B4-BE49-F238E27FC236}">
                <a16:creationId xmlns:a16="http://schemas.microsoft.com/office/drawing/2014/main" id="{18489A73-6CF2-1171-6513-DC09BD336FE7}"/>
              </a:ext>
            </a:extLst>
          </p:cNvPr>
          <p:cNvSpPr txBox="1"/>
          <p:nvPr/>
        </p:nvSpPr>
        <p:spPr>
          <a:xfrm>
            <a:off x="286970" y="935659"/>
            <a:ext cx="2413353" cy="98488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900" b="1" i="0" u="none" strike="noStrike" kern="1200" cap="none" spc="0" normalizeH="0" baseline="0" noProof="0">
                <a:ln>
                  <a:noFill/>
                </a:ln>
                <a:solidFill>
                  <a:prstClr val="white"/>
                </a:solidFill>
                <a:effectLst/>
                <a:uLnTx/>
                <a:uFillTx/>
                <a:latin typeface="Open Sans" pitchFamily="2" charset="0"/>
                <a:ea typeface="Open Sans" pitchFamily="2" charset="0"/>
                <a:cs typeface="Open Sans" pitchFamily="2" charset="0"/>
              </a:rPr>
              <a:t>Update</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2900" b="1">
                <a:solidFill>
                  <a:prstClr val="white"/>
                </a:solidFill>
                <a:latin typeface="Open Sans" pitchFamily="2" charset="0"/>
                <a:ea typeface="Open Sans" pitchFamily="2" charset="0"/>
                <a:cs typeface="Open Sans" pitchFamily="2" charset="0"/>
              </a:rPr>
              <a:t>11</a:t>
            </a:r>
            <a:r>
              <a:rPr lang="en-US" sz="2900" b="1" baseline="30000">
                <a:solidFill>
                  <a:prstClr val="white"/>
                </a:solidFill>
                <a:latin typeface="Open Sans" pitchFamily="2" charset="0"/>
                <a:ea typeface="Open Sans" pitchFamily="2" charset="0"/>
                <a:cs typeface="Open Sans" pitchFamily="2" charset="0"/>
              </a:rPr>
              <a:t>th</a:t>
            </a:r>
            <a:r>
              <a:rPr lang="en-US" sz="2900" b="1">
                <a:solidFill>
                  <a:prstClr val="white"/>
                </a:solidFill>
                <a:latin typeface="Open Sans" pitchFamily="2" charset="0"/>
                <a:ea typeface="Open Sans" pitchFamily="2" charset="0"/>
                <a:cs typeface="Open Sans" pitchFamily="2" charset="0"/>
              </a:rPr>
              <a:t> Edition</a:t>
            </a:r>
            <a:endParaRPr kumimoji="0" lang="en-US" sz="2900" b="1" i="0" u="none" strike="noStrike" kern="1200" cap="none" spc="0" normalizeH="0" baseline="0" noProof="0">
              <a:ln>
                <a:noFill/>
              </a:ln>
              <a:solidFill>
                <a:srgbClr val="E62625"/>
              </a:solidFill>
              <a:effectLst/>
              <a:uLnTx/>
              <a:uFillTx/>
              <a:latin typeface="Open Sans" pitchFamily="2" charset="0"/>
              <a:ea typeface="Open Sans" pitchFamily="2" charset="0"/>
              <a:cs typeface="Open Sans" pitchFamily="2" charset="0"/>
            </a:endParaRPr>
          </a:p>
        </p:txBody>
      </p:sp>
      <p:sp>
        <p:nvSpPr>
          <p:cNvPr id="20" name="textruta 19">
            <a:extLst>
              <a:ext uri="{FF2B5EF4-FFF2-40B4-BE49-F238E27FC236}">
                <a16:creationId xmlns:a16="http://schemas.microsoft.com/office/drawing/2014/main" id="{1D904C20-2FDA-BC38-258A-99AB993D599B}"/>
              </a:ext>
            </a:extLst>
          </p:cNvPr>
          <p:cNvSpPr txBox="1"/>
          <p:nvPr/>
        </p:nvSpPr>
        <p:spPr>
          <a:xfrm>
            <a:off x="3048000" y="935659"/>
            <a:ext cx="9144000" cy="2585323"/>
          </a:xfrm>
          <a:prstGeom prst="rect">
            <a:avLst/>
          </a:prstGeom>
          <a:noFill/>
        </p:spPr>
        <p:txBody>
          <a:bodyPr wrap="square" lIns="91440" tIns="45720" rIns="91440" bIns="45720" anchor="t">
            <a:spAutoFit/>
          </a:bodyPr>
          <a:lstStyle/>
          <a:p>
            <a:pPr lvl="1" algn="ctr"/>
            <a:r>
              <a:rPr lang="en-US" sz="3600" b="1">
                <a:solidFill>
                  <a:srgbClr val="002060"/>
                </a:solidFill>
              </a:rPr>
              <a:t>Older Adult</a:t>
            </a:r>
            <a:endParaRPr lang="en-US" sz="3600">
              <a:solidFill>
                <a:srgbClr val="000000"/>
              </a:solidFill>
            </a:endParaRPr>
          </a:p>
          <a:p>
            <a:pPr marL="685800" lvl="1" indent="-228600">
              <a:spcAft>
                <a:spcPts val="1200"/>
              </a:spcAft>
              <a:buFont typeface="Arial" panose="020B0604020202020204" pitchFamily="34" charset="0"/>
              <a:buChar char="•"/>
            </a:pPr>
            <a:endParaRPr lang="en-US" sz="1200" b="1">
              <a:solidFill>
                <a:srgbClr val="002060"/>
              </a:solidFill>
            </a:endParaRPr>
          </a:p>
          <a:p>
            <a:pPr marL="685800" lvl="1" indent="-228600">
              <a:spcAft>
                <a:spcPts val="1200"/>
              </a:spcAft>
              <a:buFont typeface="Arial" panose="020B0604020202020204" pitchFamily="34" charset="0"/>
              <a:buChar char="•"/>
            </a:pPr>
            <a:r>
              <a:rPr lang="en-US" sz="2800" b="1">
                <a:solidFill>
                  <a:srgbClr val="002060"/>
                </a:solidFill>
              </a:rPr>
              <a:t>Added frailty index</a:t>
            </a:r>
          </a:p>
          <a:p>
            <a:pPr marL="685800" lvl="1" indent="-228600">
              <a:spcAft>
                <a:spcPts val="1200"/>
              </a:spcAft>
              <a:buFont typeface="Arial" panose="020B0604020202020204" pitchFamily="34" charset="0"/>
              <a:buChar char="•"/>
            </a:pPr>
            <a:r>
              <a:rPr lang="en-US" sz="2800" b="1">
                <a:solidFill>
                  <a:srgbClr val="002060"/>
                </a:solidFill>
              </a:rPr>
              <a:t>Expanded discussion elder abuse</a:t>
            </a:r>
          </a:p>
          <a:p>
            <a:pPr marL="685800" lvl="1" indent="-228600">
              <a:spcAft>
                <a:spcPts val="1200"/>
              </a:spcAft>
              <a:buFont typeface="Arial" panose="020B0604020202020204" pitchFamily="34" charset="0"/>
              <a:buChar char="•"/>
            </a:pPr>
            <a:endParaRPr lang="en-US" sz="2800" b="1">
              <a:solidFill>
                <a:srgbClr val="002060"/>
              </a:solidFill>
            </a:endParaRPr>
          </a:p>
        </p:txBody>
      </p:sp>
      <p:pic>
        <p:nvPicPr>
          <p:cNvPr id="9" name="Bildobjekt 6" descr="En bild som visar text, skärmbild, Teckensnitt, dokument&#10;&#10;AI-genererat innehåll kan vara felaktigt.">
            <a:extLst>
              <a:ext uri="{FF2B5EF4-FFF2-40B4-BE49-F238E27FC236}">
                <a16:creationId xmlns:a16="http://schemas.microsoft.com/office/drawing/2014/main" id="{423E2253-2DA7-07B2-2B1E-906CCA6FC5E5}"/>
              </a:ext>
            </a:extLst>
          </p:cNvPr>
          <p:cNvPicPr>
            <a:picLocks noChangeAspect="1"/>
          </p:cNvPicPr>
          <p:nvPr/>
        </p:nvPicPr>
        <p:blipFill rotWithShape="1">
          <a:blip r:embed="rId7"/>
          <a:srcRect l="44939" t="14877" b="11599"/>
          <a:stretch/>
        </p:blipFill>
        <p:spPr>
          <a:xfrm>
            <a:off x="4649838" y="2988414"/>
            <a:ext cx="5940324" cy="3869585"/>
          </a:xfrm>
          <a:prstGeom prst="rect">
            <a:avLst/>
          </a:prstGeom>
        </p:spPr>
      </p:pic>
      <p:sp>
        <p:nvSpPr>
          <p:cNvPr id="12" name="TextBox 8">
            <a:extLst>
              <a:ext uri="{FF2B5EF4-FFF2-40B4-BE49-F238E27FC236}">
                <a16:creationId xmlns:a16="http://schemas.microsoft.com/office/drawing/2014/main" id="{43D61D6D-67C1-125F-D046-B514EF405B3D}"/>
              </a:ext>
            </a:extLst>
          </p:cNvPr>
          <p:cNvSpPr txBox="1"/>
          <p:nvPr/>
        </p:nvSpPr>
        <p:spPr>
          <a:xfrm>
            <a:off x="2986548" y="-7088"/>
            <a:ext cx="9205452" cy="707886"/>
          </a:xfrm>
          <a:prstGeom prst="rect">
            <a:avLst/>
          </a:prstGeom>
          <a:noFill/>
        </p:spPr>
        <p:txBody>
          <a:bodyPr wrap="square">
            <a:spAutoFit/>
          </a:bodyPr>
          <a:lstStyle/>
          <a:p>
            <a:pPr marL="228600" lvl="1" indent="-228600" algn="ctr">
              <a:spcAft>
                <a:spcPts val="1800"/>
              </a:spcAft>
            </a:pPr>
            <a:r>
              <a:rPr lang="en-US" sz="4000" b="1">
                <a:solidFill>
                  <a:srgbClr val="FF0000"/>
                </a:solidFill>
                <a:latin typeface="Open Sans" pitchFamily="2" charset="0"/>
                <a:ea typeface="Open Sans" pitchFamily="2" charset="0"/>
                <a:cs typeface="Open Sans" pitchFamily="2" charset="0"/>
              </a:rPr>
              <a:t>Special Considerations</a:t>
            </a:r>
            <a:endParaRPr lang="en-US" sz="4000" b="1">
              <a:solidFill>
                <a:srgbClr val="152C5D"/>
              </a:solidFill>
              <a:latin typeface="Open Sans" pitchFamily="2" charset="0"/>
              <a:ea typeface="Open Sans" pitchFamily="2" charset="0"/>
              <a:cs typeface="Open Sans" pitchFamily="2" charset="0"/>
            </a:endParaRPr>
          </a:p>
        </p:txBody>
      </p:sp>
    </p:spTree>
    <p:extLst>
      <p:ext uri="{BB962C8B-B14F-4D97-AF65-F5344CB8AC3E}">
        <p14:creationId xmlns:p14="http://schemas.microsoft.com/office/powerpoint/2010/main" val="29606334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F61968-F6AE-DE19-8109-B24906BE3A6C}"/>
            </a:ext>
          </a:extLst>
        </p:cNvPr>
        <p:cNvGrpSpPr/>
        <p:nvPr/>
      </p:nvGrpSpPr>
      <p:grpSpPr>
        <a:xfrm>
          <a:off x="0" y="0"/>
          <a:ext cx="0" cy="0"/>
          <a:chOff x="0" y="0"/>
          <a:chExt cx="0" cy="0"/>
        </a:xfrm>
      </p:grpSpPr>
      <p:pic>
        <p:nvPicPr>
          <p:cNvPr id="3" name="Picture 2" descr="A black and blue rectangle&#10;&#10;Description automatically generated">
            <a:extLst>
              <a:ext uri="{FF2B5EF4-FFF2-40B4-BE49-F238E27FC236}">
                <a16:creationId xmlns:a16="http://schemas.microsoft.com/office/drawing/2014/main" id="{AC7F2328-AE0A-5733-F276-5A35032450A4}"/>
              </a:ext>
            </a:extLst>
          </p:cNvPr>
          <p:cNvPicPr>
            <a:picLocks noChangeAspect="1"/>
          </p:cNvPicPr>
          <p:nvPr/>
        </p:nvPicPr>
        <p:blipFill>
          <a:blip r:embed="rId4"/>
          <a:stretch>
            <a:fillRect/>
          </a:stretch>
        </p:blipFill>
        <p:spPr>
          <a:xfrm>
            <a:off x="0" y="0"/>
            <a:ext cx="12192000" cy="6858000"/>
          </a:xfrm>
          <a:prstGeom prst="rect">
            <a:avLst/>
          </a:prstGeom>
        </p:spPr>
      </p:pic>
      <p:sp>
        <p:nvSpPr>
          <p:cNvPr id="2" name="TextBox 1">
            <a:extLst>
              <a:ext uri="{FF2B5EF4-FFF2-40B4-BE49-F238E27FC236}">
                <a16:creationId xmlns:a16="http://schemas.microsoft.com/office/drawing/2014/main" id="{A682852A-C49F-AB08-329E-A5A0DDC7273C}"/>
              </a:ext>
            </a:extLst>
          </p:cNvPr>
          <p:cNvSpPr txBox="1"/>
          <p:nvPr/>
        </p:nvSpPr>
        <p:spPr>
          <a:xfrm>
            <a:off x="3061433" y="648751"/>
            <a:ext cx="9130567" cy="3183436"/>
          </a:xfrm>
          <a:prstGeom prst="rect">
            <a:avLst/>
          </a:prstGeom>
          <a:noFill/>
        </p:spPr>
        <p:txBody>
          <a:bodyPr wrap="square" rtlCol="0">
            <a:spAutoFit/>
          </a:bodyPr>
          <a:lstStyle/>
          <a:p>
            <a:pPr lvl="0" defTabSz="685800">
              <a:lnSpc>
                <a:spcPct val="90000"/>
              </a:lnSpc>
              <a:spcBef>
                <a:spcPct val="0"/>
              </a:spcBef>
              <a:defRPr/>
            </a:pPr>
            <a:endParaRPr kumimoji="0" lang="en-US" altLang="sv-SE" sz="2400" b="0" i="0" u="none" strike="noStrike" kern="1200" cap="none" spc="0" normalizeH="0" baseline="0" noProof="0" dirty="0">
              <a:ln>
                <a:noFill/>
              </a:ln>
              <a:solidFill>
                <a:srgbClr val="002060"/>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lvl="0" defTabSz="685800">
              <a:lnSpc>
                <a:spcPct val="90000"/>
              </a:lnSpc>
              <a:spcBef>
                <a:spcPct val="0"/>
              </a:spcBef>
              <a:defRPr/>
            </a:pPr>
            <a:endParaRPr kumimoji="0" lang="en-US" altLang="sv-SE" sz="1800" b="0" i="0" u="none" strike="noStrike" kern="1200" cap="none" spc="0" normalizeH="0" baseline="0" noProof="0" dirty="0">
              <a:ln>
                <a:noFill/>
              </a:ln>
              <a:solidFill>
                <a:srgbClr val="000000"/>
              </a:solidFill>
              <a:effectLst/>
              <a:uLnTx/>
              <a:uFillTx/>
              <a:latin typeface="Trebuchet MS" panose="020B0603020202020204" pitchFamily="34" charset="0"/>
              <a:ea typeface="Calibri" panose="020F0502020204030204" pitchFamily="34" charset="0"/>
              <a:cs typeface="Trebuchet MS" panose="020B0603020202020204" pitchFamily="34" charset="0"/>
            </a:endParaRPr>
          </a:p>
          <a:p>
            <a:pPr marR="0" lvl="0" algn="l" defTabSz="914400" rtl="0" eaLnBrk="1" fontAlgn="base" latinLnBrk="0" hangingPunct="1">
              <a:lnSpc>
                <a:spcPct val="90000"/>
              </a:lnSpc>
              <a:spcBef>
                <a:spcPts val="1000"/>
              </a:spcBef>
              <a:spcAft>
                <a:spcPts val="0"/>
              </a:spcAft>
              <a:buClrTx/>
              <a:buSzTx/>
              <a:tabLst/>
              <a:defRPr/>
            </a:pPr>
            <a:endParaRPr kumimoji="0" lang="sv-SE" sz="2800" b="0" i="0" u="none" strike="noStrike" kern="1200" cap="none" spc="0" normalizeH="0" baseline="0" noProof="0" dirty="0">
              <a:ln>
                <a:noFill/>
              </a:ln>
              <a:solidFill>
                <a:prstClr val="black"/>
              </a:solidFill>
              <a:effectLst/>
              <a:uLnTx/>
              <a:uFillTx/>
              <a:latin typeface="Calibri"/>
              <a:ea typeface="Calibri"/>
              <a:cs typeface="Calibri"/>
            </a:endParaRPr>
          </a:p>
          <a:p>
            <a:pPr marR="0" lvl="0" algn="l" defTabSz="914400" rtl="0" eaLnBrk="1" fontAlgn="base" latinLnBrk="0" hangingPunct="1">
              <a:lnSpc>
                <a:spcPct val="90000"/>
              </a:lnSpc>
              <a:spcBef>
                <a:spcPts val="1000"/>
              </a:spcBef>
              <a:spcAft>
                <a:spcPts val="0"/>
              </a:spcAft>
              <a:buClrTx/>
              <a:buSzTx/>
              <a:tabLst/>
              <a:defRPr/>
            </a:pPr>
            <a:r>
              <a:rPr kumimoji="0" lang="sv-SE" sz="2800" b="0" i="0" u="none" strike="noStrike" kern="1200" cap="none" spc="0" normalizeH="0" baseline="0" noProof="0" dirty="0">
                <a:ln>
                  <a:noFill/>
                </a:ln>
                <a:solidFill>
                  <a:prstClr val="black"/>
                </a:solidFill>
                <a:effectLst/>
                <a:uLnTx/>
                <a:uFillTx/>
                <a:latin typeface="Calibri"/>
                <a:ea typeface="Calibri"/>
                <a:cs typeface="Calibri"/>
              </a:rPr>
              <a:t>		</a:t>
            </a:r>
            <a:endParaRPr kumimoji="0" lang="sv-SE" altLang="sv-SE" sz="2800" b="0" i="0" u="none" strike="noStrike" kern="1200" cap="none" spc="0" normalizeH="0" baseline="0" noProof="0" dirty="0">
              <a:ln>
                <a:noFill/>
              </a:ln>
              <a:solidFill>
                <a:prstClr val="black"/>
              </a:solidFill>
              <a:effectLst/>
              <a:uLnTx/>
              <a:uFillTx/>
              <a:latin typeface="Calibri"/>
              <a:ea typeface="Open Sans" pitchFamily="2" charset="0"/>
              <a:cs typeface="Calibri"/>
            </a:endParaRPr>
          </a:p>
          <a:p>
            <a:pPr>
              <a:spcBef>
                <a:spcPct val="0"/>
              </a:spcBef>
              <a:buFontTx/>
              <a:buNone/>
              <a:tabLst>
                <a:tab pos="1431925" algn="l"/>
                <a:tab pos="3679825" algn="l"/>
                <a:tab pos="4211638" algn="l"/>
                <a:tab pos="4664075" algn="l"/>
                <a:tab pos="5105400" algn="l"/>
              </a:tabLst>
            </a:pPr>
            <a:r>
              <a:rPr lang="sv-SE" altLang="sv-SE" sz="2400" dirty="0">
                <a:latin typeface="Arial" panose="020B0604020202020204" pitchFamily="34" charset="0"/>
              </a:rPr>
              <a:t>	</a:t>
            </a:r>
            <a:r>
              <a:rPr lang="sv-SE" altLang="sv-SE" sz="3200" dirty="0" err="1">
                <a:latin typeface="Arial" panose="020B0604020202020204" pitchFamily="34" charset="0"/>
              </a:rPr>
              <a:t>Today</a:t>
            </a:r>
            <a:r>
              <a:rPr lang="sv-SE" altLang="sv-SE" sz="3200" dirty="0">
                <a:latin typeface="Arial" panose="020B0604020202020204" pitchFamily="34" charset="0"/>
              </a:rPr>
              <a:t>		07.45	 - 	17.15</a:t>
            </a:r>
          </a:p>
          <a:p>
            <a:pPr>
              <a:spcBef>
                <a:spcPct val="0"/>
              </a:spcBef>
              <a:buFontTx/>
              <a:buNone/>
              <a:tabLst>
                <a:tab pos="1431925" algn="l"/>
                <a:tab pos="3679825" algn="l"/>
                <a:tab pos="4211638" algn="l"/>
                <a:tab pos="4664075" algn="l"/>
                <a:tab pos="5105400" algn="l"/>
              </a:tabLst>
            </a:pPr>
            <a:r>
              <a:rPr lang="sv-SE" altLang="sv-SE" sz="3200" dirty="0">
                <a:latin typeface="Arial" panose="020B0604020202020204" pitchFamily="34" charset="0"/>
              </a:rPr>
              <a:t>	</a:t>
            </a:r>
            <a:r>
              <a:rPr lang="sv-SE" altLang="sv-SE" sz="3200" dirty="0" err="1">
                <a:latin typeface="Arial" panose="020B0604020202020204" pitchFamily="34" charset="0"/>
              </a:rPr>
              <a:t>Training</a:t>
            </a:r>
            <a:r>
              <a:rPr lang="sv-SE" altLang="sv-SE" sz="3200" dirty="0">
                <a:latin typeface="Arial" panose="020B0604020202020204" pitchFamily="34" charset="0"/>
              </a:rPr>
              <a:t> 		09.15	 - 	12.35	</a:t>
            </a:r>
          </a:p>
          <a:p>
            <a:pPr>
              <a:spcBef>
                <a:spcPct val="0"/>
              </a:spcBef>
              <a:buFontTx/>
              <a:buNone/>
              <a:tabLst>
                <a:tab pos="1431925" algn="l"/>
                <a:tab pos="3679825" algn="l"/>
                <a:tab pos="4211638" algn="l"/>
                <a:tab pos="4664075" algn="l"/>
                <a:tab pos="5105400" algn="l"/>
              </a:tabLst>
            </a:pPr>
            <a:r>
              <a:rPr lang="sv-SE" altLang="sv-SE" sz="3200" dirty="0">
                <a:latin typeface="Arial" panose="020B0604020202020204" pitchFamily="34" charset="0"/>
              </a:rPr>
              <a:t>	Examination 	13.30	 - 	16.45</a:t>
            </a:r>
          </a:p>
        </p:txBody>
      </p:sp>
      <p:sp>
        <p:nvSpPr>
          <p:cNvPr id="4" name="TextBox 3">
            <a:extLst>
              <a:ext uri="{FF2B5EF4-FFF2-40B4-BE49-F238E27FC236}">
                <a16:creationId xmlns:a16="http://schemas.microsoft.com/office/drawing/2014/main" id="{4C66F806-8009-4B7A-8231-6F06B20790EA}"/>
              </a:ext>
            </a:extLst>
          </p:cNvPr>
          <p:cNvSpPr txBox="1"/>
          <p:nvPr/>
        </p:nvSpPr>
        <p:spPr>
          <a:xfrm>
            <a:off x="208372" y="1011859"/>
            <a:ext cx="2644690" cy="984885"/>
          </a:xfrm>
          <a:prstGeom prst="rect">
            <a:avLst/>
          </a:prstGeom>
          <a:noFill/>
        </p:spPr>
        <p:txBody>
          <a:bodyPr wrap="square" rtlCol="0">
            <a:spAutoFit/>
          </a:bodyPr>
          <a:lstStyle/>
          <a:p>
            <a:r>
              <a:rPr lang="en-US" sz="2900" b="1" dirty="0">
                <a:solidFill>
                  <a:schemeClr val="bg1"/>
                </a:solidFill>
                <a:latin typeface="Open Sans" pitchFamily="2" charset="0"/>
                <a:ea typeface="Open Sans" pitchFamily="2" charset="0"/>
                <a:cs typeface="Open Sans" pitchFamily="2" charset="0"/>
              </a:rPr>
              <a:t>Program</a:t>
            </a:r>
          </a:p>
          <a:p>
            <a:r>
              <a:rPr lang="en-US" sz="2900" b="1" dirty="0">
                <a:solidFill>
                  <a:srgbClr val="FF0000"/>
                </a:solidFill>
                <a:latin typeface="Open Sans" pitchFamily="2" charset="0"/>
                <a:ea typeface="Open Sans" pitchFamily="2" charset="0"/>
                <a:cs typeface="Open Sans" pitchFamily="2" charset="0"/>
              </a:rPr>
              <a:t>26-27/05</a:t>
            </a:r>
          </a:p>
        </p:txBody>
      </p:sp>
      <p:cxnSp>
        <p:nvCxnSpPr>
          <p:cNvPr id="8" name="Straight Connector 7">
            <a:extLst>
              <a:ext uri="{FF2B5EF4-FFF2-40B4-BE49-F238E27FC236}">
                <a16:creationId xmlns:a16="http://schemas.microsoft.com/office/drawing/2014/main" id="{2D8F55FC-C75B-5822-88A7-F395CB4EA6AB}"/>
              </a:ext>
            </a:extLst>
          </p:cNvPr>
          <p:cNvCxnSpPr>
            <a:cxnSpLocks/>
          </p:cNvCxnSpPr>
          <p:nvPr/>
        </p:nvCxnSpPr>
        <p:spPr>
          <a:xfrm>
            <a:off x="361110" y="2204503"/>
            <a:ext cx="2060814" cy="0"/>
          </a:xfrm>
          <a:prstGeom prst="line">
            <a:avLst/>
          </a:prstGeom>
          <a:ln w="38100">
            <a:solidFill>
              <a:srgbClr val="E62625"/>
            </a:solidFill>
          </a:ln>
        </p:spPr>
        <p:style>
          <a:lnRef idx="3">
            <a:schemeClr val="dk1"/>
          </a:lnRef>
          <a:fillRef idx="0">
            <a:schemeClr val="dk1"/>
          </a:fillRef>
          <a:effectRef idx="2">
            <a:schemeClr val="dk1"/>
          </a:effectRef>
          <a:fontRef idx="minor">
            <a:schemeClr val="tx1"/>
          </a:fontRef>
        </p:style>
      </p:cxnSp>
      <p:sp>
        <p:nvSpPr>
          <p:cNvPr id="6" name="TextBox 5">
            <a:extLst>
              <a:ext uri="{FF2B5EF4-FFF2-40B4-BE49-F238E27FC236}">
                <a16:creationId xmlns:a16="http://schemas.microsoft.com/office/drawing/2014/main" id="{6E330180-E142-3606-1914-5B45D98FAD60}"/>
              </a:ext>
            </a:extLst>
          </p:cNvPr>
          <p:cNvSpPr txBox="1"/>
          <p:nvPr/>
        </p:nvSpPr>
        <p:spPr>
          <a:xfrm>
            <a:off x="11638621" y="6571280"/>
            <a:ext cx="553380" cy="246221"/>
          </a:xfrm>
          <a:prstGeom prst="rect">
            <a:avLst/>
          </a:prstGeom>
          <a:noFill/>
        </p:spPr>
        <p:txBody>
          <a:bodyPr wrap="square" rtlCol="0">
            <a:spAutoFit/>
          </a:bodyPr>
          <a:lstStyle/>
          <a:p>
            <a:r>
              <a:rPr lang="en-US" sz="1000" b="0" i="0">
                <a:solidFill>
                  <a:schemeClr val="bg1">
                    <a:lumMod val="50000"/>
                  </a:schemeClr>
                </a:solidFill>
                <a:effectLst/>
                <a:latin typeface="Lato" panose="020F0502020204030203" pitchFamily="34" charset="77"/>
                <a:ea typeface="Open Sans" pitchFamily="2" charset="0"/>
                <a:cs typeface="Open Sans" pitchFamily="2" charset="0"/>
              </a:rPr>
              <a:t>©</a:t>
            </a:r>
            <a:r>
              <a:rPr lang="en-US" sz="1000" b="1">
                <a:solidFill>
                  <a:schemeClr val="bg1">
                    <a:lumMod val="50000"/>
                  </a:schemeClr>
                </a:solidFill>
                <a:effectLst/>
                <a:latin typeface="Lato" panose="020F0502020204030203" pitchFamily="34" charset="77"/>
                <a:ea typeface="Open Sans" pitchFamily="2" charset="0"/>
                <a:cs typeface="Open Sans" pitchFamily="2" charset="0"/>
              </a:rPr>
              <a:t>ACS</a:t>
            </a:r>
          </a:p>
        </p:txBody>
      </p:sp>
      <p:pic>
        <p:nvPicPr>
          <p:cNvPr id="9" name="Picture 8" descr="A black and white logo&#10;&#10;Description automatically generated">
            <a:extLst>
              <a:ext uri="{FF2B5EF4-FFF2-40B4-BE49-F238E27FC236}">
                <a16:creationId xmlns:a16="http://schemas.microsoft.com/office/drawing/2014/main" id="{33DE1AFC-0776-867F-2AF8-86DA797360A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72972" y="5726300"/>
            <a:ext cx="2644690" cy="1035269"/>
          </a:xfrm>
          <a:prstGeom prst="rect">
            <a:avLst/>
          </a:prstGeom>
          <a:effectLst>
            <a:outerShdw blurRad="50800" dist="38100" dir="2700000" algn="tl" rotWithShape="0">
              <a:prstClr val="black">
                <a:alpha val="40000"/>
              </a:prstClr>
            </a:outerShdw>
          </a:effectLst>
        </p:spPr>
      </p:pic>
    </p:spTree>
    <p:custDataLst>
      <p:tags r:id="rId1"/>
    </p:custDataLst>
    <p:extLst>
      <p:ext uri="{BB962C8B-B14F-4D97-AF65-F5344CB8AC3E}">
        <p14:creationId xmlns:p14="http://schemas.microsoft.com/office/powerpoint/2010/main" val="395630984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C9F26C-562D-7FA0-0C58-E212CB6E7C7B}"/>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EAA27CEA-D0BA-FF5E-B8F2-167ADC08D70B}"/>
              </a:ext>
            </a:extLst>
          </p:cNvPr>
          <p:cNvSpPr txBox="1"/>
          <p:nvPr/>
        </p:nvSpPr>
        <p:spPr>
          <a:xfrm>
            <a:off x="11638621" y="6571280"/>
            <a:ext cx="553380" cy="246221"/>
          </a:xfrm>
          <a:prstGeom prst="rect">
            <a:avLst/>
          </a:prstGeom>
          <a:noFill/>
        </p:spPr>
        <p:txBody>
          <a:bodyPr wrap="square" rtlCol="0">
            <a:spAutoFit/>
          </a:bodyPr>
          <a:lstStyle/>
          <a:p>
            <a:r>
              <a:rPr lang="en-US" sz="1000" b="0" i="0">
                <a:solidFill>
                  <a:schemeClr val="bg1">
                    <a:lumMod val="50000"/>
                  </a:schemeClr>
                </a:solidFill>
                <a:effectLst/>
                <a:latin typeface="Lato" panose="020F0502020204030203" pitchFamily="34" charset="77"/>
                <a:ea typeface="Open Sans" pitchFamily="2" charset="0"/>
                <a:cs typeface="Open Sans" pitchFamily="2" charset="0"/>
              </a:rPr>
              <a:t>©</a:t>
            </a:r>
            <a:r>
              <a:rPr lang="en-US" sz="1000" b="1">
                <a:solidFill>
                  <a:schemeClr val="bg1">
                    <a:lumMod val="50000"/>
                  </a:schemeClr>
                </a:solidFill>
                <a:effectLst/>
                <a:latin typeface="Lato" panose="020F0502020204030203" pitchFamily="34" charset="77"/>
                <a:ea typeface="Open Sans" pitchFamily="2" charset="0"/>
                <a:cs typeface="Open Sans" pitchFamily="2" charset="0"/>
              </a:rPr>
              <a:t>ACS</a:t>
            </a:r>
          </a:p>
        </p:txBody>
      </p:sp>
      <p:grpSp>
        <p:nvGrpSpPr>
          <p:cNvPr id="3" name="Group 2">
            <a:extLst>
              <a:ext uri="{FF2B5EF4-FFF2-40B4-BE49-F238E27FC236}">
                <a16:creationId xmlns:a16="http://schemas.microsoft.com/office/drawing/2014/main" id="{3399976D-C539-CEF8-375E-8FCE7D1EA14B}"/>
              </a:ext>
            </a:extLst>
          </p:cNvPr>
          <p:cNvGrpSpPr/>
          <p:nvPr/>
        </p:nvGrpSpPr>
        <p:grpSpPr>
          <a:xfrm>
            <a:off x="0" y="-7088"/>
            <a:ext cx="3002280" cy="815163"/>
            <a:chOff x="2069878" y="2994987"/>
            <a:chExt cx="9319135" cy="1871662"/>
          </a:xfrm>
        </p:grpSpPr>
        <p:pic>
          <p:nvPicPr>
            <p:cNvPr id="7" name="Bildobjekt 1">
              <a:extLst>
                <a:ext uri="{FF2B5EF4-FFF2-40B4-BE49-F238E27FC236}">
                  <a16:creationId xmlns:a16="http://schemas.microsoft.com/office/drawing/2014/main" id="{B3EF692B-9531-126E-ADAD-1C2C2EBF4499}"/>
                </a:ext>
              </a:extLst>
            </p:cNvPr>
            <p:cNvPicPr>
              <a:picLocks noChangeAspect="1"/>
            </p:cNvPicPr>
            <p:nvPr/>
          </p:nvPicPr>
          <p:blipFill>
            <a:blip r:embed="rId3">
              <a:extLst>
                <a:ext uri="{28A0092B-C50C-407E-A947-70E740481C1C}">
                  <a14:useLocalDpi xmlns:a14="http://schemas.microsoft.com/office/drawing/2010/main" val="0"/>
                </a:ext>
              </a:extLst>
            </a:blip>
            <a:srcRect t="31882" b="31720"/>
            <a:stretch>
              <a:fillRect/>
            </a:stretch>
          </p:blipFill>
          <p:spPr bwMode="auto">
            <a:xfrm>
              <a:off x="3134013" y="2994987"/>
              <a:ext cx="8255000" cy="1871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a:extLst>
                <a:ext uri="{FF2B5EF4-FFF2-40B4-BE49-F238E27FC236}">
                  <a16:creationId xmlns:a16="http://schemas.microsoft.com/office/drawing/2014/main" id="{F49F40C8-9B72-6970-2624-0C45C8A2CABB}"/>
                </a:ext>
              </a:extLst>
            </p:cNvPr>
            <p:cNvPicPr>
              <a:picLocks noChangeAspect="1"/>
            </p:cNvPicPr>
            <p:nvPr/>
          </p:nvPicPr>
          <p:blipFill rotWithShape="1">
            <a:blip r:embed="rId4">
              <a:extLst>
                <a:ext uri="{28A0092B-C50C-407E-A947-70E740481C1C}">
                  <a14:useLocalDpi xmlns:a14="http://schemas.microsoft.com/office/drawing/2010/main" val="0"/>
                </a:ext>
              </a:extLst>
            </a:blip>
            <a:srcRect b="25053"/>
            <a:stretch/>
          </p:blipFill>
          <p:spPr>
            <a:xfrm>
              <a:off x="2069878" y="3014638"/>
              <a:ext cx="1063413" cy="1832360"/>
            </a:xfrm>
            <a:prstGeom prst="rect">
              <a:avLst/>
            </a:prstGeom>
          </p:spPr>
        </p:pic>
      </p:grpSp>
      <p:pic>
        <p:nvPicPr>
          <p:cNvPr id="4" name="Picture 3" descr="A black and blue rectangle&#10;&#10;Description automatically generated">
            <a:extLst>
              <a:ext uri="{FF2B5EF4-FFF2-40B4-BE49-F238E27FC236}">
                <a16:creationId xmlns:a16="http://schemas.microsoft.com/office/drawing/2014/main" id="{C8D80553-9386-A84D-F3C5-279890B8474D}"/>
              </a:ext>
            </a:extLst>
          </p:cNvPr>
          <p:cNvPicPr>
            <a:picLocks noChangeAspect="1"/>
          </p:cNvPicPr>
          <p:nvPr/>
        </p:nvPicPr>
        <p:blipFill>
          <a:blip r:embed="rId5"/>
          <a:srcRect r="75375"/>
          <a:stretch>
            <a:fillRect/>
          </a:stretch>
        </p:blipFill>
        <p:spPr>
          <a:xfrm>
            <a:off x="0" y="759018"/>
            <a:ext cx="3002280" cy="6098981"/>
          </a:xfrm>
          <a:prstGeom prst="rect">
            <a:avLst/>
          </a:prstGeom>
        </p:spPr>
      </p:pic>
      <p:pic>
        <p:nvPicPr>
          <p:cNvPr id="5" name="Picture 4" descr="A black and white logo&#10;&#10;Description automatically generated">
            <a:extLst>
              <a:ext uri="{FF2B5EF4-FFF2-40B4-BE49-F238E27FC236}">
                <a16:creationId xmlns:a16="http://schemas.microsoft.com/office/drawing/2014/main" id="{6DAD7C94-2CEE-0776-23AD-AEBB1A9CA03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42324" y="5669191"/>
            <a:ext cx="2644690" cy="1035269"/>
          </a:xfrm>
          <a:prstGeom prst="rect">
            <a:avLst/>
          </a:prstGeom>
          <a:effectLst>
            <a:outerShdw blurRad="50800" dist="38100" dir="2700000" algn="tl" rotWithShape="0">
              <a:prstClr val="black">
                <a:alpha val="40000"/>
              </a:prstClr>
            </a:outerShdw>
          </a:effectLst>
        </p:spPr>
      </p:pic>
      <p:cxnSp>
        <p:nvCxnSpPr>
          <p:cNvPr id="6" name="Straight Connector 8">
            <a:extLst>
              <a:ext uri="{FF2B5EF4-FFF2-40B4-BE49-F238E27FC236}">
                <a16:creationId xmlns:a16="http://schemas.microsoft.com/office/drawing/2014/main" id="{D8497098-878F-1C72-98BD-F3FFEF888294}"/>
              </a:ext>
            </a:extLst>
          </p:cNvPr>
          <p:cNvCxnSpPr>
            <a:cxnSpLocks/>
          </p:cNvCxnSpPr>
          <p:nvPr/>
        </p:nvCxnSpPr>
        <p:spPr>
          <a:xfrm>
            <a:off x="361110" y="2204503"/>
            <a:ext cx="2060814" cy="0"/>
          </a:xfrm>
          <a:prstGeom prst="line">
            <a:avLst/>
          </a:prstGeom>
          <a:ln w="38100">
            <a:solidFill>
              <a:srgbClr val="E62625"/>
            </a:solidFill>
          </a:ln>
        </p:spPr>
        <p:style>
          <a:lnRef idx="3">
            <a:schemeClr val="dk1"/>
          </a:lnRef>
          <a:fillRef idx="0">
            <a:schemeClr val="dk1"/>
          </a:fillRef>
          <a:effectRef idx="2">
            <a:schemeClr val="dk1"/>
          </a:effectRef>
          <a:fontRef idx="minor">
            <a:schemeClr val="tx1"/>
          </a:fontRef>
        </p:style>
      </p:cxnSp>
      <p:sp>
        <p:nvSpPr>
          <p:cNvPr id="11" name="TextBox 7">
            <a:extLst>
              <a:ext uri="{FF2B5EF4-FFF2-40B4-BE49-F238E27FC236}">
                <a16:creationId xmlns:a16="http://schemas.microsoft.com/office/drawing/2014/main" id="{C2407747-52EA-CF58-3244-EF9E7297A50C}"/>
              </a:ext>
            </a:extLst>
          </p:cNvPr>
          <p:cNvSpPr txBox="1"/>
          <p:nvPr/>
        </p:nvSpPr>
        <p:spPr>
          <a:xfrm>
            <a:off x="286970" y="935659"/>
            <a:ext cx="2413353" cy="98488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900" b="1" i="0" u="none" strike="noStrike" kern="1200" cap="none" spc="0" normalizeH="0" baseline="0" noProof="0">
                <a:ln>
                  <a:noFill/>
                </a:ln>
                <a:solidFill>
                  <a:prstClr val="white"/>
                </a:solidFill>
                <a:effectLst/>
                <a:uLnTx/>
                <a:uFillTx/>
                <a:latin typeface="Open Sans" pitchFamily="2" charset="0"/>
                <a:ea typeface="Open Sans" pitchFamily="2" charset="0"/>
                <a:cs typeface="Open Sans" pitchFamily="2" charset="0"/>
              </a:rPr>
              <a:t>Update</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2900" b="1">
                <a:solidFill>
                  <a:prstClr val="white"/>
                </a:solidFill>
                <a:latin typeface="Open Sans" pitchFamily="2" charset="0"/>
                <a:ea typeface="Open Sans" pitchFamily="2" charset="0"/>
                <a:cs typeface="Open Sans" pitchFamily="2" charset="0"/>
              </a:rPr>
              <a:t>11</a:t>
            </a:r>
            <a:r>
              <a:rPr lang="en-US" sz="2900" b="1" baseline="30000">
                <a:solidFill>
                  <a:prstClr val="white"/>
                </a:solidFill>
                <a:latin typeface="Open Sans" pitchFamily="2" charset="0"/>
                <a:ea typeface="Open Sans" pitchFamily="2" charset="0"/>
                <a:cs typeface="Open Sans" pitchFamily="2" charset="0"/>
              </a:rPr>
              <a:t>th</a:t>
            </a:r>
            <a:r>
              <a:rPr lang="en-US" sz="2900" b="1">
                <a:solidFill>
                  <a:prstClr val="white"/>
                </a:solidFill>
                <a:latin typeface="Open Sans" pitchFamily="2" charset="0"/>
                <a:ea typeface="Open Sans" pitchFamily="2" charset="0"/>
                <a:cs typeface="Open Sans" pitchFamily="2" charset="0"/>
              </a:rPr>
              <a:t> Edition</a:t>
            </a:r>
            <a:endParaRPr kumimoji="0" lang="en-US" sz="2900" b="1" i="0" u="none" strike="noStrike" kern="1200" cap="none" spc="0" normalizeH="0" baseline="0" noProof="0">
              <a:ln>
                <a:noFill/>
              </a:ln>
              <a:solidFill>
                <a:srgbClr val="E62625"/>
              </a:solidFill>
              <a:effectLst/>
              <a:uLnTx/>
              <a:uFillTx/>
              <a:latin typeface="Open Sans" pitchFamily="2" charset="0"/>
              <a:ea typeface="Open Sans" pitchFamily="2" charset="0"/>
              <a:cs typeface="Open Sans" pitchFamily="2" charset="0"/>
            </a:endParaRPr>
          </a:p>
        </p:txBody>
      </p:sp>
      <p:sp>
        <p:nvSpPr>
          <p:cNvPr id="20" name="textruta 19">
            <a:extLst>
              <a:ext uri="{FF2B5EF4-FFF2-40B4-BE49-F238E27FC236}">
                <a16:creationId xmlns:a16="http://schemas.microsoft.com/office/drawing/2014/main" id="{ADAEE2B7-31BF-2956-EF12-B84EF1E96F60}"/>
              </a:ext>
            </a:extLst>
          </p:cNvPr>
          <p:cNvSpPr txBox="1"/>
          <p:nvPr/>
        </p:nvSpPr>
        <p:spPr>
          <a:xfrm>
            <a:off x="3048000" y="935659"/>
            <a:ext cx="9144000" cy="3570208"/>
          </a:xfrm>
          <a:prstGeom prst="rect">
            <a:avLst/>
          </a:prstGeom>
          <a:noFill/>
        </p:spPr>
        <p:txBody>
          <a:bodyPr wrap="square">
            <a:spAutoFit/>
          </a:bodyPr>
          <a:lstStyle/>
          <a:p>
            <a:pPr lvl="1" algn="ctr">
              <a:spcAft>
                <a:spcPts val="1200"/>
              </a:spcAft>
            </a:pPr>
            <a:r>
              <a:rPr lang="en-US" sz="3600" b="1">
                <a:solidFill>
                  <a:srgbClr val="002060"/>
                </a:solidFill>
              </a:rPr>
              <a:t>Pregnant Patient</a:t>
            </a:r>
          </a:p>
          <a:p>
            <a:pPr marL="685800" lvl="1" indent="-228600">
              <a:spcAft>
                <a:spcPts val="1200"/>
              </a:spcAft>
              <a:buFont typeface="Arial" panose="020B0604020202020204" pitchFamily="34" charset="0"/>
              <a:buChar char="•"/>
            </a:pPr>
            <a:endParaRPr lang="en-US" sz="2800" b="1">
              <a:solidFill>
                <a:srgbClr val="002060"/>
              </a:solidFill>
            </a:endParaRPr>
          </a:p>
          <a:p>
            <a:pPr marL="685800" lvl="1" indent="-228600">
              <a:spcAft>
                <a:spcPts val="1200"/>
              </a:spcAft>
              <a:buFont typeface="Arial" panose="020B0604020202020204" pitchFamily="34" charset="0"/>
              <a:buChar char="•"/>
            </a:pPr>
            <a:r>
              <a:rPr lang="en-US" sz="2800" b="1">
                <a:solidFill>
                  <a:srgbClr val="002060"/>
                </a:solidFill>
              </a:rPr>
              <a:t>Uterine IVC compression early as 18wks</a:t>
            </a:r>
          </a:p>
          <a:p>
            <a:pPr marL="1143000" lvl="2" indent="-228600">
              <a:spcAft>
                <a:spcPts val="1200"/>
              </a:spcAft>
              <a:buFont typeface="Arial" panose="020B0604020202020204" pitchFamily="34" charset="0"/>
              <a:buChar char="•"/>
            </a:pPr>
            <a:r>
              <a:rPr lang="en-US" sz="2800" b="1">
                <a:solidFill>
                  <a:srgbClr val="002060"/>
                </a:solidFill>
              </a:rPr>
              <a:t>Can decrease cardiac output up to 30%</a:t>
            </a:r>
          </a:p>
          <a:p>
            <a:pPr marL="1143000" lvl="2" indent="-228600">
              <a:spcAft>
                <a:spcPts val="1200"/>
              </a:spcAft>
              <a:buFont typeface="Arial" panose="020B0604020202020204" pitchFamily="34" charset="0"/>
              <a:buChar char="•"/>
            </a:pPr>
            <a:r>
              <a:rPr lang="en-US" sz="2800" b="1">
                <a:solidFill>
                  <a:srgbClr val="002060"/>
                </a:solidFill>
              </a:rPr>
              <a:t>Left uterine displacement important adjunct</a:t>
            </a:r>
          </a:p>
          <a:p>
            <a:pPr marL="685800" lvl="1" indent="-228600">
              <a:spcAft>
                <a:spcPts val="1200"/>
              </a:spcAft>
              <a:buFont typeface="Arial" panose="020B0604020202020204" pitchFamily="34" charset="0"/>
              <a:buChar char="•"/>
            </a:pPr>
            <a:endParaRPr lang="en-US" sz="2800" b="1">
              <a:solidFill>
                <a:srgbClr val="002060"/>
              </a:solidFill>
            </a:endParaRPr>
          </a:p>
        </p:txBody>
      </p:sp>
      <p:pic>
        <p:nvPicPr>
          <p:cNvPr id="9" name="Bildobjekt 8" descr="En bild som visar text, skärmbild, Människoansikte, Internetreklam&#10;&#10;AI-genererat innehåll kan vara felaktigt.">
            <a:extLst>
              <a:ext uri="{FF2B5EF4-FFF2-40B4-BE49-F238E27FC236}">
                <a16:creationId xmlns:a16="http://schemas.microsoft.com/office/drawing/2014/main" id="{F13E4398-C261-50B7-33E1-D84DD9D11F88}"/>
              </a:ext>
            </a:extLst>
          </p:cNvPr>
          <p:cNvPicPr>
            <a:picLocks noChangeAspect="1"/>
          </p:cNvPicPr>
          <p:nvPr/>
        </p:nvPicPr>
        <p:blipFill>
          <a:blip r:embed="rId7"/>
          <a:srcRect l="9563" t="39585" r="58125" b="11089"/>
          <a:stretch>
            <a:fillRect/>
          </a:stretch>
        </p:blipFill>
        <p:spPr>
          <a:xfrm>
            <a:off x="5562600" y="3924302"/>
            <a:ext cx="3939540" cy="2933698"/>
          </a:xfrm>
          <a:prstGeom prst="rect">
            <a:avLst/>
          </a:prstGeom>
        </p:spPr>
      </p:pic>
      <p:sp>
        <p:nvSpPr>
          <p:cNvPr id="12" name="TextBox 8">
            <a:extLst>
              <a:ext uri="{FF2B5EF4-FFF2-40B4-BE49-F238E27FC236}">
                <a16:creationId xmlns:a16="http://schemas.microsoft.com/office/drawing/2014/main" id="{7F0B318C-63FE-85F7-40F1-6EAD5038FBEC}"/>
              </a:ext>
            </a:extLst>
          </p:cNvPr>
          <p:cNvSpPr txBox="1"/>
          <p:nvPr/>
        </p:nvSpPr>
        <p:spPr>
          <a:xfrm>
            <a:off x="2986548" y="-7088"/>
            <a:ext cx="9205452" cy="707886"/>
          </a:xfrm>
          <a:prstGeom prst="rect">
            <a:avLst/>
          </a:prstGeom>
          <a:noFill/>
        </p:spPr>
        <p:txBody>
          <a:bodyPr wrap="square">
            <a:spAutoFit/>
          </a:bodyPr>
          <a:lstStyle/>
          <a:p>
            <a:pPr marL="228600" lvl="1" indent="-228600" algn="ctr">
              <a:spcAft>
                <a:spcPts val="1800"/>
              </a:spcAft>
            </a:pPr>
            <a:r>
              <a:rPr lang="en-US" sz="4000" b="1">
                <a:solidFill>
                  <a:srgbClr val="FF0000"/>
                </a:solidFill>
                <a:latin typeface="Open Sans" pitchFamily="2" charset="0"/>
                <a:ea typeface="Open Sans" pitchFamily="2" charset="0"/>
                <a:cs typeface="Open Sans" pitchFamily="2" charset="0"/>
              </a:rPr>
              <a:t>Special Considerations</a:t>
            </a:r>
            <a:endParaRPr lang="en-US" sz="4000" b="1">
              <a:solidFill>
                <a:srgbClr val="152C5D"/>
              </a:solidFill>
              <a:latin typeface="Open Sans" pitchFamily="2" charset="0"/>
              <a:ea typeface="Open Sans" pitchFamily="2" charset="0"/>
              <a:cs typeface="Open Sans" pitchFamily="2" charset="0"/>
            </a:endParaRPr>
          </a:p>
        </p:txBody>
      </p:sp>
    </p:spTree>
    <p:extLst>
      <p:ext uri="{BB962C8B-B14F-4D97-AF65-F5344CB8AC3E}">
        <p14:creationId xmlns:p14="http://schemas.microsoft.com/office/powerpoint/2010/main" val="236037850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402B29-D9FE-32D1-040C-5C4444CA7484}"/>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A352BB7D-21D0-A756-FD6F-BF20768F97B4}"/>
              </a:ext>
            </a:extLst>
          </p:cNvPr>
          <p:cNvSpPr txBox="1"/>
          <p:nvPr/>
        </p:nvSpPr>
        <p:spPr>
          <a:xfrm>
            <a:off x="11638621" y="6571280"/>
            <a:ext cx="553380" cy="246221"/>
          </a:xfrm>
          <a:prstGeom prst="rect">
            <a:avLst/>
          </a:prstGeom>
          <a:noFill/>
        </p:spPr>
        <p:txBody>
          <a:bodyPr wrap="square" rtlCol="0">
            <a:spAutoFit/>
          </a:bodyPr>
          <a:lstStyle/>
          <a:p>
            <a:r>
              <a:rPr lang="en-US" sz="1000" b="0" i="0">
                <a:solidFill>
                  <a:schemeClr val="bg1">
                    <a:lumMod val="50000"/>
                  </a:schemeClr>
                </a:solidFill>
                <a:effectLst/>
                <a:latin typeface="Lato" panose="020F0502020204030203" pitchFamily="34" charset="77"/>
                <a:ea typeface="Open Sans" pitchFamily="2" charset="0"/>
                <a:cs typeface="Open Sans" pitchFamily="2" charset="0"/>
              </a:rPr>
              <a:t>©</a:t>
            </a:r>
            <a:r>
              <a:rPr lang="en-US" sz="1000" b="1">
                <a:solidFill>
                  <a:schemeClr val="bg1">
                    <a:lumMod val="50000"/>
                  </a:schemeClr>
                </a:solidFill>
                <a:effectLst/>
                <a:latin typeface="Lato" panose="020F0502020204030203" pitchFamily="34" charset="77"/>
                <a:ea typeface="Open Sans" pitchFamily="2" charset="0"/>
                <a:cs typeface="Open Sans" pitchFamily="2" charset="0"/>
              </a:rPr>
              <a:t>ACS</a:t>
            </a:r>
          </a:p>
        </p:txBody>
      </p:sp>
      <p:grpSp>
        <p:nvGrpSpPr>
          <p:cNvPr id="3" name="Group 2">
            <a:extLst>
              <a:ext uri="{FF2B5EF4-FFF2-40B4-BE49-F238E27FC236}">
                <a16:creationId xmlns:a16="http://schemas.microsoft.com/office/drawing/2014/main" id="{CBE743F4-0DE0-E2CA-F230-43426BE9DB9D}"/>
              </a:ext>
            </a:extLst>
          </p:cNvPr>
          <p:cNvGrpSpPr/>
          <p:nvPr/>
        </p:nvGrpSpPr>
        <p:grpSpPr>
          <a:xfrm>
            <a:off x="0" y="-7088"/>
            <a:ext cx="3002280" cy="815163"/>
            <a:chOff x="2069878" y="2994987"/>
            <a:chExt cx="9319135" cy="1871662"/>
          </a:xfrm>
        </p:grpSpPr>
        <p:pic>
          <p:nvPicPr>
            <p:cNvPr id="7" name="Bildobjekt 1">
              <a:extLst>
                <a:ext uri="{FF2B5EF4-FFF2-40B4-BE49-F238E27FC236}">
                  <a16:creationId xmlns:a16="http://schemas.microsoft.com/office/drawing/2014/main" id="{C51105ED-311B-5CBC-5C02-9D1C4C4484A2}"/>
                </a:ext>
              </a:extLst>
            </p:cNvPr>
            <p:cNvPicPr>
              <a:picLocks noChangeAspect="1"/>
            </p:cNvPicPr>
            <p:nvPr/>
          </p:nvPicPr>
          <p:blipFill>
            <a:blip r:embed="rId3">
              <a:extLst>
                <a:ext uri="{28A0092B-C50C-407E-A947-70E740481C1C}">
                  <a14:useLocalDpi xmlns:a14="http://schemas.microsoft.com/office/drawing/2010/main" val="0"/>
                </a:ext>
              </a:extLst>
            </a:blip>
            <a:srcRect t="31882" b="31720"/>
            <a:stretch>
              <a:fillRect/>
            </a:stretch>
          </p:blipFill>
          <p:spPr bwMode="auto">
            <a:xfrm>
              <a:off x="3134013" y="2994987"/>
              <a:ext cx="8255000" cy="1871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a:extLst>
                <a:ext uri="{FF2B5EF4-FFF2-40B4-BE49-F238E27FC236}">
                  <a16:creationId xmlns:a16="http://schemas.microsoft.com/office/drawing/2014/main" id="{0106756C-65AC-B213-02DE-C39F102C404C}"/>
                </a:ext>
              </a:extLst>
            </p:cNvPr>
            <p:cNvPicPr>
              <a:picLocks noChangeAspect="1"/>
            </p:cNvPicPr>
            <p:nvPr/>
          </p:nvPicPr>
          <p:blipFill rotWithShape="1">
            <a:blip r:embed="rId4">
              <a:extLst>
                <a:ext uri="{28A0092B-C50C-407E-A947-70E740481C1C}">
                  <a14:useLocalDpi xmlns:a14="http://schemas.microsoft.com/office/drawing/2010/main" val="0"/>
                </a:ext>
              </a:extLst>
            </a:blip>
            <a:srcRect b="25053"/>
            <a:stretch/>
          </p:blipFill>
          <p:spPr>
            <a:xfrm>
              <a:off x="2069878" y="3014638"/>
              <a:ext cx="1063413" cy="1832360"/>
            </a:xfrm>
            <a:prstGeom prst="rect">
              <a:avLst/>
            </a:prstGeom>
          </p:spPr>
        </p:pic>
      </p:grpSp>
      <p:pic>
        <p:nvPicPr>
          <p:cNvPr id="4" name="Picture 3" descr="A black and blue rectangle&#10;&#10;Description automatically generated">
            <a:extLst>
              <a:ext uri="{FF2B5EF4-FFF2-40B4-BE49-F238E27FC236}">
                <a16:creationId xmlns:a16="http://schemas.microsoft.com/office/drawing/2014/main" id="{F289D3B2-1ED1-BF8C-7FD6-3D3B362E1BD0}"/>
              </a:ext>
            </a:extLst>
          </p:cNvPr>
          <p:cNvPicPr>
            <a:picLocks noChangeAspect="1"/>
          </p:cNvPicPr>
          <p:nvPr/>
        </p:nvPicPr>
        <p:blipFill>
          <a:blip r:embed="rId5"/>
          <a:srcRect r="75375"/>
          <a:stretch>
            <a:fillRect/>
          </a:stretch>
        </p:blipFill>
        <p:spPr>
          <a:xfrm>
            <a:off x="0" y="759018"/>
            <a:ext cx="3002280" cy="6098981"/>
          </a:xfrm>
          <a:prstGeom prst="rect">
            <a:avLst/>
          </a:prstGeom>
        </p:spPr>
      </p:pic>
      <p:pic>
        <p:nvPicPr>
          <p:cNvPr id="5" name="Picture 4" descr="A black and white logo&#10;&#10;Description automatically generated">
            <a:extLst>
              <a:ext uri="{FF2B5EF4-FFF2-40B4-BE49-F238E27FC236}">
                <a16:creationId xmlns:a16="http://schemas.microsoft.com/office/drawing/2014/main" id="{544F4CFE-2215-ADBB-D1C8-70D73C17082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42324" y="5669191"/>
            <a:ext cx="2644690" cy="1035269"/>
          </a:xfrm>
          <a:prstGeom prst="rect">
            <a:avLst/>
          </a:prstGeom>
          <a:effectLst>
            <a:outerShdw blurRad="50800" dist="38100" dir="2700000" algn="tl" rotWithShape="0">
              <a:prstClr val="black">
                <a:alpha val="40000"/>
              </a:prstClr>
            </a:outerShdw>
          </a:effectLst>
        </p:spPr>
      </p:pic>
      <p:cxnSp>
        <p:nvCxnSpPr>
          <p:cNvPr id="6" name="Straight Connector 8">
            <a:extLst>
              <a:ext uri="{FF2B5EF4-FFF2-40B4-BE49-F238E27FC236}">
                <a16:creationId xmlns:a16="http://schemas.microsoft.com/office/drawing/2014/main" id="{14331D9C-CB8C-E9AD-85D4-8D48B2C57A74}"/>
              </a:ext>
            </a:extLst>
          </p:cNvPr>
          <p:cNvCxnSpPr>
            <a:cxnSpLocks/>
          </p:cNvCxnSpPr>
          <p:nvPr/>
        </p:nvCxnSpPr>
        <p:spPr>
          <a:xfrm>
            <a:off x="361110" y="2204503"/>
            <a:ext cx="2060814" cy="0"/>
          </a:xfrm>
          <a:prstGeom prst="line">
            <a:avLst/>
          </a:prstGeom>
          <a:ln w="38100">
            <a:solidFill>
              <a:srgbClr val="E62625"/>
            </a:solidFill>
          </a:ln>
        </p:spPr>
        <p:style>
          <a:lnRef idx="3">
            <a:schemeClr val="dk1"/>
          </a:lnRef>
          <a:fillRef idx="0">
            <a:schemeClr val="dk1"/>
          </a:fillRef>
          <a:effectRef idx="2">
            <a:schemeClr val="dk1"/>
          </a:effectRef>
          <a:fontRef idx="minor">
            <a:schemeClr val="tx1"/>
          </a:fontRef>
        </p:style>
      </p:cxnSp>
      <p:sp>
        <p:nvSpPr>
          <p:cNvPr id="11" name="TextBox 7">
            <a:extLst>
              <a:ext uri="{FF2B5EF4-FFF2-40B4-BE49-F238E27FC236}">
                <a16:creationId xmlns:a16="http://schemas.microsoft.com/office/drawing/2014/main" id="{E7394F5E-5D9F-D973-3959-6F2226D0731A}"/>
              </a:ext>
            </a:extLst>
          </p:cNvPr>
          <p:cNvSpPr txBox="1"/>
          <p:nvPr/>
        </p:nvSpPr>
        <p:spPr>
          <a:xfrm>
            <a:off x="286970" y="935659"/>
            <a:ext cx="2413353" cy="98488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900" b="1" i="0" u="none" strike="noStrike" kern="1200" cap="none" spc="0" normalizeH="0" baseline="0" noProof="0">
                <a:ln>
                  <a:noFill/>
                </a:ln>
                <a:solidFill>
                  <a:prstClr val="white"/>
                </a:solidFill>
                <a:effectLst/>
                <a:uLnTx/>
                <a:uFillTx/>
                <a:latin typeface="Open Sans" pitchFamily="2" charset="0"/>
                <a:ea typeface="Open Sans" pitchFamily="2" charset="0"/>
                <a:cs typeface="Open Sans" pitchFamily="2" charset="0"/>
              </a:rPr>
              <a:t>Update</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2900" b="1">
                <a:solidFill>
                  <a:prstClr val="white"/>
                </a:solidFill>
                <a:latin typeface="Open Sans" pitchFamily="2" charset="0"/>
                <a:ea typeface="Open Sans" pitchFamily="2" charset="0"/>
                <a:cs typeface="Open Sans" pitchFamily="2" charset="0"/>
              </a:rPr>
              <a:t>11</a:t>
            </a:r>
            <a:r>
              <a:rPr lang="en-US" sz="2900" b="1" baseline="30000">
                <a:solidFill>
                  <a:prstClr val="white"/>
                </a:solidFill>
                <a:latin typeface="Open Sans" pitchFamily="2" charset="0"/>
                <a:ea typeface="Open Sans" pitchFamily="2" charset="0"/>
                <a:cs typeface="Open Sans" pitchFamily="2" charset="0"/>
              </a:rPr>
              <a:t>th</a:t>
            </a:r>
            <a:r>
              <a:rPr lang="en-US" sz="2900" b="1">
                <a:solidFill>
                  <a:prstClr val="white"/>
                </a:solidFill>
                <a:latin typeface="Open Sans" pitchFamily="2" charset="0"/>
                <a:ea typeface="Open Sans" pitchFamily="2" charset="0"/>
                <a:cs typeface="Open Sans" pitchFamily="2" charset="0"/>
              </a:rPr>
              <a:t> Edition</a:t>
            </a:r>
            <a:endParaRPr kumimoji="0" lang="en-US" sz="2900" b="1" i="0" u="none" strike="noStrike" kern="1200" cap="none" spc="0" normalizeH="0" baseline="0" noProof="0">
              <a:ln>
                <a:noFill/>
              </a:ln>
              <a:solidFill>
                <a:srgbClr val="E62625"/>
              </a:solidFill>
              <a:effectLst/>
              <a:uLnTx/>
              <a:uFillTx/>
              <a:latin typeface="Open Sans" pitchFamily="2" charset="0"/>
              <a:ea typeface="Open Sans" pitchFamily="2" charset="0"/>
              <a:cs typeface="Open Sans" pitchFamily="2" charset="0"/>
            </a:endParaRPr>
          </a:p>
        </p:txBody>
      </p:sp>
      <p:sp>
        <p:nvSpPr>
          <p:cNvPr id="20" name="textruta 19">
            <a:extLst>
              <a:ext uri="{FF2B5EF4-FFF2-40B4-BE49-F238E27FC236}">
                <a16:creationId xmlns:a16="http://schemas.microsoft.com/office/drawing/2014/main" id="{9392C0A8-5B2D-224D-FC10-ACE0B8F976AD}"/>
              </a:ext>
            </a:extLst>
          </p:cNvPr>
          <p:cNvSpPr txBox="1"/>
          <p:nvPr/>
        </p:nvSpPr>
        <p:spPr>
          <a:xfrm>
            <a:off x="3048000" y="935659"/>
            <a:ext cx="9144000" cy="4708981"/>
          </a:xfrm>
          <a:prstGeom prst="rect">
            <a:avLst/>
          </a:prstGeom>
          <a:noFill/>
        </p:spPr>
        <p:txBody>
          <a:bodyPr wrap="square">
            <a:spAutoFit/>
          </a:bodyPr>
          <a:lstStyle/>
          <a:p>
            <a:pPr lvl="1" algn="ctr">
              <a:spcAft>
                <a:spcPts val="1200"/>
              </a:spcAft>
            </a:pPr>
            <a:r>
              <a:rPr lang="en-US" sz="3600" b="1">
                <a:solidFill>
                  <a:srgbClr val="002060"/>
                </a:solidFill>
              </a:rPr>
              <a:t>Pregnant Patient</a:t>
            </a:r>
          </a:p>
          <a:p>
            <a:pPr marL="685800" lvl="1" indent="-228600">
              <a:spcAft>
                <a:spcPts val="1200"/>
              </a:spcAft>
              <a:buFont typeface="Arial" panose="020B0604020202020204" pitchFamily="34" charset="0"/>
              <a:buChar char="•"/>
            </a:pPr>
            <a:endParaRPr lang="en-US" sz="2800" b="1">
              <a:solidFill>
                <a:srgbClr val="002060"/>
              </a:solidFill>
            </a:endParaRPr>
          </a:p>
          <a:p>
            <a:pPr marL="685800" lvl="1" indent="-228600">
              <a:spcAft>
                <a:spcPts val="1200"/>
              </a:spcAft>
              <a:buFont typeface="Arial" panose="020B0604020202020204" pitchFamily="34" charset="0"/>
              <a:buChar char="•"/>
            </a:pPr>
            <a:r>
              <a:rPr lang="en-US" sz="2800" b="1">
                <a:solidFill>
                  <a:srgbClr val="002060"/>
                </a:solidFill>
              </a:rPr>
              <a:t>Resuscitative cesarean delivery replaces perimortem cesarean delivery</a:t>
            </a:r>
          </a:p>
          <a:p>
            <a:pPr marL="1143000" lvl="2" indent="-228600">
              <a:spcAft>
                <a:spcPts val="1200"/>
              </a:spcAft>
              <a:buFont typeface="Arial" panose="020B0604020202020204" pitchFamily="34" charset="0"/>
              <a:buChar char="•"/>
            </a:pPr>
            <a:r>
              <a:rPr lang="en-US" sz="2800" b="1">
                <a:solidFill>
                  <a:srgbClr val="002060"/>
                </a:solidFill>
              </a:rPr>
              <a:t>Considered if uterus at or above the umbilicus and no ROSC after 5min, regardless of fetal cardiac activity</a:t>
            </a:r>
          </a:p>
          <a:p>
            <a:pPr marL="1143000" lvl="2" indent="-228600">
              <a:spcAft>
                <a:spcPts val="1200"/>
              </a:spcAft>
              <a:buFont typeface="Arial" panose="020B0604020202020204" pitchFamily="34" charset="0"/>
              <a:buChar char="•"/>
            </a:pPr>
            <a:r>
              <a:rPr lang="en-US" sz="2800" b="1">
                <a:solidFill>
                  <a:srgbClr val="002060"/>
                </a:solidFill>
              </a:rPr>
              <a:t>Early and rapid uterine evacuation (even if fetus nonviable) may have &gt; 50% probability of ROSC</a:t>
            </a:r>
          </a:p>
        </p:txBody>
      </p:sp>
      <p:sp>
        <p:nvSpPr>
          <p:cNvPr id="9" name="TextBox 8">
            <a:extLst>
              <a:ext uri="{FF2B5EF4-FFF2-40B4-BE49-F238E27FC236}">
                <a16:creationId xmlns:a16="http://schemas.microsoft.com/office/drawing/2014/main" id="{ADB6ED61-E651-CDBE-7F09-EBCEA5D4EEAA}"/>
              </a:ext>
            </a:extLst>
          </p:cNvPr>
          <p:cNvSpPr txBox="1"/>
          <p:nvPr/>
        </p:nvSpPr>
        <p:spPr>
          <a:xfrm>
            <a:off x="2986548" y="-7088"/>
            <a:ext cx="9205452" cy="707886"/>
          </a:xfrm>
          <a:prstGeom prst="rect">
            <a:avLst/>
          </a:prstGeom>
          <a:noFill/>
        </p:spPr>
        <p:txBody>
          <a:bodyPr wrap="square">
            <a:spAutoFit/>
          </a:bodyPr>
          <a:lstStyle/>
          <a:p>
            <a:pPr marL="228600" lvl="1" indent="-228600" algn="ctr">
              <a:spcAft>
                <a:spcPts val="1800"/>
              </a:spcAft>
            </a:pPr>
            <a:r>
              <a:rPr lang="en-US" sz="4000" b="1">
                <a:solidFill>
                  <a:srgbClr val="FF0000"/>
                </a:solidFill>
                <a:latin typeface="Open Sans" pitchFamily="2" charset="0"/>
                <a:ea typeface="Open Sans" pitchFamily="2" charset="0"/>
                <a:cs typeface="Open Sans" pitchFamily="2" charset="0"/>
              </a:rPr>
              <a:t>Special Considerations</a:t>
            </a:r>
            <a:endParaRPr lang="en-US" sz="4000" b="1">
              <a:solidFill>
                <a:srgbClr val="152C5D"/>
              </a:solidFill>
              <a:latin typeface="Open Sans" pitchFamily="2" charset="0"/>
              <a:ea typeface="Open Sans" pitchFamily="2" charset="0"/>
              <a:cs typeface="Open Sans" pitchFamily="2" charset="0"/>
            </a:endParaRPr>
          </a:p>
        </p:txBody>
      </p:sp>
    </p:spTree>
    <p:extLst>
      <p:ext uri="{BB962C8B-B14F-4D97-AF65-F5344CB8AC3E}">
        <p14:creationId xmlns:p14="http://schemas.microsoft.com/office/powerpoint/2010/main" val="221117346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402B29-D9FE-32D1-040C-5C4444CA7484}"/>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A352BB7D-21D0-A756-FD6F-BF20768F97B4}"/>
              </a:ext>
            </a:extLst>
          </p:cNvPr>
          <p:cNvSpPr txBox="1"/>
          <p:nvPr/>
        </p:nvSpPr>
        <p:spPr>
          <a:xfrm>
            <a:off x="11638621" y="6571280"/>
            <a:ext cx="553380" cy="246221"/>
          </a:xfrm>
          <a:prstGeom prst="rect">
            <a:avLst/>
          </a:prstGeom>
          <a:noFill/>
        </p:spPr>
        <p:txBody>
          <a:bodyPr wrap="square" rtlCol="0">
            <a:spAutoFit/>
          </a:bodyPr>
          <a:lstStyle/>
          <a:p>
            <a:r>
              <a:rPr lang="en-US" sz="1000" b="0" i="0">
                <a:solidFill>
                  <a:schemeClr val="bg1">
                    <a:lumMod val="50000"/>
                  </a:schemeClr>
                </a:solidFill>
                <a:effectLst/>
                <a:latin typeface="Lato" panose="020F0502020204030203" pitchFamily="34" charset="77"/>
                <a:ea typeface="Open Sans" pitchFamily="2" charset="0"/>
                <a:cs typeface="Open Sans" pitchFamily="2" charset="0"/>
              </a:rPr>
              <a:t>©</a:t>
            </a:r>
            <a:r>
              <a:rPr lang="en-US" sz="1000" b="1">
                <a:solidFill>
                  <a:schemeClr val="bg1">
                    <a:lumMod val="50000"/>
                  </a:schemeClr>
                </a:solidFill>
                <a:effectLst/>
                <a:latin typeface="Lato" panose="020F0502020204030203" pitchFamily="34" charset="77"/>
                <a:ea typeface="Open Sans" pitchFamily="2" charset="0"/>
                <a:cs typeface="Open Sans" pitchFamily="2" charset="0"/>
              </a:rPr>
              <a:t>ACS</a:t>
            </a:r>
          </a:p>
        </p:txBody>
      </p:sp>
      <p:grpSp>
        <p:nvGrpSpPr>
          <p:cNvPr id="3" name="Group 2">
            <a:extLst>
              <a:ext uri="{FF2B5EF4-FFF2-40B4-BE49-F238E27FC236}">
                <a16:creationId xmlns:a16="http://schemas.microsoft.com/office/drawing/2014/main" id="{CBE743F4-0DE0-E2CA-F230-43426BE9DB9D}"/>
              </a:ext>
            </a:extLst>
          </p:cNvPr>
          <p:cNvGrpSpPr/>
          <p:nvPr/>
        </p:nvGrpSpPr>
        <p:grpSpPr>
          <a:xfrm>
            <a:off x="0" y="-7088"/>
            <a:ext cx="3002280" cy="815163"/>
            <a:chOff x="2069878" y="2994987"/>
            <a:chExt cx="9319135" cy="1871662"/>
          </a:xfrm>
        </p:grpSpPr>
        <p:pic>
          <p:nvPicPr>
            <p:cNvPr id="7" name="Bildobjekt 1">
              <a:extLst>
                <a:ext uri="{FF2B5EF4-FFF2-40B4-BE49-F238E27FC236}">
                  <a16:creationId xmlns:a16="http://schemas.microsoft.com/office/drawing/2014/main" id="{C51105ED-311B-5CBC-5C02-9D1C4C4484A2}"/>
                </a:ext>
              </a:extLst>
            </p:cNvPr>
            <p:cNvPicPr>
              <a:picLocks noChangeAspect="1"/>
            </p:cNvPicPr>
            <p:nvPr/>
          </p:nvPicPr>
          <p:blipFill>
            <a:blip r:embed="rId3">
              <a:extLst>
                <a:ext uri="{28A0092B-C50C-407E-A947-70E740481C1C}">
                  <a14:useLocalDpi xmlns:a14="http://schemas.microsoft.com/office/drawing/2010/main" val="0"/>
                </a:ext>
              </a:extLst>
            </a:blip>
            <a:srcRect t="31882" b="31720"/>
            <a:stretch>
              <a:fillRect/>
            </a:stretch>
          </p:blipFill>
          <p:spPr bwMode="auto">
            <a:xfrm>
              <a:off x="3134013" y="2994987"/>
              <a:ext cx="8255000" cy="1871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a:extLst>
                <a:ext uri="{FF2B5EF4-FFF2-40B4-BE49-F238E27FC236}">
                  <a16:creationId xmlns:a16="http://schemas.microsoft.com/office/drawing/2014/main" id="{0106756C-65AC-B213-02DE-C39F102C404C}"/>
                </a:ext>
              </a:extLst>
            </p:cNvPr>
            <p:cNvPicPr>
              <a:picLocks noChangeAspect="1"/>
            </p:cNvPicPr>
            <p:nvPr/>
          </p:nvPicPr>
          <p:blipFill rotWithShape="1">
            <a:blip r:embed="rId4">
              <a:extLst>
                <a:ext uri="{28A0092B-C50C-407E-A947-70E740481C1C}">
                  <a14:useLocalDpi xmlns:a14="http://schemas.microsoft.com/office/drawing/2010/main" val="0"/>
                </a:ext>
              </a:extLst>
            </a:blip>
            <a:srcRect b="25053"/>
            <a:stretch/>
          </p:blipFill>
          <p:spPr>
            <a:xfrm>
              <a:off x="2069878" y="3014638"/>
              <a:ext cx="1063413" cy="1832360"/>
            </a:xfrm>
            <a:prstGeom prst="rect">
              <a:avLst/>
            </a:prstGeom>
          </p:spPr>
        </p:pic>
      </p:grpSp>
      <p:pic>
        <p:nvPicPr>
          <p:cNvPr id="4" name="Picture 3" descr="A black and blue rectangle&#10;&#10;Description automatically generated">
            <a:extLst>
              <a:ext uri="{FF2B5EF4-FFF2-40B4-BE49-F238E27FC236}">
                <a16:creationId xmlns:a16="http://schemas.microsoft.com/office/drawing/2014/main" id="{F289D3B2-1ED1-BF8C-7FD6-3D3B362E1BD0}"/>
              </a:ext>
            </a:extLst>
          </p:cNvPr>
          <p:cNvPicPr>
            <a:picLocks noChangeAspect="1"/>
          </p:cNvPicPr>
          <p:nvPr/>
        </p:nvPicPr>
        <p:blipFill>
          <a:blip r:embed="rId5"/>
          <a:srcRect r="75375"/>
          <a:stretch>
            <a:fillRect/>
          </a:stretch>
        </p:blipFill>
        <p:spPr>
          <a:xfrm>
            <a:off x="0" y="759018"/>
            <a:ext cx="3002280" cy="6098981"/>
          </a:xfrm>
          <a:prstGeom prst="rect">
            <a:avLst/>
          </a:prstGeom>
        </p:spPr>
      </p:pic>
      <p:pic>
        <p:nvPicPr>
          <p:cNvPr id="5" name="Picture 4" descr="A black and white logo&#10;&#10;Description automatically generated">
            <a:extLst>
              <a:ext uri="{FF2B5EF4-FFF2-40B4-BE49-F238E27FC236}">
                <a16:creationId xmlns:a16="http://schemas.microsoft.com/office/drawing/2014/main" id="{544F4CFE-2215-ADBB-D1C8-70D73C17082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42324" y="5669191"/>
            <a:ext cx="2644690" cy="1035269"/>
          </a:xfrm>
          <a:prstGeom prst="rect">
            <a:avLst/>
          </a:prstGeom>
          <a:effectLst>
            <a:outerShdw blurRad="50800" dist="38100" dir="2700000" algn="tl" rotWithShape="0">
              <a:prstClr val="black">
                <a:alpha val="40000"/>
              </a:prstClr>
            </a:outerShdw>
          </a:effectLst>
        </p:spPr>
      </p:pic>
      <p:cxnSp>
        <p:nvCxnSpPr>
          <p:cNvPr id="6" name="Straight Connector 8">
            <a:extLst>
              <a:ext uri="{FF2B5EF4-FFF2-40B4-BE49-F238E27FC236}">
                <a16:creationId xmlns:a16="http://schemas.microsoft.com/office/drawing/2014/main" id="{14331D9C-CB8C-E9AD-85D4-8D48B2C57A74}"/>
              </a:ext>
            </a:extLst>
          </p:cNvPr>
          <p:cNvCxnSpPr>
            <a:cxnSpLocks/>
          </p:cNvCxnSpPr>
          <p:nvPr/>
        </p:nvCxnSpPr>
        <p:spPr>
          <a:xfrm>
            <a:off x="361110" y="2204503"/>
            <a:ext cx="2060814" cy="0"/>
          </a:xfrm>
          <a:prstGeom prst="line">
            <a:avLst/>
          </a:prstGeom>
          <a:ln w="38100">
            <a:solidFill>
              <a:srgbClr val="E62625"/>
            </a:solidFill>
          </a:ln>
        </p:spPr>
        <p:style>
          <a:lnRef idx="3">
            <a:schemeClr val="dk1"/>
          </a:lnRef>
          <a:fillRef idx="0">
            <a:schemeClr val="dk1"/>
          </a:fillRef>
          <a:effectRef idx="2">
            <a:schemeClr val="dk1"/>
          </a:effectRef>
          <a:fontRef idx="minor">
            <a:schemeClr val="tx1"/>
          </a:fontRef>
        </p:style>
      </p:cxnSp>
      <p:sp>
        <p:nvSpPr>
          <p:cNvPr id="11" name="TextBox 7">
            <a:extLst>
              <a:ext uri="{FF2B5EF4-FFF2-40B4-BE49-F238E27FC236}">
                <a16:creationId xmlns:a16="http://schemas.microsoft.com/office/drawing/2014/main" id="{E7394F5E-5D9F-D973-3959-6F2226D0731A}"/>
              </a:ext>
            </a:extLst>
          </p:cNvPr>
          <p:cNvSpPr txBox="1"/>
          <p:nvPr/>
        </p:nvSpPr>
        <p:spPr>
          <a:xfrm>
            <a:off x="286970" y="935659"/>
            <a:ext cx="2413353" cy="98488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900" b="1" i="0" u="none" strike="noStrike" kern="1200" cap="none" spc="0" normalizeH="0" baseline="0" noProof="0">
                <a:ln>
                  <a:noFill/>
                </a:ln>
                <a:solidFill>
                  <a:prstClr val="white"/>
                </a:solidFill>
                <a:effectLst/>
                <a:uLnTx/>
                <a:uFillTx/>
                <a:latin typeface="Open Sans" pitchFamily="2" charset="0"/>
                <a:ea typeface="Open Sans" pitchFamily="2" charset="0"/>
                <a:cs typeface="Open Sans" pitchFamily="2" charset="0"/>
              </a:rPr>
              <a:t>Update</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2900" b="1">
                <a:solidFill>
                  <a:prstClr val="white"/>
                </a:solidFill>
                <a:latin typeface="Open Sans" pitchFamily="2" charset="0"/>
                <a:ea typeface="Open Sans" pitchFamily="2" charset="0"/>
                <a:cs typeface="Open Sans" pitchFamily="2" charset="0"/>
              </a:rPr>
              <a:t>11</a:t>
            </a:r>
            <a:r>
              <a:rPr lang="en-US" sz="2900" b="1" baseline="30000">
                <a:solidFill>
                  <a:prstClr val="white"/>
                </a:solidFill>
                <a:latin typeface="Open Sans" pitchFamily="2" charset="0"/>
                <a:ea typeface="Open Sans" pitchFamily="2" charset="0"/>
                <a:cs typeface="Open Sans" pitchFamily="2" charset="0"/>
              </a:rPr>
              <a:t>th</a:t>
            </a:r>
            <a:r>
              <a:rPr lang="en-US" sz="2900" b="1">
                <a:solidFill>
                  <a:prstClr val="white"/>
                </a:solidFill>
                <a:latin typeface="Open Sans" pitchFamily="2" charset="0"/>
                <a:ea typeface="Open Sans" pitchFamily="2" charset="0"/>
                <a:cs typeface="Open Sans" pitchFamily="2" charset="0"/>
              </a:rPr>
              <a:t> Edition</a:t>
            </a:r>
            <a:endParaRPr kumimoji="0" lang="en-US" sz="2900" b="1" i="0" u="none" strike="noStrike" kern="1200" cap="none" spc="0" normalizeH="0" baseline="0" noProof="0">
              <a:ln>
                <a:noFill/>
              </a:ln>
              <a:solidFill>
                <a:srgbClr val="E62625"/>
              </a:solidFill>
              <a:effectLst/>
              <a:uLnTx/>
              <a:uFillTx/>
              <a:latin typeface="Open Sans" pitchFamily="2" charset="0"/>
              <a:ea typeface="Open Sans" pitchFamily="2" charset="0"/>
              <a:cs typeface="Open Sans" pitchFamily="2" charset="0"/>
            </a:endParaRPr>
          </a:p>
        </p:txBody>
      </p:sp>
      <p:sp>
        <p:nvSpPr>
          <p:cNvPr id="20" name="textruta 19">
            <a:extLst>
              <a:ext uri="{FF2B5EF4-FFF2-40B4-BE49-F238E27FC236}">
                <a16:creationId xmlns:a16="http://schemas.microsoft.com/office/drawing/2014/main" id="{9392C0A8-5B2D-224D-FC10-ACE0B8F976AD}"/>
              </a:ext>
            </a:extLst>
          </p:cNvPr>
          <p:cNvSpPr txBox="1"/>
          <p:nvPr/>
        </p:nvSpPr>
        <p:spPr>
          <a:xfrm>
            <a:off x="3048000" y="935659"/>
            <a:ext cx="9144000" cy="1231106"/>
          </a:xfrm>
          <a:prstGeom prst="rect">
            <a:avLst/>
          </a:prstGeom>
          <a:noFill/>
        </p:spPr>
        <p:txBody>
          <a:bodyPr wrap="square">
            <a:spAutoFit/>
          </a:bodyPr>
          <a:lstStyle/>
          <a:p>
            <a:pPr lvl="1" algn="ctr">
              <a:spcAft>
                <a:spcPts val="1200"/>
              </a:spcAft>
            </a:pPr>
            <a:r>
              <a:rPr lang="en-US" sz="3600" b="1">
                <a:solidFill>
                  <a:srgbClr val="002060"/>
                </a:solidFill>
              </a:rPr>
              <a:t>Pregnant Patient</a:t>
            </a:r>
          </a:p>
          <a:p>
            <a:pPr marL="1028700" lvl="1" indent="-571500" algn="ctr">
              <a:spcAft>
                <a:spcPts val="1200"/>
              </a:spcAft>
              <a:buFont typeface="Arial" panose="020B0604020202020204" pitchFamily="34" charset="0"/>
              <a:buChar char="•"/>
            </a:pPr>
            <a:r>
              <a:rPr lang="en-US" sz="2800" b="1">
                <a:solidFill>
                  <a:srgbClr val="002060"/>
                </a:solidFill>
              </a:rPr>
              <a:t>Maternal Fetal Trauma Checklist</a:t>
            </a:r>
          </a:p>
        </p:txBody>
      </p:sp>
      <p:pic>
        <p:nvPicPr>
          <p:cNvPr id="8" name="Bildobjekt 6" descr="En bild som visar text, skärmbild, Webbplats, Webbsida&#10;&#10;AI-genererat innehåll kan vara felaktigt.">
            <a:extLst>
              <a:ext uri="{FF2B5EF4-FFF2-40B4-BE49-F238E27FC236}">
                <a16:creationId xmlns:a16="http://schemas.microsoft.com/office/drawing/2014/main" id="{0EA407DA-35D6-9E2D-DE03-E8D81531CBC9}"/>
              </a:ext>
            </a:extLst>
          </p:cNvPr>
          <p:cNvPicPr>
            <a:picLocks noChangeAspect="1"/>
          </p:cNvPicPr>
          <p:nvPr/>
        </p:nvPicPr>
        <p:blipFill rotWithShape="1">
          <a:blip r:embed="rId7"/>
          <a:srcRect l="4416" t="20481" b="9850"/>
          <a:stretch/>
        </p:blipFill>
        <p:spPr>
          <a:xfrm>
            <a:off x="3144604" y="2505191"/>
            <a:ext cx="8957501" cy="3184897"/>
          </a:xfrm>
          <a:prstGeom prst="rect">
            <a:avLst/>
          </a:prstGeom>
        </p:spPr>
      </p:pic>
      <p:sp>
        <p:nvSpPr>
          <p:cNvPr id="9" name="TextBox 8">
            <a:extLst>
              <a:ext uri="{FF2B5EF4-FFF2-40B4-BE49-F238E27FC236}">
                <a16:creationId xmlns:a16="http://schemas.microsoft.com/office/drawing/2014/main" id="{EE7145E1-61A3-2539-D8A2-D44D886E0EFF}"/>
              </a:ext>
            </a:extLst>
          </p:cNvPr>
          <p:cNvSpPr txBox="1"/>
          <p:nvPr/>
        </p:nvSpPr>
        <p:spPr>
          <a:xfrm>
            <a:off x="2986548" y="-7088"/>
            <a:ext cx="9205452" cy="707886"/>
          </a:xfrm>
          <a:prstGeom prst="rect">
            <a:avLst/>
          </a:prstGeom>
          <a:noFill/>
        </p:spPr>
        <p:txBody>
          <a:bodyPr wrap="square">
            <a:spAutoFit/>
          </a:bodyPr>
          <a:lstStyle/>
          <a:p>
            <a:pPr marL="228600" lvl="1" indent="-228600" algn="ctr">
              <a:spcAft>
                <a:spcPts val="1800"/>
              </a:spcAft>
            </a:pPr>
            <a:r>
              <a:rPr lang="en-US" sz="4000" b="1">
                <a:solidFill>
                  <a:srgbClr val="FF0000"/>
                </a:solidFill>
                <a:latin typeface="Open Sans" pitchFamily="2" charset="0"/>
                <a:ea typeface="Open Sans" pitchFamily="2" charset="0"/>
                <a:cs typeface="Open Sans" pitchFamily="2" charset="0"/>
              </a:rPr>
              <a:t>Special Considerations</a:t>
            </a:r>
            <a:endParaRPr lang="en-US" sz="4000" b="1">
              <a:solidFill>
                <a:srgbClr val="152C5D"/>
              </a:solidFill>
              <a:latin typeface="Open Sans" pitchFamily="2" charset="0"/>
              <a:ea typeface="Open Sans" pitchFamily="2" charset="0"/>
              <a:cs typeface="Open Sans" pitchFamily="2" charset="0"/>
            </a:endParaRPr>
          </a:p>
        </p:txBody>
      </p:sp>
    </p:spTree>
    <p:extLst>
      <p:ext uri="{BB962C8B-B14F-4D97-AF65-F5344CB8AC3E}">
        <p14:creationId xmlns:p14="http://schemas.microsoft.com/office/powerpoint/2010/main" val="215069303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BF40AC-6649-641D-A5CC-6B4F771B3C70}"/>
            </a:ext>
          </a:extLst>
        </p:cNvPr>
        <p:cNvGrpSpPr/>
        <p:nvPr/>
      </p:nvGrpSpPr>
      <p:grpSpPr>
        <a:xfrm>
          <a:off x="0" y="0"/>
          <a:ext cx="0" cy="0"/>
          <a:chOff x="0" y="0"/>
          <a:chExt cx="0" cy="0"/>
        </a:xfrm>
      </p:grpSpPr>
      <p:pic>
        <p:nvPicPr>
          <p:cNvPr id="21" name="Bildobjekt 20" descr="En bild som visar text, skärmbild, Teckensnitt, nummer&#10;&#10;AI-genererat innehåll kan vara felaktigt.">
            <a:extLst>
              <a:ext uri="{FF2B5EF4-FFF2-40B4-BE49-F238E27FC236}">
                <a16:creationId xmlns:a16="http://schemas.microsoft.com/office/drawing/2014/main" id="{C844860A-7777-6C9C-8D77-BCCFEAE139E4}"/>
              </a:ext>
            </a:extLst>
          </p:cNvPr>
          <p:cNvPicPr>
            <a:picLocks noChangeAspect="1"/>
          </p:cNvPicPr>
          <p:nvPr/>
        </p:nvPicPr>
        <p:blipFill>
          <a:blip r:embed="rId3"/>
          <a:srcRect l="10374" t="21714" r="19189" b="5344"/>
          <a:stretch>
            <a:fillRect/>
          </a:stretch>
        </p:blipFill>
        <p:spPr>
          <a:xfrm>
            <a:off x="3144604" y="3182446"/>
            <a:ext cx="6951896" cy="3511943"/>
          </a:xfrm>
          <a:prstGeom prst="rect">
            <a:avLst/>
          </a:prstGeom>
        </p:spPr>
      </p:pic>
      <p:sp>
        <p:nvSpPr>
          <p:cNvPr id="2" name="TextBox 1">
            <a:extLst>
              <a:ext uri="{FF2B5EF4-FFF2-40B4-BE49-F238E27FC236}">
                <a16:creationId xmlns:a16="http://schemas.microsoft.com/office/drawing/2014/main" id="{A9278A44-E22A-4AA0-A8B2-F47AA8A9FF1C}"/>
              </a:ext>
            </a:extLst>
          </p:cNvPr>
          <p:cNvSpPr txBox="1"/>
          <p:nvPr/>
        </p:nvSpPr>
        <p:spPr>
          <a:xfrm>
            <a:off x="11638621" y="6571280"/>
            <a:ext cx="553380" cy="246221"/>
          </a:xfrm>
          <a:prstGeom prst="rect">
            <a:avLst/>
          </a:prstGeom>
          <a:noFill/>
        </p:spPr>
        <p:txBody>
          <a:bodyPr wrap="square" rtlCol="0">
            <a:spAutoFit/>
          </a:bodyPr>
          <a:lstStyle/>
          <a:p>
            <a:r>
              <a:rPr lang="en-US" sz="1000" b="0" i="0">
                <a:solidFill>
                  <a:schemeClr val="bg1">
                    <a:lumMod val="50000"/>
                  </a:schemeClr>
                </a:solidFill>
                <a:effectLst/>
                <a:latin typeface="Lato" panose="020F0502020204030203" pitchFamily="34" charset="77"/>
                <a:ea typeface="Open Sans" pitchFamily="2" charset="0"/>
                <a:cs typeface="Open Sans" pitchFamily="2" charset="0"/>
              </a:rPr>
              <a:t>©</a:t>
            </a:r>
            <a:r>
              <a:rPr lang="en-US" sz="1000" b="1">
                <a:solidFill>
                  <a:schemeClr val="bg1">
                    <a:lumMod val="50000"/>
                  </a:schemeClr>
                </a:solidFill>
                <a:effectLst/>
                <a:latin typeface="Lato" panose="020F0502020204030203" pitchFamily="34" charset="77"/>
                <a:ea typeface="Open Sans" pitchFamily="2" charset="0"/>
                <a:cs typeface="Open Sans" pitchFamily="2" charset="0"/>
              </a:rPr>
              <a:t>ACS</a:t>
            </a:r>
          </a:p>
        </p:txBody>
      </p:sp>
      <p:grpSp>
        <p:nvGrpSpPr>
          <p:cNvPr id="3" name="Group 2">
            <a:extLst>
              <a:ext uri="{FF2B5EF4-FFF2-40B4-BE49-F238E27FC236}">
                <a16:creationId xmlns:a16="http://schemas.microsoft.com/office/drawing/2014/main" id="{0D266089-DCE6-6792-14D8-1D286AC524E6}"/>
              </a:ext>
            </a:extLst>
          </p:cNvPr>
          <p:cNvGrpSpPr/>
          <p:nvPr/>
        </p:nvGrpSpPr>
        <p:grpSpPr>
          <a:xfrm>
            <a:off x="0" y="-7088"/>
            <a:ext cx="3002280" cy="815163"/>
            <a:chOff x="2069878" y="2994987"/>
            <a:chExt cx="9319135" cy="1871662"/>
          </a:xfrm>
        </p:grpSpPr>
        <p:pic>
          <p:nvPicPr>
            <p:cNvPr id="7" name="Bildobjekt 1">
              <a:extLst>
                <a:ext uri="{FF2B5EF4-FFF2-40B4-BE49-F238E27FC236}">
                  <a16:creationId xmlns:a16="http://schemas.microsoft.com/office/drawing/2014/main" id="{3C91E5AC-A74C-EC73-F0CD-4E45A59501C7}"/>
                </a:ext>
              </a:extLst>
            </p:cNvPr>
            <p:cNvPicPr>
              <a:picLocks noChangeAspect="1"/>
            </p:cNvPicPr>
            <p:nvPr/>
          </p:nvPicPr>
          <p:blipFill>
            <a:blip r:embed="rId4">
              <a:extLst>
                <a:ext uri="{28A0092B-C50C-407E-A947-70E740481C1C}">
                  <a14:useLocalDpi xmlns:a14="http://schemas.microsoft.com/office/drawing/2010/main" val="0"/>
                </a:ext>
              </a:extLst>
            </a:blip>
            <a:srcRect t="31882" b="31720"/>
            <a:stretch>
              <a:fillRect/>
            </a:stretch>
          </p:blipFill>
          <p:spPr bwMode="auto">
            <a:xfrm>
              <a:off x="3134013" y="2994987"/>
              <a:ext cx="8255000" cy="1871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a:extLst>
                <a:ext uri="{FF2B5EF4-FFF2-40B4-BE49-F238E27FC236}">
                  <a16:creationId xmlns:a16="http://schemas.microsoft.com/office/drawing/2014/main" id="{5024F9D8-B9A7-8F2D-B3C7-0E9CEDF15949}"/>
                </a:ext>
              </a:extLst>
            </p:cNvPr>
            <p:cNvPicPr>
              <a:picLocks noChangeAspect="1"/>
            </p:cNvPicPr>
            <p:nvPr/>
          </p:nvPicPr>
          <p:blipFill rotWithShape="1">
            <a:blip r:embed="rId5">
              <a:extLst>
                <a:ext uri="{28A0092B-C50C-407E-A947-70E740481C1C}">
                  <a14:useLocalDpi xmlns:a14="http://schemas.microsoft.com/office/drawing/2010/main" val="0"/>
                </a:ext>
              </a:extLst>
            </a:blip>
            <a:srcRect b="25053"/>
            <a:stretch/>
          </p:blipFill>
          <p:spPr>
            <a:xfrm>
              <a:off x="2069878" y="3014638"/>
              <a:ext cx="1063413" cy="1832360"/>
            </a:xfrm>
            <a:prstGeom prst="rect">
              <a:avLst/>
            </a:prstGeom>
          </p:spPr>
        </p:pic>
      </p:grpSp>
      <p:pic>
        <p:nvPicPr>
          <p:cNvPr id="4" name="Picture 3" descr="A black and blue rectangle&#10;&#10;Description automatically generated">
            <a:extLst>
              <a:ext uri="{FF2B5EF4-FFF2-40B4-BE49-F238E27FC236}">
                <a16:creationId xmlns:a16="http://schemas.microsoft.com/office/drawing/2014/main" id="{60140BB3-5184-BB84-D8F5-12DFEB4A7D39}"/>
              </a:ext>
            </a:extLst>
          </p:cNvPr>
          <p:cNvPicPr>
            <a:picLocks noChangeAspect="1"/>
          </p:cNvPicPr>
          <p:nvPr/>
        </p:nvPicPr>
        <p:blipFill>
          <a:blip r:embed="rId6"/>
          <a:srcRect r="75375"/>
          <a:stretch>
            <a:fillRect/>
          </a:stretch>
        </p:blipFill>
        <p:spPr>
          <a:xfrm>
            <a:off x="0" y="759018"/>
            <a:ext cx="3002280" cy="6098981"/>
          </a:xfrm>
          <a:prstGeom prst="rect">
            <a:avLst/>
          </a:prstGeom>
        </p:spPr>
      </p:pic>
      <p:pic>
        <p:nvPicPr>
          <p:cNvPr id="5" name="Picture 4" descr="A black and white logo&#10;&#10;Description automatically generated">
            <a:extLst>
              <a:ext uri="{FF2B5EF4-FFF2-40B4-BE49-F238E27FC236}">
                <a16:creationId xmlns:a16="http://schemas.microsoft.com/office/drawing/2014/main" id="{976FD177-7940-F58D-D459-AF90DC19BE7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42324" y="5669191"/>
            <a:ext cx="2644690" cy="1035269"/>
          </a:xfrm>
          <a:prstGeom prst="rect">
            <a:avLst/>
          </a:prstGeom>
          <a:effectLst>
            <a:outerShdw blurRad="50800" dist="38100" dir="2700000" algn="tl" rotWithShape="0">
              <a:prstClr val="black">
                <a:alpha val="40000"/>
              </a:prstClr>
            </a:outerShdw>
          </a:effectLst>
        </p:spPr>
      </p:pic>
      <p:cxnSp>
        <p:nvCxnSpPr>
          <p:cNvPr id="6" name="Straight Connector 8">
            <a:extLst>
              <a:ext uri="{FF2B5EF4-FFF2-40B4-BE49-F238E27FC236}">
                <a16:creationId xmlns:a16="http://schemas.microsoft.com/office/drawing/2014/main" id="{81D2256B-5912-F5E2-C697-37F011A372A2}"/>
              </a:ext>
            </a:extLst>
          </p:cNvPr>
          <p:cNvCxnSpPr>
            <a:cxnSpLocks/>
          </p:cNvCxnSpPr>
          <p:nvPr/>
        </p:nvCxnSpPr>
        <p:spPr>
          <a:xfrm>
            <a:off x="361110" y="2204503"/>
            <a:ext cx="2060814" cy="0"/>
          </a:xfrm>
          <a:prstGeom prst="line">
            <a:avLst/>
          </a:prstGeom>
          <a:ln w="38100">
            <a:solidFill>
              <a:srgbClr val="E62625"/>
            </a:solidFill>
          </a:ln>
        </p:spPr>
        <p:style>
          <a:lnRef idx="3">
            <a:schemeClr val="dk1"/>
          </a:lnRef>
          <a:fillRef idx="0">
            <a:schemeClr val="dk1"/>
          </a:fillRef>
          <a:effectRef idx="2">
            <a:schemeClr val="dk1"/>
          </a:effectRef>
          <a:fontRef idx="minor">
            <a:schemeClr val="tx1"/>
          </a:fontRef>
        </p:style>
      </p:cxnSp>
      <p:sp>
        <p:nvSpPr>
          <p:cNvPr id="11" name="TextBox 7">
            <a:extLst>
              <a:ext uri="{FF2B5EF4-FFF2-40B4-BE49-F238E27FC236}">
                <a16:creationId xmlns:a16="http://schemas.microsoft.com/office/drawing/2014/main" id="{6384F822-2691-6EF4-84DE-3F9CF5C73A52}"/>
              </a:ext>
            </a:extLst>
          </p:cNvPr>
          <p:cNvSpPr txBox="1"/>
          <p:nvPr/>
        </p:nvSpPr>
        <p:spPr>
          <a:xfrm>
            <a:off x="286970" y="935659"/>
            <a:ext cx="2413353" cy="98488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900" b="1" i="0" u="none" strike="noStrike" kern="1200" cap="none" spc="0" normalizeH="0" baseline="0" noProof="0">
                <a:ln>
                  <a:noFill/>
                </a:ln>
                <a:solidFill>
                  <a:prstClr val="white"/>
                </a:solidFill>
                <a:effectLst/>
                <a:uLnTx/>
                <a:uFillTx/>
                <a:latin typeface="Open Sans" pitchFamily="2" charset="0"/>
                <a:ea typeface="Open Sans" pitchFamily="2" charset="0"/>
                <a:cs typeface="Open Sans" pitchFamily="2" charset="0"/>
              </a:rPr>
              <a:t>Update</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2900" b="1">
                <a:solidFill>
                  <a:prstClr val="white"/>
                </a:solidFill>
                <a:latin typeface="Open Sans" pitchFamily="2" charset="0"/>
                <a:ea typeface="Open Sans" pitchFamily="2" charset="0"/>
                <a:cs typeface="Open Sans" pitchFamily="2" charset="0"/>
              </a:rPr>
              <a:t>11</a:t>
            </a:r>
            <a:r>
              <a:rPr lang="en-US" sz="2900" b="1" baseline="30000">
                <a:solidFill>
                  <a:prstClr val="white"/>
                </a:solidFill>
                <a:latin typeface="Open Sans" pitchFamily="2" charset="0"/>
                <a:ea typeface="Open Sans" pitchFamily="2" charset="0"/>
                <a:cs typeface="Open Sans" pitchFamily="2" charset="0"/>
              </a:rPr>
              <a:t>th</a:t>
            </a:r>
            <a:r>
              <a:rPr lang="en-US" sz="2900" b="1">
                <a:solidFill>
                  <a:prstClr val="white"/>
                </a:solidFill>
                <a:latin typeface="Open Sans" pitchFamily="2" charset="0"/>
                <a:ea typeface="Open Sans" pitchFamily="2" charset="0"/>
                <a:cs typeface="Open Sans" pitchFamily="2" charset="0"/>
              </a:rPr>
              <a:t> Edition</a:t>
            </a:r>
            <a:endParaRPr kumimoji="0" lang="en-US" sz="2900" b="1" i="0" u="none" strike="noStrike" kern="1200" cap="none" spc="0" normalizeH="0" baseline="0" noProof="0">
              <a:ln>
                <a:noFill/>
              </a:ln>
              <a:solidFill>
                <a:srgbClr val="E62625"/>
              </a:solidFill>
              <a:effectLst/>
              <a:uLnTx/>
              <a:uFillTx/>
              <a:latin typeface="Open Sans" pitchFamily="2" charset="0"/>
              <a:ea typeface="Open Sans" pitchFamily="2" charset="0"/>
              <a:cs typeface="Open Sans" pitchFamily="2" charset="0"/>
            </a:endParaRPr>
          </a:p>
        </p:txBody>
      </p:sp>
      <p:pic>
        <p:nvPicPr>
          <p:cNvPr id="18" name="Bildobjekt 17" descr="En bild som visar text, skärmbild, Teckensnitt&#10;&#10;AI-genererat innehåll kan vara felaktigt.">
            <a:extLst>
              <a:ext uri="{FF2B5EF4-FFF2-40B4-BE49-F238E27FC236}">
                <a16:creationId xmlns:a16="http://schemas.microsoft.com/office/drawing/2014/main" id="{E448D381-5ABC-95B1-416F-2DD79E6DBA9E}"/>
              </a:ext>
            </a:extLst>
          </p:cNvPr>
          <p:cNvPicPr>
            <a:picLocks noChangeAspect="1"/>
          </p:cNvPicPr>
          <p:nvPr/>
        </p:nvPicPr>
        <p:blipFill>
          <a:blip r:embed="rId8"/>
          <a:srcRect l="54063" t="42302" r="3500" b="6322"/>
          <a:stretch>
            <a:fillRect/>
          </a:stretch>
        </p:blipFill>
        <p:spPr>
          <a:xfrm>
            <a:off x="8032370" y="808075"/>
            <a:ext cx="4128259" cy="2438045"/>
          </a:xfrm>
          <a:prstGeom prst="rect">
            <a:avLst/>
          </a:prstGeom>
        </p:spPr>
      </p:pic>
      <p:sp>
        <p:nvSpPr>
          <p:cNvPr id="20" name="textruta 19">
            <a:extLst>
              <a:ext uri="{FF2B5EF4-FFF2-40B4-BE49-F238E27FC236}">
                <a16:creationId xmlns:a16="http://schemas.microsoft.com/office/drawing/2014/main" id="{FB4E5EAA-A8D8-54B7-967B-0F9F70657E6C}"/>
              </a:ext>
            </a:extLst>
          </p:cNvPr>
          <p:cNvSpPr txBox="1"/>
          <p:nvPr/>
        </p:nvSpPr>
        <p:spPr>
          <a:xfrm>
            <a:off x="3048000" y="935659"/>
            <a:ext cx="9144000" cy="1107996"/>
          </a:xfrm>
          <a:prstGeom prst="rect">
            <a:avLst/>
          </a:prstGeom>
          <a:noFill/>
        </p:spPr>
        <p:txBody>
          <a:bodyPr wrap="square">
            <a:spAutoFit/>
          </a:bodyPr>
          <a:lstStyle/>
          <a:p>
            <a:pPr marL="685800" lvl="1" indent="-228600">
              <a:spcAft>
                <a:spcPts val="1200"/>
              </a:spcAft>
              <a:buFont typeface="Arial" panose="020B0604020202020204" pitchFamily="34" charset="0"/>
              <a:buChar char="•"/>
            </a:pPr>
            <a:r>
              <a:rPr lang="en-US" sz="2800" b="1">
                <a:solidFill>
                  <a:srgbClr val="002060"/>
                </a:solidFill>
              </a:rPr>
              <a:t>Thermal Injuries</a:t>
            </a:r>
          </a:p>
          <a:p>
            <a:pPr marL="685800" lvl="1" indent="-228600">
              <a:spcAft>
                <a:spcPts val="1200"/>
              </a:spcAft>
              <a:buFont typeface="Arial" panose="020B0604020202020204" pitchFamily="34" charset="0"/>
              <a:buChar char="•"/>
            </a:pPr>
            <a:endParaRPr lang="en-US" sz="2800" b="1">
              <a:solidFill>
                <a:srgbClr val="002060"/>
              </a:solidFill>
            </a:endParaRPr>
          </a:p>
        </p:txBody>
      </p:sp>
      <p:sp>
        <p:nvSpPr>
          <p:cNvPr id="9" name="TextBox 8">
            <a:extLst>
              <a:ext uri="{FF2B5EF4-FFF2-40B4-BE49-F238E27FC236}">
                <a16:creationId xmlns:a16="http://schemas.microsoft.com/office/drawing/2014/main" id="{D0405822-D9E1-D087-D5DF-DFBE80ADA564}"/>
              </a:ext>
            </a:extLst>
          </p:cNvPr>
          <p:cNvSpPr txBox="1"/>
          <p:nvPr/>
        </p:nvSpPr>
        <p:spPr>
          <a:xfrm>
            <a:off x="2986548" y="-7088"/>
            <a:ext cx="9205452" cy="707886"/>
          </a:xfrm>
          <a:prstGeom prst="rect">
            <a:avLst/>
          </a:prstGeom>
          <a:noFill/>
        </p:spPr>
        <p:txBody>
          <a:bodyPr wrap="square">
            <a:spAutoFit/>
          </a:bodyPr>
          <a:lstStyle/>
          <a:p>
            <a:pPr marL="228600" lvl="1" indent="-228600" algn="ctr">
              <a:spcAft>
                <a:spcPts val="1800"/>
              </a:spcAft>
            </a:pPr>
            <a:r>
              <a:rPr lang="en-US" sz="4000" b="1">
                <a:solidFill>
                  <a:srgbClr val="FF0000"/>
                </a:solidFill>
                <a:latin typeface="Open Sans" pitchFamily="2" charset="0"/>
                <a:ea typeface="Open Sans" pitchFamily="2" charset="0"/>
                <a:cs typeface="Open Sans" pitchFamily="2" charset="0"/>
              </a:rPr>
              <a:t>Special Considerations</a:t>
            </a:r>
            <a:endParaRPr lang="en-US" sz="4000" b="1">
              <a:solidFill>
                <a:srgbClr val="152C5D"/>
              </a:solidFill>
              <a:latin typeface="Open Sans" pitchFamily="2" charset="0"/>
              <a:ea typeface="Open Sans" pitchFamily="2" charset="0"/>
              <a:cs typeface="Open Sans" pitchFamily="2" charset="0"/>
            </a:endParaRPr>
          </a:p>
        </p:txBody>
      </p:sp>
    </p:spTree>
    <p:extLst>
      <p:ext uri="{BB962C8B-B14F-4D97-AF65-F5344CB8AC3E}">
        <p14:creationId xmlns:p14="http://schemas.microsoft.com/office/powerpoint/2010/main" val="290714785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3FAC36-E86F-9F01-B26D-C9635D690411}"/>
            </a:ext>
          </a:extLst>
        </p:cNvPr>
        <p:cNvGrpSpPr/>
        <p:nvPr/>
      </p:nvGrpSpPr>
      <p:grpSpPr>
        <a:xfrm>
          <a:off x="0" y="0"/>
          <a:ext cx="0" cy="0"/>
          <a:chOff x="0" y="0"/>
          <a:chExt cx="0" cy="0"/>
        </a:xfrm>
      </p:grpSpPr>
      <p:pic>
        <p:nvPicPr>
          <p:cNvPr id="8" name="Picture 7" descr="A group of people in protective gear&#10;&#10;Description automatically generated">
            <a:extLst>
              <a:ext uri="{FF2B5EF4-FFF2-40B4-BE49-F238E27FC236}">
                <a16:creationId xmlns:a16="http://schemas.microsoft.com/office/drawing/2014/main" id="{61880B35-751B-E7B7-2148-7899DC989B7F}"/>
              </a:ext>
            </a:extLst>
          </p:cNvPr>
          <p:cNvPicPr>
            <a:picLocks noChangeAspect="1"/>
          </p:cNvPicPr>
          <p:nvPr/>
        </p:nvPicPr>
        <p:blipFill rotWithShape="1">
          <a:blip r:embed="rId3">
            <a:extLst>
              <a:ext uri="{28A0092B-C50C-407E-A947-70E740481C1C}">
                <a14:useLocalDpi xmlns:a14="http://schemas.microsoft.com/office/drawing/2010/main" val="0"/>
              </a:ext>
            </a:extLst>
          </a:blip>
          <a:srcRect t="11547" r="13439"/>
          <a:stretch/>
        </p:blipFill>
        <p:spPr>
          <a:xfrm>
            <a:off x="1045029" y="-1"/>
            <a:ext cx="11146971" cy="6871565"/>
          </a:xfrm>
          <a:prstGeom prst="rect">
            <a:avLst/>
          </a:prstGeom>
        </p:spPr>
      </p:pic>
      <p:pic>
        <p:nvPicPr>
          <p:cNvPr id="2" name="Picture 1" descr="A blue and white background with a red rectangle and white text&#10;&#10;Description automatically generated">
            <a:extLst>
              <a:ext uri="{FF2B5EF4-FFF2-40B4-BE49-F238E27FC236}">
                <a16:creationId xmlns:a16="http://schemas.microsoft.com/office/drawing/2014/main" id="{9DE63C10-24DE-055E-FB05-533244FA4BF5}"/>
              </a:ext>
            </a:extLst>
          </p:cNvPr>
          <p:cNvPicPr>
            <a:picLocks noChangeAspect="1"/>
          </p:cNvPicPr>
          <p:nvPr/>
        </p:nvPicPr>
        <p:blipFill>
          <a:blip r:embed="rId4"/>
          <a:stretch>
            <a:fillRect/>
          </a:stretch>
        </p:blipFill>
        <p:spPr>
          <a:xfrm>
            <a:off x="0" y="-2"/>
            <a:ext cx="12192000" cy="6858000"/>
          </a:xfrm>
          <a:prstGeom prst="rect">
            <a:avLst/>
          </a:prstGeom>
        </p:spPr>
      </p:pic>
      <p:sp>
        <p:nvSpPr>
          <p:cNvPr id="11" name="TextBox 10">
            <a:extLst>
              <a:ext uri="{FF2B5EF4-FFF2-40B4-BE49-F238E27FC236}">
                <a16:creationId xmlns:a16="http://schemas.microsoft.com/office/drawing/2014/main" id="{BFFBFAB4-9D15-82AC-0E51-FCB062975790}"/>
              </a:ext>
            </a:extLst>
          </p:cNvPr>
          <p:cNvSpPr txBox="1"/>
          <p:nvPr/>
        </p:nvSpPr>
        <p:spPr>
          <a:xfrm>
            <a:off x="766762" y="2540794"/>
            <a:ext cx="4800600" cy="677108"/>
          </a:xfrm>
          <a:prstGeom prst="rect">
            <a:avLst/>
          </a:prstGeom>
          <a:noFill/>
        </p:spPr>
        <p:txBody>
          <a:bodyPr wrap="square" rtlCol="0">
            <a:spAutoFit/>
          </a:bodyPr>
          <a:lstStyle/>
          <a:p>
            <a:r>
              <a:rPr lang="en-US" sz="3800" b="1">
                <a:solidFill>
                  <a:schemeClr val="bg1"/>
                </a:solidFill>
                <a:latin typeface="Open Sans" pitchFamily="2" charset="0"/>
                <a:ea typeface="Open Sans" pitchFamily="2" charset="0"/>
                <a:cs typeface="Open Sans" pitchFamily="2" charset="0"/>
              </a:rPr>
              <a:t>Secondary Survey</a:t>
            </a:r>
          </a:p>
        </p:txBody>
      </p:sp>
      <p:pic>
        <p:nvPicPr>
          <p:cNvPr id="3" name="Picture 2" descr="A black and white logo&#10;&#10;Description automatically generated">
            <a:extLst>
              <a:ext uri="{FF2B5EF4-FFF2-40B4-BE49-F238E27FC236}">
                <a16:creationId xmlns:a16="http://schemas.microsoft.com/office/drawing/2014/main" id="{B11E1F9C-891D-4EA3-978B-1573A3CF982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28600" y="216843"/>
            <a:ext cx="3502959" cy="1371240"/>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04504984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3B70F4-9112-239A-E764-78BA30B5926C}"/>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DEB11078-1289-501A-C7BA-B6B93E6FCE05}"/>
              </a:ext>
            </a:extLst>
          </p:cNvPr>
          <p:cNvSpPr txBox="1">
            <a:spLocks/>
          </p:cNvSpPr>
          <p:nvPr/>
        </p:nvSpPr>
        <p:spPr>
          <a:xfrm>
            <a:off x="388934" y="286481"/>
            <a:ext cx="6488575" cy="62917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sv-SE" sz="3000" b="1" err="1">
                <a:solidFill>
                  <a:srgbClr val="152C5D"/>
                </a:solidFill>
                <a:latin typeface="Open Sans" pitchFamily="2" charset="0"/>
                <a:ea typeface="Open Sans" pitchFamily="2" charset="0"/>
                <a:cs typeface="Open Sans" pitchFamily="2" charset="0"/>
              </a:rPr>
              <a:t>Secondary</a:t>
            </a:r>
            <a:r>
              <a:rPr lang="sv-SE" sz="3000" b="1">
                <a:solidFill>
                  <a:srgbClr val="152C5D"/>
                </a:solidFill>
                <a:latin typeface="Open Sans" pitchFamily="2" charset="0"/>
                <a:ea typeface="Open Sans" pitchFamily="2" charset="0"/>
                <a:cs typeface="Open Sans" pitchFamily="2" charset="0"/>
              </a:rPr>
              <a:t> </a:t>
            </a:r>
            <a:r>
              <a:rPr lang="en-US" sz="3000" b="1">
                <a:solidFill>
                  <a:srgbClr val="152C5D"/>
                </a:solidFill>
                <a:latin typeface="Open Sans" pitchFamily="2" charset="0"/>
                <a:ea typeface="Open Sans" pitchFamily="2" charset="0"/>
                <a:cs typeface="Open Sans" pitchFamily="2" charset="0"/>
              </a:rPr>
              <a:t>Survey</a:t>
            </a:r>
          </a:p>
        </p:txBody>
      </p:sp>
      <p:sp>
        <p:nvSpPr>
          <p:cNvPr id="19" name="Rectangle 18">
            <a:extLst>
              <a:ext uri="{FF2B5EF4-FFF2-40B4-BE49-F238E27FC236}">
                <a16:creationId xmlns:a16="http://schemas.microsoft.com/office/drawing/2014/main" id="{B25BE34E-354C-B658-5758-706DF16B8C81}"/>
              </a:ext>
            </a:extLst>
          </p:cNvPr>
          <p:cNvSpPr/>
          <p:nvPr/>
        </p:nvSpPr>
        <p:spPr>
          <a:xfrm>
            <a:off x="3983668" y="0"/>
            <a:ext cx="8208332" cy="915656"/>
          </a:xfrm>
          <a:prstGeom prst="rect">
            <a:avLst/>
          </a:prstGeom>
          <a:solidFill>
            <a:srgbClr val="152C5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7D600680-05E6-ADB7-F47D-475ED47D561B}"/>
              </a:ext>
            </a:extLst>
          </p:cNvPr>
          <p:cNvSpPr txBox="1"/>
          <p:nvPr/>
        </p:nvSpPr>
        <p:spPr>
          <a:xfrm>
            <a:off x="11638621" y="6571280"/>
            <a:ext cx="553380" cy="246221"/>
          </a:xfrm>
          <a:prstGeom prst="rect">
            <a:avLst/>
          </a:prstGeom>
          <a:noFill/>
        </p:spPr>
        <p:txBody>
          <a:bodyPr wrap="square" rtlCol="0">
            <a:spAutoFit/>
          </a:bodyPr>
          <a:lstStyle/>
          <a:p>
            <a:r>
              <a:rPr lang="en-US" sz="1000" b="0" i="0">
                <a:solidFill>
                  <a:schemeClr val="bg1">
                    <a:lumMod val="50000"/>
                  </a:schemeClr>
                </a:solidFill>
                <a:effectLst/>
                <a:latin typeface="Lato" panose="020F0502020204030203" pitchFamily="34" charset="77"/>
                <a:ea typeface="Open Sans" pitchFamily="2" charset="0"/>
                <a:cs typeface="Open Sans" pitchFamily="2" charset="0"/>
              </a:rPr>
              <a:t>©</a:t>
            </a:r>
            <a:r>
              <a:rPr lang="en-US" sz="1000" b="1">
                <a:solidFill>
                  <a:schemeClr val="bg1">
                    <a:lumMod val="50000"/>
                  </a:schemeClr>
                </a:solidFill>
                <a:effectLst/>
                <a:latin typeface="Lato" panose="020F0502020204030203" pitchFamily="34" charset="77"/>
                <a:ea typeface="Open Sans" pitchFamily="2" charset="0"/>
                <a:cs typeface="Open Sans" pitchFamily="2" charset="0"/>
              </a:rPr>
              <a:t>ACS</a:t>
            </a:r>
          </a:p>
        </p:txBody>
      </p:sp>
      <p:sp>
        <p:nvSpPr>
          <p:cNvPr id="3" name="TextBox 2">
            <a:extLst>
              <a:ext uri="{FF2B5EF4-FFF2-40B4-BE49-F238E27FC236}">
                <a16:creationId xmlns:a16="http://schemas.microsoft.com/office/drawing/2014/main" id="{8DE51C98-6627-042F-00BA-9B851589E1C8}"/>
              </a:ext>
            </a:extLst>
          </p:cNvPr>
          <p:cNvSpPr txBox="1"/>
          <p:nvPr/>
        </p:nvSpPr>
        <p:spPr>
          <a:xfrm>
            <a:off x="0" y="6505158"/>
            <a:ext cx="998736" cy="338554"/>
          </a:xfrm>
          <a:prstGeom prst="rect">
            <a:avLst/>
          </a:prstGeom>
          <a:noFill/>
        </p:spPr>
        <p:txBody>
          <a:bodyPr wrap="square" rtlCol="0">
            <a:spAutoFit/>
          </a:bodyPr>
          <a:lstStyle/>
          <a:p>
            <a:r>
              <a:rPr lang="en-US" sz="1600">
                <a:latin typeface="Open Sans Medium"/>
              </a:rPr>
              <a:t>4 / 25</a:t>
            </a:r>
          </a:p>
        </p:txBody>
      </p:sp>
      <p:pic>
        <p:nvPicPr>
          <p:cNvPr id="6" name="Picture 23" descr="A red and black background&#10;&#10;Description automatically generated">
            <a:extLst>
              <a:ext uri="{FF2B5EF4-FFF2-40B4-BE49-F238E27FC236}">
                <a16:creationId xmlns:a16="http://schemas.microsoft.com/office/drawing/2014/main" id="{014F5375-918A-5FDC-3462-DD46DD6BFA78}"/>
              </a:ext>
            </a:extLst>
          </p:cNvPr>
          <p:cNvPicPr>
            <a:picLocks noChangeAspect="1"/>
          </p:cNvPicPr>
          <p:nvPr/>
        </p:nvPicPr>
        <p:blipFill rotWithShape="1">
          <a:blip r:embed="rId4">
            <a:alphaModFix amt="85000"/>
            <a:extLst>
              <a:ext uri="{28A0092B-C50C-407E-A947-70E740481C1C}">
                <a14:useLocalDpi xmlns:a14="http://schemas.microsoft.com/office/drawing/2010/main" val="0"/>
              </a:ext>
            </a:extLst>
          </a:blip>
          <a:srcRect l="66549" t="46822"/>
          <a:stretch/>
        </p:blipFill>
        <p:spPr>
          <a:xfrm>
            <a:off x="8113690" y="3211031"/>
            <a:ext cx="4079975" cy="3648456"/>
          </a:xfrm>
          <a:prstGeom prst="rect">
            <a:avLst/>
          </a:prstGeom>
        </p:spPr>
      </p:pic>
      <p:pic>
        <p:nvPicPr>
          <p:cNvPr id="7" name="Bildobjekt 6" descr="En bild som visar text, Teckensnitt, Webbsida, Webbplats&#10;&#10;AI-genererat innehåll kan vara felaktigt.">
            <a:extLst>
              <a:ext uri="{FF2B5EF4-FFF2-40B4-BE49-F238E27FC236}">
                <a16:creationId xmlns:a16="http://schemas.microsoft.com/office/drawing/2014/main" id="{A48C3458-D950-D006-5B3E-CF9B2A35D10B}"/>
              </a:ext>
            </a:extLst>
          </p:cNvPr>
          <p:cNvPicPr>
            <a:picLocks noChangeAspect="1"/>
          </p:cNvPicPr>
          <p:nvPr/>
        </p:nvPicPr>
        <p:blipFill>
          <a:blip r:embed="rId5"/>
          <a:srcRect b="3616"/>
          <a:stretch>
            <a:fillRect/>
          </a:stretch>
        </p:blipFill>
        <p:spPr>
          <a:xfrm>
            <a:off x="0" y="1252719"/>
            <a:ext cx="12192000" cy="5732501"/>
          </a:xfrm>
          <a:prstGeom prst="rect">
            <a:avLst/>
          </a:prstGeom>
        </p:spPr>
      </p:pic>
      <p:pic>
        <p:nvPicPr>
          <p:cNvPr id="5" name="Bildobjekt 4" descr="En bild som visar Teckensnitt, text, logotyp, symbol&#10;&#10;AI-genererat innehåll kan vara felaktigt.">
            <a:extLst>
              <a:ext uri="{FF2B5EF4-FFF2-40B4-BE49-F238E27FC236}">
                <a16:creationId xmlns:a16="http://schemas.microsoft.com/office/drawing/2014/main" id="{4F8A7424-CDFE-36B3-B3EC-9DCFD73732E0}"/>
              </a:ext>
            </a:extLst>
          </p:cNvPr>
          <p:cNvPicPr>
            <a:picLocks noChangeAspect="1"/>
          </p:cNvPicPr>
          <p:nvPr/>
        </p:nvPicPr>
        <p:blipFill>
          <a:blip r:embed="rId6"/>
          <a:stretch>
            <a:fillRect/>
          </a:stretch>
        </p:blipFill>
        <p:spPr>
          <a:xfrm>
            <a:off x="9827581" y="0"/>
            <a:ext cx="2364419" cy="926371"/>
          </a:xfrm>
          <a:prstGeom prst="rect">
            <a:avLst/>
          </a:prstGeom>
        </p:spPr>
      </p:pic>
    </p:spTree>
    <p:custDataLst>
      <p:tags r:id="rId1"/>
    </p:custDataLst>
    <p:extLst>
      <p:ext uri="{BB962C8B-B14F-4D97-AF65-F5344CB8AC3E}">
        <p14:creationId xmlns:p14="http://schemas.microsoft.com/office/powerpoint/2010/main" val="192745134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3CF17B-4215-360C-CA5A-7938CCAC6C17}"/>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49AD4DE6-8EDB-1885-8CCA-77EC249E5169}"/>
              </a:ext>
            </a:extLst>
          </p:cNvPr>
          <p:cNvSpPr txBox="1"/>
          <p:nvPr/>
        </p:nvSpPr>
        <p:spPr>
          <a:xfrm>
            <a:off x="11638621" y="6571280"/>
            <a:ext cx="553380" cy="246221"/>
          </a:xfrm>
          <a:prstGeom prst="rect">
            <a:avLst/>
          </a:prstGeom>
          <a:noFill/>
        </p:spPr>
        <p:txBody>
          <a:bodyPr wrap="square" rtlCol="0">
            <a:spAutoFit/>
          </a:bodyPr>
          <a:lstStyle/>
          <a:p>
            <a:r>
              <a:rPr lang="en-US" sz="1000" b="0" i="0">
                <a:solidFill>
                  <a:schemeClr val="bg1">
                    <a:lumMod val="50000"/>
                  </a:schemeClr>
                </a:solidFill>
                <a:effectLst/>
                <a:latin typeface="Lato" panose="020F0502020204030203" pitchFamily="34" charset="77"/>
                <a:ea typeface="Open Sans" pitchFamily="2" charset="0"/>
                <a:cs typeface="Open Sans" pitchFamily="2" charset="0"/>
              </a:rPr>
              <a:t>©</a:t>
            </a:r>
            <a:r>
              <a:rPr lang="en-US" sz="1000" b="1">
                <a:solidFill>
                  <a:schemeClr val="bg1">
                    <a:lumMod val="50000"/>
                  </a:schemeClr>
                </a:solidFill>
                <a:effectLst/>
                <a:latin typeface="Lato" panose="020F0502020204030203" pitchFamily="34" charset="77"/>
                <a:ea typeface="Open Sans" pitchFamily="2" charset="0"/>
                <a:cs typeface="Open Sans" pitchFamily="2" charset="0"/>
              </a:rPr>
              <a:t>ACS</a:t>
            </a:r>
          </a:p>
        </p:txBody>
      </p:sp>
      <p:sp>
        <p:nvSpPr>
          <p:cNvPr id="3" name="TextBox 2">
            <a:extLst>
              <a:ext uri="{FF2B5EF4-FFF2-40B4-BE49-F238E27FC236}">
                <a16:creationId xmlns:a16="http://schemas.microsoft.com/office/drawing/2014/main" id="{311CDE24-6910-B9D3-1B69-56098BD04325}"/>
              </a:ext>
            </a:extLst>
          </p:cNvPr>
          <p:cNvSpPr txBox="1"/>
          <p:nvPr/>
        </p:nvSpPr>
        <p:spPr>
          <a:xfrm>
            <a:off x="0" y="6505158"/>
            <a:ext cx="998736" cy="338554"/>
          </a:xfrm>
          <a:prstGeom prst="rect">
            <a:avLst/>
          </a:prstGeom>
          <a:noFill/>
        </p:spPr>
        <p:txBody>
          <a:bodyPr wrap="square" rtlCol="0">
            <a:spAutoFit/>
          </a:bodyPr>
          <a:lstStyle/>
          <a:p>
            <a:r>
              <a:rPr lang="en-US" sz="1600">
                <a:latin typeface="Open Sans Medium"/>
              </a:rPr>
              <a:t>4 / 25</a:t>
            </a:r>
          </a:p>
        </p:txBody>
      </p:sp>
      <p:pic>
        <p:nvPicPr>
          <p:cNvPr id="6" name="Picture 23" descr="A red and black background&#10;&#10;Description automatically generated">
            <a:extLst>
              <a:ext uri="{FF2B5EF4-FFF2-40B4-BE49-F238E27FC236}">
                <a16:creationId xmlns:a16="http://schemas.microsoft.com/office/drawing/2014/main" id="{F7BD94B2-A9F9-F00B-4D1E-94D1C8744B4B}"/>
              </a:ext>
            </a:extLst>
          </p:cNvPr>
          <p:cNvPicPr>
            <a:picLocks noChangeAspect="1"/>
          </p:cNvPicPr>
          <p:nvPr/>
        </p:nvPicPr>
        <p:blipFill rotWithShape="1">
          <a:blip r:embed="rId4">
            <a:alphaModFix amt="85000"/>
            <a:extLst>
              <a:ext uri="{28A0092B-C50C-407E-A947-70E740481C1C}">
                <a14:useLocalDpi xmlns:a14="http://schemas.microsoft.com/office/drawing/2010/main" val="0"/>
              </a:ext>
            </a:extLst>
          </a:blip>
          <a:srcRect l="66549" t="46822"/>
          <a:stretch/>
        </p:blipFill>
        <p:spPr>
          <a:xfrm>
            <a:off x="8113690" y="3211031"/>
            <a:ext cx="4079975" cy="3648456"/>
          </a:xfrm>
          <a:prstGeom prst="rect">
            <a:avLst/>
          </a:prstGeom>
        </p:spPr>
      </p:pic>
      <p:pic>
        <p:nvPicPr>
          <p:cNvPr id="7" name="Bildobjekt 6" descr="En bild som visar text, skärmbild&#10;&#10;AI-genererat innehåll kan vara felaktigt.">
            <a:extLst>
              <a:ext uri="{FF2B5EF4-FFF2-40B4-BE49-F238E27FC236}">
                <a16:creationId xmlns:a16="http://schemas.microsoft.com/office/drawing/2014/main" id="{C75F026C-D7AF-E6EE-5A55-BC2D26B01AE0}"/>
              </a:ext>
            </a:extLst>
          </p:cNvPr>
          <p:cNvPicPr>
            <a:picLocks noChangeAspect="1"/>
          </p:cNvPicPr>
          <p:nvPr/>
        </p:nvPicPr>
        <p:blipFill>
          <a:blip r:embed="rId5"/>
          <a:srcRect b="2288"/>
          <a:stretch>
            <a:fillRect/>
          </a:stretch>
        </p:blipFill>
        <p:spPr>
          <a:xfrm>
            <a:off x="0" y="1075084"/>
            <a:ext cx="12192000" cy="5795262"/>
          </a:xfrm>
          <a:prstGeom prst="rect">
            <a:avLst/>
          </a:prstGeom>
        </p:spPr>
      </p:pic>
      <p:sp>
        <p:nvSpPr>
          <p:cNvPr id="5" name="Rectangle 18">
            <a:extLst>
              <a:ext uri="{FF2B5EF4-FFF2-40B4-BE49-F238E27FC236}">
                <a16:creationId xmlns:a16="http://schemas.microsoft.com/office/drawing/2014/main" id="{4F0F8131-5126-2D13-B592-90896115CC14}"/>
              </a:ext>
            </a:extLst>
          </p:cNvPr>
          <p:cNvSpPr/>
          <p:nvPr/>
        </p:nvSpPr>
        <p:spPr>
          <a:xfrm>
            <a:off x="3983668" y="0"/>
            <a:ext cx="8208332" cy="915656"/>
          </a:xfrm>
          <a:prstGeom prst="rect">
            <a:avLst/>
          </a:prstGeom>
          <a:solidFill>
            <a:srgbClr val="152C5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itle 1">
            <a:extLst>
              <a:ext uri="{FF2B5EF4-FFF2-40B4-BE49-F238E27FC236}">
                <a16:creationId xmlns:a16="http://schemas.microsoft.com/office/drawing/2014/main" id="{6BC2C0DB-140C-01A8-864A-5E057F7BD652}"/>
              </a:ext>
            </a:extLst>
          </p:cNvPr>
          <p:cNvSpPr txBox="1">
            <a:spLocks/>
          </p:cNvSpPr>
          <p:nvPr/>
        </p:nvSpPr>
        <p:spPr>
          <a:xfrm>
            <a:off x="388934" y="286481"/>
            <a:ext cx="11803066" cy="62917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sv-SE" sz="3000" b="1" err="1">
                <a:solidFill>
                  <a:srgbClr val="152C5D"/>
                </a:solidFill>
                <a:latin typeface="Open Sans" pitchFamily="2" charset="0"/>
                <a:ea typeface="Open Sans" pitchFamily="2" charset="0"/>
                <a:cs typeface="Open Sans" pitchFamily="2" charset="0"/>
              </a:rPr>
              <a:t>Secondary</a:t>
            </a:r>
            <a:r>
              <a:rPr lang="sv-SE" sz="3000" b="1">
                <a:solidFill>
                  <a:srgbClr val="152C5D"/>
                </a:solidFill>
                <a:latin typeface="Open Sans" pitchFamily="2" charset="0"/>
                <a:ea typeface="Open Sans" pitchFamily="2" charset="0"/>
                <a:cs typeface="Open Sans" pitchFamily="2" charset="0"/>
              </a:rPr>
              <a:t> </a:t>
            </a:r>
            <a:r>
              <a:rPr lang="en-US" sz="3000" b="1">
                <a:solidFill>
                  <a:srgbClr val="152C5D"/>
                </a:solidFill>
                <a:latin typeface="Open Sans" pitchFamily="2" charset="0"/>
                <a:ea typeface="Open Sans" pitchFamily="2" charset="0"/>
                <a:cs typeface="Open Sans" pitchFamily="2" charset="0"/>
              </a:rPr>
              <a:t>Survey</a:t>
            </a:r>
            <a:r>
              <a:rPr lang="en-US" sz="3000" b="1">
                <a:solidFill>
                  <a:schemeClr val="bg1"/>
                </a:solidFill>
                <a:latin typeface="Open Sans" pitchFamily="2" charset="0"/>
                <a:ea typeface="Open Sans" pitchFamily="2" charset="0"/>
                <a:cs typeface="Open Sans" pitchFamily="2" charset="0"/>
              </a:rPr>
              <a:t>   Specific Injuries</a:t>
            </a:r>
          </a:p>
        </p:txBody>
      </p:sp>
      <p:pic>
        <p:nvPicPr>
          <p:cNvPr id="9" name="Bildobjekt 8" descr="En bild som visar Teckensnitt, text, logotyp, symbol&#10;&#10;AI-genererat innehåll kan vara felaktigt.">
            <a:extLst>
              <a:ext uri="{FF2B5EF4-FFF2-40B4-BE49-F238E27FC236}">
                <a16:creationId xmlns:a16="http://schemas.microsoft.com/office/drawing/2014/main" id="{3E66FE53-616A-BDA4-BA02-ED05D7905E63}"/>
              </a:ext>
            </a:extLst>
          </p:cNvPr>
          <p:cNvPicPr>
            <a:picLocks noChangeAspect="1"/>
          </p:cNvPicPr>
          <p:nvPr/>
        </p:nvPicPr>
        <p:blipFill>
          <a:blip r:embed="rId6"/>
          <a:stretch>
            <a:fillRect/>
          </a:stretch>
        </p:blipFill>
        <p:spPr>
          <a:xfrm>
            <a:off x="9827581" y="0"/>
            <a:ext cx="2364419" cy="926371"/>
          </a:xfrm>
          <a:prstGeom prst="rect">
            <a:avLst/>
          </a:prstGeom>
        </p:spPr>
      </p:pic>
    </p:spTree>
    <p:custDataLst>
      <p:tags r:id="rId1"/>
    </p:custDataLst>
    <p:extLst>
      <p:ext uri="{BB962C8B-B14F-4D97-AF65-F5344CB8AC3E}">
        <p14:creationId xmlns:p14="http://schemas.microsoft.com/office/powerpoint/2010/main" val="235957692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2D819A-C8A4-D347-655D-FA53D97A1279}"/>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9CFA9567-4805-F60C-6DF7-8457CD4FB40A}"/>
              </a:ext>
            </a:extLst>
          </p:cNvPr>
          <p:cNvSpPr txBox="1"/>
          <p:nvPr/>
        </p:nvSpPr>
        <p:spPr>
          <a:xfrm>
            <a:off x="11638621" y="6571280"/>
            <a:ext cx="553380" cy="246221"/>
          </a:xfrm>
          <a:prstGeom prst="rect">
            <a:avLst/>
          </a:prstGeom>
          <a:noFill/>
        </p:spPr>
        <p:txBody>
          <a:bodyPr wrap="square" rtlCol="0">
            <a:spAutoFit/>
          </a:bodyPr>
          <a:lstStyle/>
          <a:p>
            <a:r>
              <a:rPr lang="en-US" sz="1000" b="0" i="0">
                <a:solidFill>
                  <a:schemeClr val="bg1">
                    <a:lumMod val="50000"/>
                  </a:schemeClr>
                </a:solidFill>
                <a:effectLst/>
                <a:latin typeface="Lato" panose="020F0502020204030203" pitchFamily="34" charset="77"/>
                <a:ea typeface="Open Sans" pitchFamily="2" charset="0"/>
                <a:cs typeface="Open Sans" pitchFamily="2" charset="0"/>
              </a:rPr>
              <a:t>©</a:t>
            </a:r>
            <a:r>
              <a:rPr lang="en-US" sz="1000" b="1">
                <a:solidFill>
                  <a:schemeClr val="bg1">
                    <a:lumMod val="50000"/>
                  </a:schemeClr>
                </a:solidFill>
                <a:effectLst/>
                <a:latin typeface="Lato" panose="020F0502020204030203" pitchFamily="34" charset="77"/>
                <a:ea typeface="Open Sans" pitchFamily="2" charset="0"/>
                <a:cs typeface="Open Sans" pitchFamily="2" charset="0"/>
              </a:rPr>
              <a:t>ACS</a:t>
            </a:r>
          </a:p>
        </p:txBody>
      </p:sp>
      <p:sp>
        <p:nvSpPr>
          <p:cNvPr id="3" name="TextBox 2">
            <a:extLst>
              <a:ext uri="{FF2B5EF4-FFF2-40B4-BE49-F238E27FC236}">
                <a16:creationId xmlns:a16="http://schemas.microsoft.com/office/drawing/2014/main" id="{0B0ADD60-B1DD-D4BC-1E07-0010A109F5F7}"/>
              </a:ext>
            </a:extLst>
          </p:cNvPr>
          <p:cNvSpPr txBox="1"/>
          <p:nvPr/>
        </p:nvSpPr>
        <p:spPr>
          <a:xfrm>
            <a:off x="0" y="6505158"/>
            <a:ext cx="998736" cy="338554"/>
          </a:xfrm>
          <a:prstGeom prst="rect">
            <a:avLst/>
          </a:prstGeom>
          <a:noFill/>
        </p:spPr>
        <p:txBody>
          <a:bodyPr wrap="square" rtlCol="0">
            <a:spAutoFit/>
          </a:bodyPr>
          <a:lstStyle/>
          <a:p>
            <a:r>
              <a:rPr lang="en-US" sz="1600">
                <a:latin typeface="Open Sans Medium"/>
              </a:rPr>
              <a:t>4 / 25</a:t>
            </a:r>
          </a:p>
        </p:txBody>
      </p:sp>
      <p:pic>
        <p:nvPicPr>
          <p:cNvPr id="6" name="Picture 23" descr="A red and black background&#10;&#10;Description automatically generated">
            <a:extLst>
              <a:ext uri="{FF2B5EF4-FFF2-40B4-BE49-F238E27FC236}">
                <a16:creationId xmlns:a16="http://schemas.microsoft.com/office/drawing/2014/main" id="{69C3DB9C-9DFE-DC82-6B85-BB0E85DFD873}"/>
              </a:ext>
            </a:extLst>
          </p:cNvPr>
          <p:cNvPicPr>
            <a:picLocks noChangeAspect="1"/>
          </p:cNvPicPr>
          <p:nvPr/>
        </p:nvPicPr>
        <p:blipFill rotWithShape="1">
          <a:blip r:embed="rId4">
            <a:alphaModFix amt="85000"/>
            <a:extLst>
              <a:ext uri="{28A0092B-C50C-407E-A947-70E740481C1C}">
                <a14:useLocalDpi xmlns:a14="http://schemas.microsoft.com/office/drawing/2010/main" val="0"/>
              </a:ext>
            </a:extLst>
          </a:blip>
          <a:srcRect l="66549" t="46822"/>
          <a:stretch/>
        </p:blipFill>
        <p:spPr>
          <a:xfrm>
            <a:off x="8113690" y="3211031"/>
            <a:ext cx="4079975" cy="3648456"/>
          </a:xfrm>
          <a:prstGeom prst="rect">
            <a:avLst/>
          </a:prstGeom>
        </p:spPr>
      </p:pic>
      <p:pic>
        <p:nvPicPr>
          <p:cNvPr id="7" name="Bildobjekt 6" descr="En bild som visar text, skärmbild, Teckensnitt, nummer&#10;&#10;AI-genererat innehåll kan vara felaktigt.">
            <a:extLst>
              <a:ext uri="{FF2B5EF4-FFF2-40B4-BE49-F238E27FC236}">
                <a16:creationId xmlns:a16="http://schemas.microsoft.com/office/drawing/2014/main" id="{D478E58C-52FE-2049-3D80-5EDE8E5382F1}"/>
              </a:ext>
            </a:extLst>
          </p:cNvPr>
          <p:cNvPicPr>
            <a:picLocks noChangeAspect="1"/>
          </p:cNvPicPr>
          <p:nvPr/>
        </p:nvPicPr>
        <p:blipFill>
          <a:blip r:embed="rId5"/>
          <a:srcRect b="3037"/>
          <a:stretch>
            <a:fillRect/>
          </a:stretch>
        </p:blipFill>
        <p:spPr>
          <a:xfrm>
            <a:off x="0" y="1202137"/>
            <a:ext cx="12192000" cy="5750874"/>
          </a:xfrm>
          <a:prstGeom prst="rect">
            <a:avLst/>
          </a:prstGeom>
        </p:spPr>
      </p:pic>
      <p:sp>
        <p:nvSpPr>
          <p:cNvPr id="5" name="Rectangle 18">
            <a:extLst>
              <a:ext uri="{FF2B5EF4-FFF2-40B4-BE49-F238E27FC236}">
                <a16:creationId xmlns:a16="http://schemas.microsoft.com/office/drawing/2014/main" id="{B0E60FCF-B5C8-1A0F-2B42-C0D19352392F}"/>
              </a:ext>
            </a:extLst>
          </p:cNvPr>
          <p:cNvSpPr/>
          <p:nvPr/>
        </p:nvSpPr>
        <p:spPr>
          <a:xfrm>
            <a:off x="3983668" y="0"/>
            <a:ext cx="8208332" cy="915656"/>
          </a:xfrm>
          <a:prstGeom prst="rect">
            <a:avLst/>
          </a:prstGeom>
          <a:solidFill>
            <a:srgbClr val="152C5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itle 1">
            <a:extLst>
              <a:ext uri="{FF2B5EF4-FFF2-40B4-BE49-F238E27FC236}">
                <a16:creationId xmlns:a16="http://schemas.microsoft.com/office/drawing/2014/main" id="{B5720FA8-19D5-6018-8AC7-A75449146A7F}"/>
              </a:ext>
            </a:extLst>
          </p:cNvPr>
          <p:cNvSpPr txBox="1">
            <a:spLocks/>
          </p:cNvSpPr>
          <p:nvPr/>
        </p:nvSpPr>
        <p:spPr>
          <a:xfrm>
            <a:off x="388934" y="286481"/>
            <a:ext cx="11803066" cy="62917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sv-SE" sz="3000" b="1" err="1">
                <a:solidFill>
                  <a:srgbClr val="152C5D"/>
                </a:solidFill>
                <a:latin typeface="Open Sans" pitchFamily="2" charset="0"/>
                <a:ea typeface="Open Sans" pitchFamily="2" charset="0"/>
                <a:cs typeface="Open Sans" pitchFamily="2" charset="0"/>
              </a:rPr>
              <a:t>Secondary</a:t>
            </a:r>
            <a:r>
              <a:rPr lang="sv-SE" sz="3000" b="1">
                <a:solidFill>
                  <a:srgbClr val="152C5D"/>
                </a:solidFill>
                <a:latin typeface="Open Sans" pitchFamily="2" charset="0"/>
                <a:ea typeface="Open Sans" pitchFamily="2" charset="0"/>
                <a:cs typeface="Open Sans" pitchFamily="2" charset="0"/>
              </a:rPr>
              <a:t> </a:t>
            </a:r>
            <a:r>
              <a:rPr lang="en-US" sz="3000" b="1">
                <a:solidFill>
                  <a:srgbClr val="152C5D"/>
                </a:solidFill>
                <a:latin typeface="Open Sans" pitchFamily="2" charset="0"/>
                <a:ea typeface="Open Sans" pitchFamily="2" charset="0"/>
                <a:cs typeface="Open Sans" pitchFamily="2" charset="0"/>
              </a:rPr>
              <a:t>Survey</a:t>
            </a:r>
            <a:r>
              <a:rPr lang="en-US" sz="3000" b="1">
                <a:solidFill>
                  <a:schemeClr val="bg1"/>
                </a:solidFill>
                <a:latin typeface="Open Sans" pitchFamily="2" charset="0"/>
                <a:ea typeface="Open Sans" pitchFamily="2" charset="0"/>
                <a:cs typeface="Open Sans" pitchFamily="2" charset="0"/>
              </a:rPr>
              <a:t>   Specific Injuries</a:t>
            </a:r>
          </a:p>
        </p:txBody>
      </p:sp>
      <p:pic>
        <p:nvPicPr>
          <p:cNvPr id="9" name="Bildobjekt 8" descr="En bild som visar Teckensnitt, text, logotyp, symbol&#10;&#10;AI-genererat innehåll kan vara felaktigt.">
            <a:extLst>
              <a:ext uri="{FF2B5EF4-FFF2-40B4-BE49-F238E27FC236}">
                <a16:creationId xmlns:a16="http://schemas.microsoft.com/office/drawing/2014/main" id="{B83F5C86-F605-A975-894B-0376A2028388}"/>
              </a:ext>
            </a:extLst>
          </p:cNvPr>
          <p:cNvPicPr>
            <a:picLocks noChangeAspect="1"/>
          </p:cNvPicPr>
          <p:nvPr/>
        </p:nvPicPr>
        <p:blipFill>
          <a:blip r:embed="rId6"/>
          <a:stretch>
            <a:fillRect/>
          </a:stretch>
        </p:blipFill>
        <p:spPr>
          <a:xfrm>
            <a:off x="9827581" y="0"/>
            <a:ext cx="2364419" cy="926371"/>
          </a:xfrm>
          <a:prstGeom prst="rect">
            <a:avLst/>
          </a:prstGeom>
        </p:spPr>
      </p:pic>
    </p:spTree>
    <p:custDataLst>
      <p:tags r:id="rId1"/>
    </p:custDataLst>
    <p:extLst>
      <p:ext uri="{BB962C8B-B14F-4D97-AF65-F5344CB8AC3E}">
        <p14:creationId xmlns:p14="http://schemas.microsoft.com/office/powerpoint/2010/main" val="360468958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2E081A-A1FE-0527-AF63-7C78801456A0}"/>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B1AD144A-E471-D041-4EEF-D242FAC4904F}"/>
              </a:ext>
            </a:extLst>
          </p:cNvPr>
          <p:cNvSpPr txBox="1"/>
          <p:nvPr/>
        </p:nvSpPr>
        <p:spPr>
          <a:xfrm>
            <a:off x="11638621" y="6571280"/>
            <a:ext cx="553380" cy="246221"/>
          </a:xfrm>
          <a:prstGeom prst="rect">
            <a:avLst/>
          </a:prstGeom>
          <a:noFill/>
        </p:spPr>
        <p:txBody>
          <a:bodyPr wrap="square" rtlCol="0">
            <a:spAutoFit/>
          </a:bodyPr>
          <a:lstStyle/>
          <a:p>
            <a:r>
              <a:rPr lang="en-US" sz="1000" b="0" i="0">
                <a:solidFill>
                  <a:schemeClr val="bg1">
                    <a:lumMod val="50000"/>
                  </a:schemeClr>
                </a:solidFill>
                <a:effectLst/>
                <a:latin typeface="Lato" panose="020F0502020204030203" pitchFamily="34" charset="77"/>
                <a:ea typeface="Open Sans" pitchFamily="2" charset="0"/>
                <a:cs typeface="Open Sans" pitchFamily="2" charset="0"/>
              </a:rPr>
              <a:t>©</a:t>
            </a:r>
            <a:r>
              <a:rPr lang="en-US" sz="1000" b="1">
                <a:solidFill>
                  <a:schemeClr val="bg1">
                    <a:lumMod val="50000"/>
                  </a:schemeClr>
                </a:solidFill>
                <a:effectLst/>
                <a:latin typeface="Lato" panose="020F0502020204030203" pitchFamily="34" charset="77"/>
                <a:ea typeface="Open Sans" pitchFamily="2" charset="0"/>
                <a:cs typeface="Open Sans" pitchFamily="2" charset="0"/>
              </a:rPr>
              <a:t>ACS</a:t>
            </a:r>
          </a:p>
        </p:txBody>
      </p:sp>
      <p:sp>
        <p:nvSpPr>
          <p:cNvPr id="3" name="TextBox 2">
            <a:extLst>
              <a:ext uri="{FF2B5EF4-FFF2-40B4-BE49-F238E27FC236}">
                <a16:creationId xmlns:a16="http://schemas.microsoft.com/office/drawing/2014/main" id="{75D6F198-583E-0CD4-9627-051E808394C3}"/>
              </a:ext>
            </a:extLst>
          </p:cNvPr>
          <p:cNvSpPr txBox="1"/>
          <p:nvPr/>
        </p:nvSpPr>
        <p:spPr>
          <a:xfrm>
            <a:off x="0" y="6505158"/>
            <a:ext cx="998736" cy="338554"/>
          </a:xfrm>
          <a:prstGeom prst="rect">
            <a:avLst/>
          </a:prstGeom>
          <a:noFill/>
        </p:spPr>
        <p:txBody>
          <a:bodyPr wrap="square" rtlCol="0">
            <a:spAutoFit/>
          </a:bodyPr>
          <a:lstStyle/>
          <a:p>
            <a:r>
              <a:rPr lang="en-US" sz="1600">
                <a:latin typeface="Open Sans Medium"/>
              </a:rPr>
              <a:t>4 / 25</a:t>
            </a:r>
          </a:p>
        </p:txBody>
      </p:sp>
      <p:pic>
        <p:nvPicPr>
          <p:cNvPr id="6" name="Picture 23" descr="A red and black background&#10;&#10;Description automatically generated">
            <a:extLst>
              <a:ext uri="{FF2B5EF4-FFF2-40B4-BE49-F238E27FC236}">
                <a16:creationId xmlns:a16="http://schemas.microsoft.com/office/drawing/2014/main" id="{DE250AB9-A663-E837-CCD1-0C3038317EA7}"/>
              </a:ext>
            </a:extLst>
          </p:cNvPr>
          <p:cNvPicPr>
            <a:picLocks noChangeAspect="1"/>
          </p:cNvPicPr>
          <p:nvPr/>
        </p:nvPicPr>
        <p:blipFill rotWithShape="1">
          <a:blip r:embed="rId4">
            <a:alphaModFix amt="85000"/>
            <a:extLst>
              <a:ext uri="{28A0092B-C50C-407E-A947-70E740481C1C}">
                <a14:useLocalDpi xmlns:a14="http://schemas.microsoft.com/office/drawing/2010/main" val="0"/>
              </a:ext>
            </a:extLst>
          </a:blip>
          <a:srcRect l="66549" t="46822"/>
          <a:stretch/>
        </p:blipFill>
        <p:spPr>
          <a:xfrm>
            <a:off x="8113690" y="3211031"/>
            <a:ext cx="4079975" cy="3648456"/>
          </a:xfrm>
          <a:prstGeom prst="rect">
            <a:avLst/>
          </a:prstGeom>
        </p:spPr>
      </p:pic>
      <p:pic>
        <p:nvPicPr>
          <p:cNvPr id="7" name="Bildobjekt 6" descr="En bild som visar text, skärmbild, Webbplats, Webbsida&#10;&#10;AI-genererat innehåll kan vara felaktigt.">
            <a:extLst>
              <a:ext uri="{FF2B5EF4-FFF2-40B4-BE49-F238E27FC236}">
                <a16:creationId xmlns:a16="http://schemas.microsoft.com/office/drawing/2014/main" id="{B8E1B9E7-305A-7334-A87B-4D6FEF68317C}"/>
              </a:ext>
            </a:extLst>
          </p:cNvPr>
          <p:cNvPicPr>
            <a:picLocks noChangeAspect="1"/>
          </p:cNvPicPr>
          <p:nvPr/>
        </p:nvPicPr>
        <p:blipFill>
          <a:blip r:embed="rId5"/>
          <a:srcRect b="2737"/>
          <a:stretch>
            <a:fillRect/>
          </a:stretch>
        </p:blipFill>
        <p:spPr>
          <a:xfrm>
            <a:off x="0" y="1089371"/>
            <a:ext cx="12192000" cy="5768629"/>
          </a:xfrm>
          <a:prstGeom prst="rect">
            <a:avLst/>
          </a:prstGeom>
        </p:spPr>
      </p:pic>
      <p:sp>
        <p:nvSpPr>
          <p:cNvPr id="5" name="Rectangle 18">
            <a:extLst>
              <a:ext uri="{FF2B5EF4-FFF2-40B4-BE49-F238E27FC236}">
                <a16:creationId xmlns:a16="http://schemas.microsoft.com/office/drawing/2014/main" id="{F46AC4BB-AF6E-28D0-B245-6307299393FD}"/>
              </a:ext>
            </a:extLst>
          </p:cNvPr>
          <p:cNvSpPr/>
          <p:nvPr/>
        </p:nvSpPr>
        <p:spPr>
          <a:xfrm>
            <a:off x="3983668" y="0"/>
            <a:ext cx="8208332" cy="915656"/>
          </a:xfrm>
          <a:prstGeom prst="rect">
            <a:avLst/>
          </a:prstGeom>
          <a:solidFill>
            <a:srgbClr val="152C5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itle 1">
            <a:extLst>
              <a:ext uri="{FF2B5EF4-FFF2-40B4-BE49-F238E27FC236}">
                <a16:creationId xmlns:a16="http://schemas.microsoft.com/office/drawing/2014/main" id="{C64F2DC8-3B1C-F2BA-10C0-173081233BBB}"/>
              </a:ext>
            </a:extLst>
          </p:cNvPr>
          <p:cNvSpPr txBox="1">
            <a:spLocks/>
          </p:cNvSpPr>
          <p:nvPr/>
        </p:nvSpPr>
        <p:spPr>
          <a:xfrm>
            <a:off x="388934" y="286481"/>
            <a:ext cx="11803066" cy="62917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sv-SE" sz="3000" b="1" err="1">
                <a:solidFill>
                  <a:srgbClr val="152C5D"/>
                </a:solidFill>
                <a:latin typeface="Open Sans" pitchFamily="2" charset="0"/>
                <a:ea typeface="Open Sans" pitchFamily="2" charset="0"/>
                <a:cs typeface="Open Sans" pitchFamily="2" charset="0"/>
              </a:rPr>
              <a:t>Secondary</a:t>
            </a:r>
            <a:r>
              <a:rPr lang="sv-SE" sz="3000" b="1">
                <a:solidFill>
                  <a:srgbClr val="152C5D"/>
                </a:solidFill>
                <a:latin typeface="Open Sans" pitchFamily="2" charset="0"/>
                <a:ea typeface="Open Sans" pitchFamily="2" charset="0"/>
                <a:cs typeface="Open Sans" pitchFamily="2" charset="0"/>
              </a:rPr>
              <a:t> </a:t>
            </a:r>
            <a:r>
              <a:rPr lang="en-US" sz="3000" b="1">
                <a:solidFill>
                  <a:srgbClr val="152C5D"/>
                </a:solidFill>
                <a:latin typeface="Open Sans" pitchFamily="2" charset="0"/>
                <a:ea typeface="Open Sans" pitchFamily="2" charset="0"/>
                <a:cs typeface="Open Sans" pitchFamily="2" charset="0"/>
              </a:rPr>
              <a:t>Survey</a:t>
            </a:r>
            <a:r>
              <a:rPr lang="en-US" sz="3000" b="1">
                <a:solidFill>
                  <a:schemeClr val="bg1"/>
                </a:solidFill>
                <a:latin typeface="Open Sans" pitchFamily="2" charset="0"/>
                <a:ea typeface="Open Sans" pitchFamily="2" charset="0"/>
                <a:cs typeface="Open Sans" pitchFamily="2" charset="0"/>
              </a:rPr>
              <a:t>   Specific Injuries</a:t>
            </a:r>
          </a:p>
        </p:txBody>
      </p:sp>
      <p:pic>
        <p:nvPicPr>
          <p:cNvPr id="9" name="Bildobjekt 8" descr="En bild som visar Teckensnitt, text, logotyp, symbol&#10;&#10;AI-genererat innehåll kan vara felaktigt.">
            <a:extLst>
              <a:ext uri="{FF2B5EF4-FFF2-40B4-BE49-F238E27FC236}">
                <a16:creationId xmlns:a16="http://schemas.microsoft.com/office/drawing/2014/main" id="{8C1669B9-FA47-6618-C50D-801926C1254A}"/>
              </a:ext>
            </a:extLst>
          </p:cNvPr>
          <p:cNvPicPr>
            <a:picLocks noChangeAspect="1"/>
          </p:cNvPicPr>
          <p:nvPr/>
        </p:nvPicPr>
        <p:blipFill>
          <a:blip r:embed="rId6"/>
          <a:stretch>
            <a:fillRect/>
          </a:stretch>
        </p:blipFill>
        <p:spPr>
          <a:xfrm>
            <a:off x="9827581" y="0"/>
            <a:ext cx="2364419" cy="926371"/>
          </a:xfrm>
          <a:prstGeom prst="rect">
            <a:avLst/>
          </a:prstGeom>
        </p:spPr>
      </p:pic>
    </p:spTree>
    <p:custDataLst>
      <p:tags r:id="rId1"/>
    </p:custDataLst>
    <p:extLst>
      <p:ext uri="{BB962C8B-B14F-4D97-AF65-F5344CB8AC3E}">
        <p14:creationId xmlns:p14="http://schemas.microsoft.com/office/powerpoint/2010/main" val="329146253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E317DF-1715-D976-E7A2-914877F8D0A7}"/>
            </a:ext>
          </a:extLst>
        </p:cNvPr>
        <p:cNvGrpSpPr/>
        <p:nvPr/>
      </p:nvGrpSpPr>
      <p:grpSpPr>
        <a:xfrm>
          <a:off x="0" y="0"/>
          <a:ext cx="0" cy="0"/>
          <a:chOff x="0" y="0"/>
          <a:chExt cx="0" cy="0"/>
        </a:xfrm>
      </p:grpSpPr>
      <p:sp>
        <p:nvSpPr>
          <p:cNvPr id="67" name="TextBox 66">
            <a:extLst>
              <a:ext uri="{FF2B5EF4-FFF2-40B4-BE49-F238E27FC236}">
                <a16:creationId xmlns:a16="http://schemas.microsoft.com/office/drawing/2014/main" id="{72C8E2F4-3B72-C4C3-C78E-46E3A072EBFC}"/>
              </a:ext>
            </a:extLst>
          </p:cNvPr>
          <p:cNvSpPr txBox="1"/>
          <p:nvPr/>
        </p:nvSpPr>
        <p:spPr>
          <a:xfrm>
            <a:off x="260254" y="411734"/>
            <a:ext cx="3386381" cy="1261884"/>
          </a:xfrm>
          <a:prstGeom prst="rect">
            <a:avLst/>
          </a:prstGeom>
          <a:noFill/>
        </p:spPr>
        <p:txBody>
          <a:bodyPr wrap="square" rtlCol="0">
            <a:spAutoFit/>
          </a:bodyPr>
          <a:lstStyle/>
          <a:p>
            <a:r>
              <a:rPr lang="en-US" sz="3800" b="1">
                <a:solidFill>
                  <a:srgbClr val="132346"/>
                </a:solidFill>
                <a:latin typeface="Open Sans" pitchFamily="2" charset="0"/>
                <a:ea typeface="Open Sans" pitchFamily="2" charset="0"/>
                <a:cs typeface="Open Sans" pitchFamily="2" charset="0"/>
              </a:rPr>
              <a:t>Continue</a:t>
            </a:r>
          </a:p>
          <a:p>
            <a:r>
              <a:rPr lang="en-US" sz="3800" b="1">
                <a:solidFill>
                  <a:srgbClr val="132346"/>
                </a:solidFill>
                <a:latin typeface="Open Sans" pitchFamily="2" charset="0"/>
                <a:ea typeface="Open Sans" pitchFamily="2" charset="0"/>
                <a:cs typeface="Open Sans" pitchFamily="2" charset="0"/>
              </a:rPr>
              <a:t>Scenario</a:t>
            </a:r>
            <a:endParaRPr lang="en-US" sz="3800" b="1">
              <a:solidFill>
                <a:srgbClr val="E62625"/>
              </a:solidFill>
              <a:latin typeface="Open Sans" pitchFamily="2" charset="0"/>
              <a:ea typeface="Open Sans" pitchFamily="2" charset="0"/>
              <a:cs typeface="Open Sans" pitchFamily="2" charset="0"/>
            </a:endParaRPr>
          </a:p>
        </p:txBody>
      </p:sp>
      <p:cxnSp>
        <p:nvCxnSpPr>
          <p:cNvPr id="79" name="Straight Connector 78">
            <a:extLst>
              <a:ext uri="{FF2B5EF4-FFF2-40B4-BE49-F238E27FC236}">
                <a16:creationId xmlns:a16="http://schemas.microsoft.com/office/drawing/2014/main" id="{30BF0EA1-FDA3-AF0E-2F10-EC094846014F}"/>
              </a:ext>
            </a:extLst>
          </p:cNvPr>
          <p:cNvCxnSpPr>
            <a:cxnSpLocks/>
          </p:cNvCxnSpPr>
          <p:nvPr/>
        </p:nvCxnSpPr>
        <p:spPr>
          <a:xfrm>
            <a:off x="355649" y="1739246"/>
            <a:ext cx="2765149" cy="0"/>
          </a:xfrm>
          <a:prstGeom prst="line">
            <a:avLst/>
          </a:prstGeom>
          <a:ln w="38100">
            <a:solidFill>
              <a:srgbClr val="E62625"/>
            </a:solidFill>
          </a:ln>
        </p:spPr>
        <p:style>
          <a:lnRef idx="3">
            <a:schemeClr val="dk1"/>
          </a:lnRef>
          <a:fillRef idx="0">
            <a:schemeClr val="dk1"/>
          </a:fillRef>
          <a:effectRef idx="2">
            <a:schemeClr val="dk1"/>
          </a:effectRef>
          <a:fontRef idx="minor">
            <a:schemeClr val="tx1"/>
          </a:fontRef>
        </p:style>
      </p:cxnSp>
      <p:pic>
        <p:nvPicPr>
          <p:cNvPr id="2" name="Picture 1" descr="A blue and black rectangle&#10;&#10;Description automatically generated">
            <a:extLst>
              <a:ext uri="{FF2B5EF4-FFF2-40B4-BE49-F238E27FC236}">
                <a16:creationId xmlns:a16="http://schemas.microsoft.com/office/drawing/2014/main" id="{ED785823-6AC9-41F0-30B2-8984C577FBD6}"/>
              </a:ext>
            </a:extLst>
          </p:cNvPr>
          <p:cNvPicPr>
            <a:picLocks noChangeAspect="1"/>
          </p:cNvPicPr>
          <p:nvPr/>
        </p:nvPicPr>
        <p:blipFill rotWithShape="1">
          <a:blip r:embed="rId3">
            <a:extLst>
              <a:ext uri="{28A0092B-C50C-407E-A947-70E740481C1C}">
                <a14:useLocalDpi xmlns:a14="http://schemas.microsoft.com/office/drawing/2010/main" val="0"/>
              </a:ext>
            </a:extLst>
          </a:blip>
          <a:srcRect r="55866" b="19279"/>
          <a:stretch/>
        </p:blipFill>
        <p:spPr>
          <a:xfrm>
            <a:off x="4344288" y="0"/>
            <a:ext cx="7918031" cy="6858000"/>
          </a:xfrm>
          <a:prstGeom prst="rect">
            <a:avLst/>
          </a:prstGeom>
        </p:spPr>
      </p:pic>
      <p:sp>
        <p:nvSpPr>
          <p:cNvPr id="22" name="TextBox 21">
            <a:extLst>
              <a:ext uri="{FF2B5EF4-FFF2-40B4-BE49-F238E27FC236}">
                <a16:creationId xmlns:a16="http://schemas.microsoft.com/office/drawing/2014/main" id="{2D0CE0EF-A74B-C184-0CF1-FCD40A1FB1B9}"/>
              </a:ext>
            </a:extLst>
          </p:cNvPr>
          <p:cNvSpPr txBox="1"/>
          <p:nvPr/>
        </p:nvSpPr>
        <p:spPr>
          <a:xfrm>
            <a:off x="11638621" y="6571280"/>
            <a:ext cx="553380" cy="246221"/>
          </a:xfrm>
          <a:prstGeom prst="rect">
            <a:avLst/>
          </a:prstGeom>
          <a:noFill/>
        </p:spPr>
        <p:txBody>
          <a:bodyPr wrap="square" rtlCol="0">
            <a:spAutoFit/>
          </a:bodyPr>
          <a:lstStyle/>
          <a:p>
            <a:r>
              <a:rPr lang="en-US" sz="1000" b="0" i="0">
                <a:solidFill>
                  <a:schemeClr val="bg1"/>
                </a:solidFill>
                <a:effectLst/>
                <a:latin typeface="Lato" panose="020F0502020204030203" pitchFamily="34" charset="77"/>
                <a:ea typeface="Open Sans" pitchFamily="2" charset="0"/>
                <a:cs typeface="Open Sans" pitchFamily="2" charset="0"/>
              </a:rPr>
              <a:t>©</a:t>
            </a:r>
            <a:r>
              <a:rPr lang="en-US" sz="1000" b="1">
                <a:solidFill>
                  <a:schemeClr val="bg1"/>
                </a:solidFill>
                <a:effectLst/>
                <a:latin typeface="Lato" panose="020F0502020204030203" pitchFamily="34" charset="77"/>
                <a:ea typeface="Open Sans" pitchFamily="2" charset="0"/>
                <a:cs typeface="Open Sans" pitchFamily="2" charset="0"/>
              </a:rPr>
              <a:t>ACS</a:t>
            </a:r>
          </a:p>
        </p:txBody>
      </p:sp>
      <p:pic>
        <p:nvPicPr>
          <p:cNvPr id="6" name="Picture 5" descr="A blue and black rectangle&#10;&#10;Description automatically generated">
            <a:extLst>
              <a:ext uri="{FF2B5EF4-FFF2-40B4-BE49-F238E27FC236}">
                <a16:creationId xmlns:a16="http://schemas.microsoft.com/office/drawing/2014/main" id="{282B4FC1-E21E-284E-D96E-39DAF36F8ED3}"/>
              </a:ext>
            </a:extLst>
          </p:cNvPr>
          <p:cNvPicPr>
            <a:picLocks noChangeAspect="1"/>
          </p:cNvPicPr>
          <p:nvPr/>
        </p:nvPicPr>
        <p:blipFill rotWithShape="1">
          <a:blip r:embed="rId3">
            <a:extLst>
              <a:ext uri="{28A0092B-C50C-407E-A947-70E740481C1C}">
                <a14:useLocalDpi xmlns:a14="http://schemas.microsoft.com/office/drawing/2010/main" val="0"/>
              </a:ext>
            </a:extLst>
          </a:blip>
          <a:srcRect r="55866" b="19279"/>
          <a:stretch/>
        </p:blipFill>
        <p:spPr>
          <a:xfrm>
            <a:off x="4344288" y="0"/>
            <a:ext cx="7918031" cy="6858000"/>
          </a:xfrm>
          <a:prstGeom prst="rect">
            <a:avLst/>
          </a:prstGeom>
        </p:spPr>
      </p:pic>
      <p:pic>
        <p:nvPicPr>
          <p:cNvPr id="7" name="Picture 6" descr="A black and white rectangle frame&#10;&#10;Description automatically generated">
            <a:extLst>
              <a:ext uri="{FF2B5EF4-FFF2-40B4-BE49-F238E27FC236}">
                <a16:creationId xmlns:a16="http://schemas.microsoft.com/office/drawing/2014/main" id="{44896E10-7504-439E-44DD-A1AC2542E00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613868" y="3283445"/>
            <a:ext cx="8366431" cy="1597099"/>
          </a:xfrm>
          <a:prstGeom prst="rect">
            <a:avLst/>
          </a:prstGeom>
        </p:spPr>
      </p:pic>
      <p:pic>
        <p:nvPicPr>
          <p:cNvPr id="9" name="Picture 8" descr="A blue circle with white letter i in it&#10;&#10;Description automatically generated">
            <a:extLst>
              <a:ext uri="{FF2B5EF4-FFF2-40B4-BE49-F238E27FC236}">
                <a16:creationId xmlns:a16="http://schemas.microsoft.com/office/drawing/2014/main" id="{A4D59DAC-1A8C-6070-AE34-B3B7B80E9314}"/>
              </a:ext>
            </a:extLst>
          </p:cNvPr>
          <p:cNvPicPr>
            <a:picLocks noChangeAspect="1"/>
          </p:cNvPicPr>
          <p:nvPr/>
        </p:nvPicPr>
        <p:blipFill>
          <a:blip r:embed="rId5">
            <a:alphaModFix/>
            <a:extLst>
              <a:ext uri="{28A0092B-C50C-407E-A947-70E740481C1C}">
                <a14:useLocalDpi xmlns:a14="http://schemas.microsoft.com/office/drawing/2010/main" val="0"/>
              </a:ext>
            </a:extLst>
          </a:blip>
          <a:stretch>
            <a:fillRect/>
          </a:stretch>
        </p:blipFill>
        <p:spPr>
          <a:xfrm>
            <a:off x="4559427" y="1984788"/>
            <a:ext cx="1275765" cy="1275765"/>
          </a:xfrm>
          <a:prstGeom prst="rect">
            <a:avLst/>
          </a:prstGeom>
        </p:spPr>
      </p:pic>
      <p:grpSp>
        <p:nvGrpSpPr>
          <p:cNvPr id="10" name="Group 9">
            <a:extLst>
              <a:ext uri="{FF2B5EF4-FFF2-40B4-BE49-F238E27FC236}">
                <a16:creationId xmlns:a16="http://schemas.microsoft.com/office/drawing/2014/main" id="{1EBA29BD-3EDB-46A2-FEEC-9D3F504E63F1}"/>
              </a:ext>
            </a:extLst>
          </p:cNvPr>
          <p:cNvGrpSpPr/>
          <p:nvPr/>
        </p:nvGrpSpPr>
        <p:grpSpPr>
          <a:xfrm>
            <a:off x="4565675" y="3440645"/>
            <a:ext cx="1263269" cy="1263269"/>
            <a:chOff x="2887320" y="0"/>
            <a:chExt cx="1263269" cy="1263269"/>
          </a:xfrm>
        </p:grpSpPr>
        <p:pic>
          <p:nvPicPr>
            <p:cNvPr id="11" name="Picture 10" descr="A blue circle with black background&#10;&#10;Description automatically generated">
              <a:extLst>
                <a:ext uri="{FF2B5EF4-FFF2-40B4-BE49-F238E27FC236}">
                  <a16:creationId xmlns:a16="http://schemas.microsoft.com/office/drawing/2014/main" id="{3A38A23C-35E2-86A0-AA1E-4B5BB68EE7E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887320" y="0"/>
              <a:ext cx="1263269" cy="1263269"/>
            </a:xfrm>
            <a:prstGeom prst="rect">
              <a:avLst/>
            </a:prstGeom>
          </p:spPr>
        </p:pic>
        <p:sp>
          <p:nvSpPr>
            <p:cNvPr id="12" name="TextBox 11">
              <a:extLst>
                <a:ext uri="{FF2B5EF4-FFF2-40B4-BE49-F238E27FC236}">
                  <a16:creationId xmlns:a16="http://schemas.microsoft.com/office/drawing/2014/main" id="{CCD101C2-2996-88D1-6A24-3E31F120013D}"/>
                </a:ext>
              </a:extLst>
            </p:cNvPr>
            <p:cNvSpPr txBox="1"/>
            <p:nvPr/>
          </p:nvSpPr>
          <p:spPr>
            <a:xfrm>
              <a:off x="3107423" y="277222"/>
              <a:ext cx="832187" cy="707886"/>
            </a:xfrm>
            <a:prstGeom prst="rect">
              <a:avLst/>
            </a:prstGeom>
            <a:noFill/>
          </p:spPr>
          <p:txBody>
            <a:bodyPr wrap="square" rtlCol="0">
              <a:spAutoFit/>
            </a:bodyPr>
            <a:lstStyle/>
            <a:p>
              <a:pPr algn="ctr"/>
              <a:r>
                <a:rPr lang="en-US" sz="4000" b="1">
                  <a:solidFill>
                    <a:schemeClr val="bg1"/>
                  </a:solidFill>
                  <a:latin typeface="Open Sans" pitchFamily="2" charset="0"/>
                  <a:ea typeface="Open Sans" pitchFamily="2" charset="0"/>
                  <a:cs typeface="Open Sans" pitchFamily="2" charset="0"/>
                </a:rPr>
                <a:t>S</a:t>
              </a:r>
            </a:p>
          </p:txBody>
        </p:sp>
      </p:grpSp>
      <p:grpSp>
        <p:nvGrpSpPr>
          <p:cNvPr id="13" name="Group 12">
            <a:extLst>
              <a:ext uri="{FF2B5EF4-FFF2-40B4-BE49-F238E27FC236}">
                <a16:creationId xmlns:a16="http://schemas.microsoft.com/office/drawing/2014/main" id="{7C2D6F55-750F-A520-6ADE-55E938A33A51}"/>
              </a:ext>
            </a:extLst>
          </p:cNvPr>
          <p:cNvGrpSpPr/>
          <p:nvPr/>
        </p:nvGrpSpPr>
        <p:grpSpPr>
          <a:xfrm>
            <a:off x="4565675" y="4884005"/>
            <a:ext cx="1263269" cy="1263269"/>
            <a:chOff x="2887320" y="0"/>
            <a:chExt cx="1263269" cy="1263269"/>
          </a:xfrm>
        </p:grpSpPr>
        <p:pic>
          <p:nvPicPr>
            <p:cNvPr id="14" name="Picture 13" descr="A blue circle with black background&#10;&#10;Description automatically generated">
              <a:extLst>
                <a:ext uri="{FF2B5EF4-FFF2-40B4-BE49-F238E27FC236}">
                  <a16:creationId xmlns:a16="http://schemas.microsoft.com/office/drawing/2014/main" id="{CD80E28F-C2D8-0D5C-06CA-3B0D549E0FE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887320" y="0"/>
              <a:ext cx="1263269" cy="1263269"/>
            </a:xfrm>
            <a:prstGeom prst="rect">
              <a:avLst/>
            </a:prstGeom>
          </p:spPr>
        </p:pic>
        <p:sp>
          <p:nvSpPr>
            <p:cNvPr id="15" name="TextBox 14">
              <a:extLst>
                <a:ext uri="{FF2B5EF4-FFF2-40B4-BE49-F238E27FC236}">
                  <a16:creationId xmlns:a16="http://schemas.microsoft.com/office/drawing/2014/main" id="{BA1166E6-D986-7A35-B489-B368ABAC0402}"/>
                </a:ext>
              </a:extLst>
            </p:cNvPr>
            <p:cNvSpPr txBox="1"/>
            <p:nvPr/>
          </p:nvSpPr>
          <p:spPr>
            <a:xfrm>
              <a:off x="3107423" y="311693"/>
              <a:ext cx="832187" cy="707886"/>
            </a:xfrm>
            <a:prstGeom prst="rect">
              <a:avLst/>
            </a:prstGeom>
            <a:noFill/>
          </p:spPr>
          <p:txBody>
            <a:bodyPr wrap="square" rtlCol="0">
              <a:spAutoFit/>
            </a:bodyPr>
            <a:lstStyle/>
            <a:p>
              <a:pPr algn="ctr"/>
              <a:r>
                <a:rPr lang="en-US" sz="4000" b="1">
                  <a:solidFill>
                    <a:schemeClr val="bg1"/>
                  </a:solidFill>
                  <a:latin typeface="Open Sans" pitchFamily="2" charset="0"/>
                  <a:ea typeface="Open Sans" pitchFamily="2" charset="0"/>
                  <a:cs typeface="Open Sans" pitchFamily="2" charset="0"/>
                </a:rPr>
                <a:t>T</a:t>
              </a:r>
            </a:p>
          </p:txBody>
        </p:sp>
      </p:grpSp>
      <p:grpSp>
        <p:nvGrpSpPr>
          <p:cNvPr id="16" name="Group 15">
            <a:extLst>
              <a:ext uri="{FF2B5EF4-FFF2-40B4-BE49-F238E27FC236}">
                <a16:creationId xmlns:a16="http://schemas.microsoft.com/office/drawing/2014/main" id="{F055A1A4-ACC0-EE5D-22E4-666A09468978}"/>
              </a:ext>
            </a:extLst>
          </p:cNvPr>
          <p:cNvGrpSpPr/>
          <p:nvPr/>
        </p:nvGrpSpPr>
        <p:grpSpPr>
          <a:xfrm>
            <a:off x="4565675" y="541427"/>
            <a:ext cx="1263269" cy="1263269"/>
            <a:chOff x="2887320" y="0"/>
            <a:chExt cx="1263269" cy="1263269"/>
          </a:xfrm>
        </p:grpSpPr>
        <p:pic>
          <p:nvPicPr>
            <p:cNvPr id="17" name="Picture 16" descr="A blue circle with black background&#10;&#10;Description automatically generated">
              <a:extLst>
                <a:ext uri="{FF2B5EF4-FFF2-40B4-BE49-F238E27FC236}">
                  <a16:creationId xmlns:a16="http://schemas.microsoft.com/office/drawing/2014/main" id="{A145D573-2AE7-B77E-E7C0-E297D20FF12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887320" y="0"/>
              <a:ext cx="1263269" cy="1263269"/>
            </a:xfrm>
            <a:prstGeom prst="rect">
              <a:avLst/>
            </a:prstGeom>
          </p:spPr>
        </p:pic>
        <p:sp>
          <p:nvSpPr>
            <p:cNvPr id="18" name="TextBox 17">
              <a:extLst>
                <a:ext uri="{FF2B5EF4-FFF2-40B4-BE49-F238E27FC236}">
                  <a16:creationId xmlns:a16="http://schemas.microsoft.com/office/drawing/2014/main" id="{1F303CF5-C70C-7C75-A737-A9C21D099244}"/>
                </a:ext>
              </a:extLst>
            </p:cNvPr>
            <p:cNvSpPr txBox="1"/>
            <p:nvPr/>
          </p:nvSpPr>
          <p:spPr>
            <a:xfrm>
              <a:off x="3107423" y="310282"/>
              <a:ext cx="832187" cy="707886"/>
            </a:xfrm>
            <a:prstGeom prst="rect">
              <a:avLst/>
            </a:prstGeom>
            <a:noFill/>
          </p:spPr>
          <p:txBody>
            <a:bodyPr wrap="square" rtlCol="0">
              <a:spAutoFit/>
            </a:bodyPr>
            <a:lstStyle/>
            <a:p>
              <a:pPr algn="ctr"/>
              <a:r>
                <a:rPr lang="en-US" sz="4000" b="1">
                  <a:solidFill>
                    <a:schemeClr val="bg1"/>
                  </a:solidFill>
                  <a:latin typeface="Open Sans" pitchFamily="2" charset="0"/>
                  <a:ea typeface="Open Sans" pitchFamily="2" charset="0"/>
                  <a:cs typeface="Open Sans" pitchFamily="2" charset="0"/>
                </a:rPr>
                <a:t>M</a:t>
              </a:r>
            </a:p>
          </p:txBody>
        </p:sp>
      </p:grpSp>
      <p:sp>
        <p:nvSpPr>
          <p:cNvPr id="19" name="TextBox 18">
            <a:extLst>
              <a:ext uri="{FF2B5EF4-FFF2-40B4-BE49-F238E27FC236}">
                <a16:creationId xmlns:a16="http://schemas.microsoft.com/office/drawing/2014/main" id="{0573E87F-9BBC-46A7-3CD8-8C1E92722FE3}"/>
              </a:ext>
            </a:extLst>
          </p:cNvPr>
          <p:cNvSpPr txBox="1"/>
          <p:nvPr/>
        </p:nvSpPr>
        <p:spPr>
          <a:xfrm>
            <a:off x="6012922" y="3620329"/>
            <a:ext cx="4488363" cy="923330"/>
          </a:xfrm>
          <a:prstGeom prst="rect">
            <a:avLst/>
          </a:prstGeom>
          <a:noFill/>
        </p:spPr>
        <p:txBody>
          <a:bodyPr wrap="square" rtlCol="0" anchor="ctr">
            <a:noAutofit/>
          </a:bodyPr>
          <a:lstStyle/>
          <a:p>
            <a:pPr lvl="0"/>
            <a:r>
              <a:rPr lang="en-US" sz="2400">
                <a:latin typeface="Open Sans" pitchFamily="2" charset="0"/>
                <a:ea typeface="Open Sans" pitchFamily="2" charset="0"/>
                <a:cs typeface="Open Sans" pitchFamily="2" charset="0"/>
              </a:rPr>
              <a:t>HR 120; BP 90/40; RR 24, </a:t>
            </a:r>
          </a:p>
          <a:p>
            <a:pPr lvl="0"/>
            <a:r>
              <a:rPr lang="en-US" sz="2400">
                <a:latin typeface="Open Sans" pitchFamily="2" charset="0"/>
                <a:ea typeface="Open Sans" pitchFamily="2" charset="0"/>
                <a:cs typeface="Open Sans" pitchFamily="2" charset="0"/>
              </a:rPr>
              <a:t>O2 sat 89%, temp 36°C</a:t>
            </a:r>
          </a:p>
        </p:txBody>
      </p:sp>
      <p:sp>
        <p:nvSpPr>
          <p:cNvPr id="20" name="TextBox 19">
            <a:extLst>
              <a:ext uri="{FF2B5EF4-FFF2-40B4-BE49-F238E27FC236}">
                <a16:creationId xmlns:a16="http://schemas.microsoft.com/office/drawing/2014/main" id="{F495AB2D-EDB7-31E5-548E-F680529DF98A}"/>
              </a:ext>
            </a:extLst>
          </p:cNvPr>
          <p:cNvSpPr txBox="1"/>
          <p:nvPr/>
        </p:nvSpPr>
        <p:spPr>
          <a:xfrm>
            <a:off x="11638621" y="6571280"/>
            <a:ext cx="553380" cy="246221"/>
          </a:xfrm>
          <a:prstGeom prst="rect">
            <a:avLst/>
          </a:prstGeom>
          <a:noFill/>
        </p:spPr>
        <p:txBody>
          <a:bodyPr wrap="square" rtlCol="0">
            <a:spAutoFit/>
          </a:bodyPr>
          <a:lstStyle/>
          <a:p>
            <a:r>
              <a:rPr lang="en-US" sz="1000" b="0" i="0">
                <a:solidFill>
                  <a:schemeClr val="bg1"/>
                </a:solidFill>
                <a:effectLst/>
                <a:latin typeface="Lato" panose="020F0502020204030203" pitchFamily="34" charset="77"/>
                <a:ea typeface="Open Sans" pitchFamily="2" charset="0"/>
                <a:cs typeface="Open Sans" pitchFamily="2" charset="0"/>
              </a:rPr>
              <a:t>©</a:t>
            </a:r>
            <a:r>
              <a:rPr lang="en-US" sz="1000" b="1">
                <a:solidFill>
                  <a:schemeClr val="bg1"/>
                </a:solidFill>
                <a:effectLst/>
                <a:latin typeface="Lato" panose="020F0502020204030203" pitchFamily="34" charset="77"/>
                <a:ea typeface="Open Sans" pitchFamily="2" charset="0"/>
                <a:cs typeface="Open Sans" pitchFamily="2" charset="0"/>
              </a:rPr>
              <a:t>ACS</a:t>
            </a:r>
          </a:p>
        </p:txBody>
      </p:sp>
      <p:grpSp>
        <p:nvGrpSpPr>
          <p:cNvPr id="21" name="Group 20">
            <a:extLst>
              <a:ext uri="{FF2B5EF4-FFF2-40B4-BE49-F238E27FC236}">
                <a16:creationId xmlns:a16="http://schemas.microsoft.com/office/drawing/2014/main" id="{C6B67FC4-FDEB-14DA-3EEC-82C65B77395B}"/>
              </a:ext>
            </a:extLst>
          </p:cNvPr>
          <p:cNvGrpSpPr/>
          <p:nvPr/>
        </p:nvGrpSpPr>
        <p:grpSpPr>
          <a:xfrm>
            <a:off x="3646635" y="4733572"/>
            <a:ext cx="8281470" cy="1597099"/>
            <a:chOff x="3788618" y="4751091"/>
            <a:chExt cx="8191681" cy="1597099"/>
          </a:xfrm>
        </p:grpSpPr>
        <p:pic>
          <p:nvPicPr>
            <p:cNvPr id="25" name="Picture 24" descr="A black and white rectangle frame&#10;&#10;Description automatically generated">
              <a:extLst>
                <a:ext uri="{FF2B5EF4-FFF2-40B4-BE49-F238E27FC236}">
                  <a16:creationId xmlns:a16="http://schemas.microsoft.com/office/drawing/2014/main" id="{437C1FC7-759C-7586-5578-3C3004A481E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88618" y="4751091"/>
              <a:ext cx="8191681" cy="1597099"/>
            </a:xfrm>
            <a:prstGeom prst="rect">
              <a:avLst/>
            </a:prstGeom>
          </p:spPr>
        </p:pic>
        <p:sp>
          <p:nvSpPr>
            <p:cNvPr id="26" name="Content Placeholder 2">
              <a:extLst>
                <a:ext uri="{FF2B5EF4-FFF2-40B4-BE49-F238E27FC236}">
                  <a16:creationId xmlns:a16="http://schemas.microsoft.com/office/drawing/2014/main" id="{FD58A4F2-5CA4-9EBA-8482-62582655E0D1}"/>
                </a:ext>
              </a:extLst>
            </p:cNvPr>
            <p:cNvSpPr txBox="1">
              <a:spLocks/>
            </p:cNvSpPr>
            <p:nvPr/>
          </p:nvSpPr>
          <p:spPr>
            <a:xfrm>
              <a:off x="6012922" y="4975433"/>
              <a:ext cx="5586468" cy="1171841"/>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l" fontAlgn="base">
                <a:lnSpc>
                  <a:spcPct val="100000"/>
                </a:lnSpc>
                <a:buNone/>
              </a:pPr>
              <a:endParaRPr lang="en-US" sz="1800">
                <a:latin typeface="Open Sans" pitchFamily="2" charset="0"/>
                <a:ea typeface="Open Sans" pitchFamily="2" charset="0"/>
                <a:cs typeface="Open Sans" pitchFamily="2" charset="0"/>
              </a:endParaRPr>
            </a:p>
          </p:txBody>
        </p:sp>
      </p:grpSp>
      <p:pic>
        <p:nvPicPr>
          <p:cNvPr id="27" name="Picture 26" descr="A black and white rectangle frame&#10;&#10;Description automatically generated">
            <a:extLst>
              <a:ext uri="{FF2B5EF4-FFF2-40B4-BE49-F238E27FC236}">
                <a16:creationId xmlns:a16="http://schemas.microsoft.com/office/drawing/2014/main" id="{F35AFF1C-7500-A923-C007-28AF4AB177F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613868" y="1843982"/>
            <a:ext cx="8379823" cy="1597099"/>
          </a:xfrm>
          <a:prstGeom prst="rect">
            <a:avLst/>
          </a:prstGeom>
        </p:spPr>
      </p:pic>
      <p:sp>
        <p:nvSpPr>
          <p:cNvPr id="28" name="TextBox 27">
            <a:extLst>
              <a:ext uri="{FF2B5EF4-FFF2-40B4-BE49-F238E27FC236}">
                <a16:creationId xmlns:a16="http://schemas.microsoft.com/office/drawing/2014/main" id="{8CA8A0F1-6D05-C5C6-E449-A87DE0D01493}"/>
              </a:ext>
            </a:extLst>
          </p:cNvPr>
          <p:cNvSpPr txBox="1"/>
          <p:nvPr/>
        </p:nvSpPr>
        <p:spPr>
          <a:xfrm>
            <a:off x="6012922" y="2284846"/>
            <a:ext cx="5316680" cy="707886"/>
          </a:xfrm>
          <a:prstGeom prst="rect">
            <a:avLst/>
          </a:prstGeom>
          <a:noFill/>
        </p:spPr>
        <p:txBody>
          <a:bodyPr wrap="square" rtlCol="0" anchor="ctr">
            <a:noAutofit/>
          </a:bodyPr>
          <a:lstStyle/>
          <a:p>
            <a:pPr lvl="0">
              <a:spcAft>
                <a:spcPts val="1200"/>
              </a:spcAft>
            </a:pPr>
            <a:r>
              <a:rPr lang="en-US" sz="2400">
                <a:latin typeface="Open Sans" pitchFamily="2" charset="0"/>
                <a:ea typeface="Open Sans" pitchFamily="2" charset="0"/>
                <a:cs typeface="Open Sans" pitchFamily="2" charset="0"/>
              </a:rPr>
              <a:t>Patient has facial injuries </a:t>
            </a:r>
          </a:p>
        </p:txBody>
      </p:sp>
      <p:pic>
        <p:nvPicPr>
          <p:cNvPr id="29" name="Picture 28" descr="A black and white rectangle frame&#10;&#10;Description automatically generated">
            <a:extLst>
              <a:ext uri="{FF2B5EF4-FFF2-40B4-BE49-F238E27FC236}">
                <a16:creationId xmlns:a16="http://schemas.microsoft.com/office/drawing/2014/main" id="{EBE4F92B-BF5F-3F1C-8461-BBC2C438347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600476" y="408407"/>
            <a:ext cx="8379823" cy="1597099"/>
          </a:xfrm>
          <a:prstGeom prst="rect">
            <a:avLst/>
          </a:prstGeom>
        </p:spPr>
      </p:pic>
      <p:sp>
        <p:nvSpPr>
          <p:cNvPr id="30" name="TextBox 29">
            <a:extLst>
              <a:ext uri="{FF2B5EF4-FFF2-40B4-BE49-F238E27FC236}">
                <a16:creationId xmlns:a16="http://schemas.microsoft.com/office/drawing/2014/main" id="{9AFAE4B6-8950-B639-71F2-7FC713B7DC29}"/>
              </a:ext>
            </a:extLst>
          </p:cNvPr>
          <p:cNvSpPr txBox="1"/>
          <p:nvPr/>
        </p:nvSpPr>
        <p:spPr>
          <a:xfrm>
            <a:off x="6012922" y="675466"/>
            <a:ext cx="5363153" cy="995191"/>
          </a:xfrm>
          <a:prstGeom prst="rect">
            <a:avLst/>
          </a:prstGeom>
          <a:noFill/>
        </p:spPr>
        <p:txBody>
          <a:bodyPr wrap="square" rtlCol="0" anchor="ctr">
            <a:noAutofit/>
          </a:bodyPr>
          <a:lstStyle/>
          <a:p>
            <a:pPr fontAlgn="base">
              <a:spcBef>
                <a:spcPts val="1000"/>
              </a:spcBef>
              <a:defRPr/>
            </a:pPr>
            <a:r>
              <a:rPr lang="en-US" sz="2400">
                <a:solidFill>
                  <a:schemeClr val="bg1">
                    <a:lumMod val="65000"/>
                  </a:schemeClr>
                </a:solidFill>
                <a:latin typeface="Trebuchet MS"/>
                <a:cs typeface="Trebuchet MS"/>
              </a:rPr>
              <a:t>18-year-old male , unrestrained driver in MVC vs. tree</a:t>
            </a:r>
            <a:r>
              <a:rPr lang="en-US" sz="2400">
                <a:solidFill>
                  <a:schemeClr val="bg1">
                    <a:lumMod val="65000"/>
                  </a:schemeClr>
                </a:solidFill>
                <a:latin typeface="Open Sans" pitchFamily="2" charset="0"/>
                <a:ea typeface="Open Sans" pitchFamily="2" charset="0"/>
                <a:cs typeface="Open Sans" pitchFamily="2" charset="0"/>
              </a:rPr>
              <a:t>.</a:t>
            </a:r>
            <a:endParaRPr kumimoji="0" lang="en-US" sz="2400" b="0" i="0" u="none" strike="noStrike" kern="1200" cap="none" spc="0" normalizeH="0" baseline="0" noProof="0">
              <a:ln>
                <a:noFill/>
              </a:ln>
              <a:solidFill>
                <a:schemeClr val="bg1">
                  <a:lumMod val="65000"/>
                </a:schemeClr>
              </a:solidFill>
              <a:effectLst/>
              <a:uLnTx/>
              <a:uFillTx/>
              <a:latin typeface="Open Sans" pitchFamily="2" charset="0"/>
              <a:ea typeface="Open Sans" pitchFamily="2" charset="0"/>
              <a:cs typeface="Open Sans" pitchFamily="2" charset="0"/>
            </a:endParaRPr>
          </a:p>
        </p:txBody>
      </p:sp>
      <p:sp>
        <p:nvSpPr>
          <p:cNvPr id="31" name="TextBox 65">
            <a:extLst>
              <a:ext uri="{FF2B5EF4-FFF2-40B4-BE49-F238E27FC236}">
                <a16:creationId xmlns:a16="http://schemas.microsoft.com/office/drawing/2014/main" id="{F0AE4C8D-170C-5E29-9977-E93970C7C576}"/>
              </a:ext>
            </a:extLst>
          </p:cNvPr>
          <p:cNvSpPr txBox="1"/>
          <p:nvPr/>
        </p:nvSpPr>
        <p:spPr>
          <a:xfrm>
            <a:off x="6012921" y="5082169"/>
            <a:ext cx="5530100" cy="923330"/>
          </a:xfrm>
          <a:prstGeom prst="rect">
            <a:avLst/>
          </a:prstGeom>
          <a:noFill/>
        </p:spPr>
        <p:txBody>
          <a:bodyPr wrap="square" rtlCol="0" anchor="ctr">
            <a:noAutofit/>
          </a:bodyPr>
          <a:lstStyle/>
          <a:p>
            <a:pPr marL="0" indent="0" algn="l" fontAlgn="base">
              <a:lnSpc>
                <a:spcPct val="100000"/>
              </a:lnSpc>
              <a:buNone/>
            </a:pPr>
            <a:r>
              <a:rPr lang="en-US" sz="2400">
                <a:latin typeface="Trebuchet MS"/>
                <a:cs typeface="Trebuchet MS"/>
              </a:rPr>
              <a:t>O</a:t>
            </a:r>
            <a:r>
              <a:rPr lang="en-US" sz="2400" baseline="-25000">
                <a:latin typeface="Trebuchet MS"/>
                <a:cs typeface="Trebuchet MS"/>
              </a:rPr>
              <a:t>2</a:t>
            </a:r>
            <a:r>
              <a:rPr lang="en-US" sz="2400">
                <a:latin typeface="Trebuchet MS"/>
                <a:cs typeface="Trebuchet MS"/>
              </a:rPr>
              <a:t> by mask; fluids via single IV; spinal motion restricted on long spine board.</a:t>
            </a:r>
            <a:endParaRPr lang="en-US" sz="2400" kern="1200">
              <a:solidFill>
                <a:schemeClr val="tx1"/>
              </a:solidFill>
              <a:latin typeface="Open Sans" pitchFamily="2" charset="0"/>
              <a:ea typeface="Open Sans" pitchFamily="2" charset="0"/>
              <a:cs typeface="Open Sans" pitchFamily="2" charset="0"/>
            </a:endParaRPr>
          </a:p>
        </p:txBody>
      </p:sp>
      <p:pic>
        <p:nvPicPr>
          <p:cNvPr id="3" name="Picture 2" descr="Slide-4.png">
            <a:extLst>
              <a:ext uri="{FF2B5EF4-FFF2-40B4-BE49-F238E27FC236}">
                <a16:creationId xmlns:a16="http://schemas.microsoft.com/office/drawing/2014/main" id="{D2BF6A1A-16F2-FCD9-26AF-BD7F87620DC7}"/>
              </a:ext>
            </a:extLst>
          </p:cNvPr>
          <p:cNvPicPr>
            <a:picLocks noChangeAspect="1"/>
          </p:cNvPicPr>
          <p:nvPr/>
        </p:nvPicPr>
        <p:blipFill rotWithShape="1">
          <a:blip r:embed="rId7">
            <a:extLst>
              <a:ext uri="{28A0092B-C50C-407E-A947-70E740481C1C}">
                <a14:useLocalDpi xmlns:a14="http://schemas.microsoft.com/office/drawing/2010/main" val="0"/>
              </a:ext>
            </a:extLst>
          </a:blip>
          <a:srcRect l="13950"/>
          <a:stretch/>
        </p:blipFill>
        <p:spPr>
          <a:xfrm>
            <a:off x="0" y="2124428"/>
            <a:ext cx="4344288" cy="3355931"/>
          </a:xfrm>
          <a:prstGeom prst="rect">
            <a:avLst/>
          </a:prstGeom>
          <a:effectLst>
            <a:outerShdw blurRad="50800" dist="38100" dir="2700000" algn="tl" rotWithShape="0">
              <a:srgbClr val="000000">
                <a:alpha val="43000"/>
              </a:srgbClr>
            </a:outerShdw>
          </a:effectLst>
        </p:spPr>
      </p:pic>
      <p:grpSp>
        <p:nvGrpSpPr>
          <p:cNvPr id="4" name="Group 8">
            <a:extLst>
              <a:ext uri="{FF2B5EF4-FFF2-40B4-BE49-F238E27FC236}">
                <a16:creationId xmlns:a16="http://schemas.microsoft.com/office/drawing/2014/main" id="{B18B2F98-777B-EC26-3642-F93D2624AEE7}"/>
              </a:ext>
            </a:extLst>
          </p:cNvPr>
          <p:cNvGrpSpPr/>
          <p:nvPr/>
        </p:nvGrpSpPr>
        <p:grpSpPr>
          <a:xfrm>
            <a:off x="830818" y="5745885"/>
            <a:ext cx="2664929" cy="1061292"/>
            <a:chOff x="117965" y="5736731"/>
            <a:chExt cx="2664929" cy="1061292"/>
          </a:xfrm>
        </p:grpSpPr>
        <p:pic>
          <p:nvPicPr>
            <p:cNvPr id="64" name="Picture 9" descr="A black and white logo&#10;&#10;Description automatically generated">
              <a:extLst>
                <a:ext uri="{FF2B5EF4-FFF2-40B4-BE49-F238E27FC236}">
                  <a16:creationId xmlns:a16="http://schemas.microsoft.com/office/drawing/2014/main" id="{64434650-BA76-68DB-04FA-F820B03699A4}"/>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38204" y="5736731"/>
              <a:ext cx="2644690" cy="1035269"/>
            </a:xfrm>
            <a:prstGeom prst="rect">
              <a:avLst/>
            </a:prstGeom>
          </p:spPr>
        </p:pic>
        <p:pic>
          <p:nvPicPr>
            <p:cNvPr id="65" name="Picture 10" descr="A blue and yellow letters on a black background&#10;&#10;Description automatically generated">
              <a:extLst>
                <a:ext uri="{FF2B5EF4-FFF2-40B4-BE49-F238E27FC236}">
                  <a16:creationId xmlns:a16="http://schemas.microsoft.com/office/drawing/2014/main" id="{164981C0-E760-765C-0B80-44769370365A}"/>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17965" y="5761223"/>
              <a:ext cx="2648601" cy="1036800"/>
            </a:xfrm>
            <a:prstGeom prst="rect">
              <a:avLst/>
            </a:prstGeom>
          </p:spPr>
        </p:pic>
      </p:grpSp>
    </p:spTree>
    <p:extLst>
      <p:ext uri="{BB962C8B-B14F-4D97-AF65-F5344CB8AC3E}">
        <p14:creationId xmlns:p14="http://schemas.microsoft.com/office/powerpoint/2010/main" val="32491948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74A885-769E-62CA-12E4-5710B723D5AF}"/>
            </a:ext>
          </a:extLst>
        </p:cNvPr>
        <p:cNvGrpSpPr/>
        <p:nvPr/>
      </p:nvGrpSpPr>
      <p:grpSpPr>
        <a:xfrm>
          <a:off x="0" y="0"/>
          <a:ext cx="0" cy="0"/>
          <a:chOff x="0" y="0"/>
          <a:chExt cx="0" cy="0"/>
        </a:xfrm>
      </p:grpSpPr>
      <p:pic>
        <p:nvPicPr>
          <p:cNvPr id="3" name="Picture 2" descr="A black and blue rectangle&#10;&#10;Description automatically generated">
            <a:extLst>
              <a:ext uri="{FF2B5EF4-FFF2-40B4-BE49-F238E27FC236}">
                <a16:creationId xmlns:a16="http://schemas.microsoft.com/office/drawing/2014/main" id="{899EF663-BE75-426B-5E9E-477EEC1E1475}"/>
              </a:ext>
            </a:extLst>
          </p:cNvPr>
          <p:cNvPicPr>
            <a:picLocks noChangeAspect="1"/>
          </p:cNvPicPr>
          <p:nvPr/>
        </p:nvPicPr>
        <p:blipFill>
          <a:blip r:embed="rId4"/>
          <a:stretch>
            <a:fillRect/>
          </a:stretch>
        </p:blipFill>
        <p:spPr>
          <a:xfrm>
            <a:off x="0" y="0"/>
            <a:ext cx="12192000" cy="6858000"/>
          </a:xfrm>
          <a:prstGeom prst="rect">
            <a:avLst/>
          </a:prstGeom>
        </p:spPr>
      </p:pic>
      <p:sp>
        <p:nvSpPr>
          <p:cNvPr id="2" name="TextBox 1">
            <a:extLst>
              <a:ext uri="{FF2B5EF4-FFF2-40B4-BE49-F238E27FC236}">
                <a16:creationId xmlns:a16="http://schemas.microsoft.com/office/drawing/2014/main" id="{D7027E32-A6F4-B03C-155B-ED006854F8A1}"/>
              </a:ext>
            </a:extLst>
          </p:cNvPr>
          <p:cNvSpPr txBox="1"/>
          <p:nvPr/>
        </p:nvSpPr>
        <p:spPr>
          <a:xfrm>
            <a:off x="3061433" y="648751"/>
            <a:ext cx="9130567" cy="5072158"/>
          </a:xfrm>
          <a:prstGeom prst="rect">
            <a:avLst/>
          </a:prstGeom>
          <a:noFill/>
        </p:spPr>
        <p:txBody>
          <a:bodyPr wrap="square" rtlCol="0">
            <a:spAutoFit/>
          </a:bodyPr>
          <a:lstStyle/>
          <a:p>
            <a:pPr lvl="0" algn="ctr" defTabSz="685800">
              <a:lnSpc>
                <a:spcPct val="90000"/>
              </a:lnSpc>
              <a:spcBef>
                <a:spcPct val="0"/>
              </a:spcBef>
              <a:defRPr/>
            </a:pPr>
            <a:r>
              <a:rPr lang="en-US" altLang="sv-SE" sz="4000" b="1">
                <a:solidFill>
                  <a:srgbClr val="002060"/>
                </a:solidFill>
                <a:latin typeface="Open Sans" panose="020B0606030504020204" pitchFamily="34" charset="0"/>
                <a:ea typeface="Open Sans" panose="020B0606030504020204" pitchFamily="34" charset="0"/>
                <a:cs typeface="Open Sans" panose="020B0606030504020204" pitchFamily="34" charset="0"/>
              </a:rPr>
              <a:t>Course Certificate</a:t>
            </a:r>
            <a:endParaRPr kumimoji="0" lang="en-US" altLang="sv-SE" sz="4000" b="0" i="0" u="none" strike="noStrike" kern="1200" cap="none" spc="0" normalizeH="0" baseline="0" noProof="0">
              <a:ln>
                <a:noFill/>
              </a:ln>
              <a:solidFill>
                <a:srgbClr val="002060"/>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R="0" lvl="0" algn="l" defTabSz="914400" rtl="0" eaLnBrk="1" fontAlgn="base" latinLnBrk="0" hangingPunct="1">
              <a:lnSpc>
                <a:spcPct val="90000"/>
              </a:lnSpc>
              <a:spcBef>
                <a:spcPts val="1000"/>
              </a:spcBef>
              <a:spcAft>
                <a:spcPts val="0"/>
              </a:spcAft>
              <a:buClrTx/>
              <a:buSzTx/>
              <a:tabLst/>
              <a:defRPr/>
            </a:pPr>
            <a:endParaRPr kumimoji="0" lang="sv-SE" sz="2800" b="0" i="0" u="none" strike="noStrike" kern="1200" cap="none" spc="0" normalizeH="0" baseline="0" noProof="0">
              <a:ln>
                <a:noFill/>
              </a:ln>
              <a:solidFill>
                <a:prstClr val="black"/>
              </a:solidFill>
              <a:effectLst/>
              <a:uLnTx/>
              <a:uFillTx/>
              <a:latin typeface="Calibri"/>
              <a:ea typeface="Calibri"/>
              <a:cs typeface="Calibri"/>
            </a:endParaRPr>
          </a:p>
          <a:p>
            <a:pPr marR="0" lvl="0" algn="l" defTabSz="914400" rtl="0" eaLnBrk="1" fontAlgn="base" latinLnBrk="0" hangingPunct="1">
              <a:lnSpc>
                <a:spcPct val="90000"/>
              </a:lnSpc>
              <a:spcBef>
                <a:spcPts val="1000"/>
              </a:spcBef>
              <a:spcAft>
                <a:spcPts val="0"/>
              </a:spcAft>
              <a:buClrTx/>
              <a:buSzTx/>
              <a:tabLst/>
              <a:defRPr/>
            </a:pPr>
            <a:endParaRPr kumimoji="0" lang="sv-SE" b="0" i="0" u="none" strike="noStrike" kern="1200" cap="none" spc="0" normalizeH="0" baseline="0" noProof="0">
              <a:ln>
                <a:noFill/>
              </a:ln>
              <a:solidFill>
                <a:prstClr val="black"/>
              </a:solidFill>
              <a:effectLst/>
              <a:uLnTx/>
              <a:uFillTx/>
              <a:latin typeface="Calibri"/>
              <a:ea typeface="Calibri"/>
              <a:cs typeface="Calibri"/>
            </a:endParaRPr>
          </a:p>
          <a:p>
            <a:pPr marR="0" lvl="0" algn="l" defTabSz="914400" rtl="0" eaLnBrk="1" fontAlgn="base" latinLnBrk="0" hangingPunct="1">
              <a:lnSpc>
                <a:spcPct val="90000"/>
              </a:lnSpc>
              <a:spcBef>
                <a:spcPts val="1000"/>
              </a:spcBef>
              <a:spcAft>
                <a:spcPts val="0"/>
              </a:spcAft>
              <a:buClrTx/>
              <a:buSzTx/>
              <a:tabLst/>
              <a:defRPr/>
            </a:pPr>
            <a:r>
              <a:rPr lang="en-US" sz="2800" b="1">
                <a:solidFill>
                  <a:srgbClr val="002060"/>
                </a:solidFill>
                <a:latin typeface="Open Sans" panose="020B0606030504020204" pitchFamily="34" charset="0"/>
                <a:ea typeface="Open Sans" panose="020B0606030504020204" pitchFamily="34" charset="0"/>
                <a:cs typeface="Open Sans" panose="020B0606030504020204" pitchFamily="34" charset="0"/>
              </a:rPr>
              <a:t>For course approval, the following are required</a:t>
            </a:r>
          </a:p>
          <a:p>
            <a:r>
              <a:rPr lang="en-US" sz="2400"/>
              <a:t>	Physical attendance throughout the entire course (mobile)</a:t>
            </a:r>
          </a:p>
          <a:p>
            <a:r>
              <a:rPr lang="en-US" sz="2400"/>
              <a:t>	Approved performance during station-based training</a:t>
            </a:r>
          </a:p>
          <a:p>
            <a:r>
              <a:rPr lang="en-US" sz="2400"/>
              <a:t>	Approved practical and written examination</a:t>
            </a:r>
          </a:p>
          <a:p>
            <a:endParaRPr lang="en-US" sz="2400"/>
          </a:p>
          <a:p>
            <a:endParaRPr lang="en-US" sz="2400"/>
          </a:p>
          <a:p>
            <a:r>
              <a:rPr lang="en-US" sz="2800" b="1">
                <a:solidFill>
                  <a:srgbClr val="002060"/>
                </a:solidFill>
                <a:latin typeface="Open Sans" panose="020B0606030504020204" pitchFamily="34" charset="0"/>
                <a:ea typeface="Open Sans" panose="020B0606030504020204" pitchFamily="34" charset="0"/>
                <a:cs typeface="Open Sans" panose="020B0606030504020204" pitchFamily="34" charset="0"/>
              </a:rPr>
              <a:t>Course Certificate</a:t>
            </a:r>
            <a:br>
              <a:rPr lang="en-US" sz="2400"/>
            </a:br>
            <a:r>
              <a:rPr lang="en-US" sz="2400"/>
              <a:t>	Issued upon successful completion of the course</a:t>
            </a:r>
            <a:br>
              <a:rPr lang="en-US" sz="2400"/>
            </a:br>
            <a:r>
              <a:rPr lang="en-US" sz="2400"/>
              <a:t>	</a:t>
            </a:r>
            <a:endParaRPr lang="sv-SE" altLang="sv-SE" sz="2400">
              <a:latin typeface="Arial" panose="020B0604020202020204" pitchFamily="34" charset="0"/>
            </a:endParaRPr>
          </a:p>
        </p:txBody>
      </p:sp>
      <p:sp>
        <p:nvSpPr>
          <p:cNvPr id="4" name="TextBox 3">
            <a:extLst>
              <a:ext uri="{FF2B5EF4-FFF2-40B4-BE49-F238E27FC236}">
                <a16:creationId xmlns:a16="http://schemas.microsoft.com/office/drawing/2014/main" id="{4158382F-D461-8749-33B3-E47CD490B0B3}"/>
              </a:ext>
            </a:extLst>
          </p:cNvPr>
          <p:cNvSpPr txBox="1"/>
          <p:nvPr/>
        </p:nvSpPr>
        <p:spPr>
          <a:xfrm>
            <a:off x="208372" y="1011859"/>
            <a:ext cx="2644690" cy="984885"/>
          </a:xfrm>
          <a:prstGeom prst="rect">
            <a:avLst/>
          </a:prstGeom>
          <a:noFill/>
        </p:spPr>
        <p:txBody>
          <a:bodyPr wrap="square" rtlCol="0">
            <a:spAutoFit/>
          </a:bodyPr>
          <a:lstStyle/>
          <a:p>
            <a:r>
              <a:rPr lang="en-US" sz="2900" b="1" dirty="0">
                <a:solidFill>
                  <a:schemeClr val="bg1"/>
                </a:solidFill>
                <a:latin typeface="Open Sans" pitchFamily="2" charset="0"/>
                <a:ea typeface="Open Sans" pitchFamily="2" charset="0"/>
                <a:cs typeface="Open Sans" pitchFamily="2" charset="0"/>
              </a:rPr>
              <a:t>Certificate</a:t>
            </a:r>
          </a:p>
          <a:p>
            <a:r>
              <a:rPr lang="en-US" sz="2900" b="1" dirty="0">
                <a:solidFill>
                  <a:srgbClr val="FF0000"/>
                </a:solidFill>
                <a:latin typeface="Open Sans" pitchFamily="2" charset="0"/>
                <a:ea typeface="Open Sans" pitchFamily="2" charset="0"/>
                <a:cs typeface="Open Sans" pitchFamily="2" charset="0"/>
              </a:rPr>
              <a:t>26-27/05</a:t>
            </a:r>
          </a:p>
        </p:txBody>
      </p:sp>
      <p:cxnSp>
        <p:nvCxnSpPr>
          <p:cNvPr id="8" name="Straight Connector 7">
            <a:extLst>
              <a:ext uri="{FF2B5EF4-FFF2-40B4-BE49-F238E27FC236}">
                <a16:creationId xmlns:a16="http://schemas.microsoft.com/office/drawing/2014/main" id="{4CD99BB8-060B-0E58-3E40-7310018A5F84}"/>
              </a:ext>
            </a:extLst>
          </p:cNvPr>
          <p:cNvCxnSpPr>
            <a:cxnSpLocks/>
          </p:cNvCxnSpPr>
          <p:nvPr/>
        </p:nvCxnSpPr>
        <p:spPr>
          <a:xfrm>
            <a:off x="361110" y="2204503"/>
            <a:ext cx="2060814" cy="0"/>
          </a:xfrm>
          <a:prstGeom prst="line">
            <a:avLst/>
          </a:prstGeom>
          <a:ln w="38100">
            <a:solidFill>
              <a:srgbClr val="E62625"/>
            </a:solidFill>
          </a:ln>
        </p:spPr>
        <p:style>
          <a:lnRef idx="3">
            <a:schemeClr val="dk1"/>
          </a:lnRef>
          <a:fillRef idx="0">
            <a:schemeClr val="dk1"/>
          </a:fillRef>
          <a:effectRef idx="2">
            <a:schemeClr val="dk1"/>
          </a:effectRef>
          <a:fontRef idx="minor">
            <a:schemeClr val="tx1"/>
          </a:fontRef>
        </p:style>
      </p:cxnSp>
      <p:sp>
        <p:nvSpPr>
          <p:cNvPr id="6" name="TextBox 5">
            <a:extLst>
              <a:ext uri="{FF2B5EF4-FFF2-40B4-BE49-F238E27FC236}">
                <a16:creationId xmlns:a16="http://schemas.microsoft.com/office/drawing/2014/main" id="{E1CA6008-964C-A2D1-7A39-B920CFA7B912}"/>
              </a:ext>
            </a:extLst>
          </p:cNvPr>
          <p:cNvSpPr txBox="1"/>
          <p:nvPr/>
        </p:nvSpPr>
        <p:spPr>
          <a:xfrm>
            <a:off x="11638621" y="6571280"/>
            <a:ext cx="553380" cy="246221"/>
          </a:xfrm>
          <a:prstGeom prst="rect">
            <a:avLst/>
          </a:prstGeom>
          <a:noFill/>
        </p:spPr>
        <p:txBody>
          <a:bodyPr wrap="square" rtlCol="0">
            <a:spAutoFit/>
          </a:bodyPr>
          <a:lstStyle/>
          <a:p>
            <a:r>
              <a:rPr lang="en-US" sz="1000" b="0" i="0">
                <a:solidFill>
                  <a:schemeClr val="bg1">
                    <a:lumMod val="50000"/>
                  </a:schemeClr>
                </a:solidFill>
                <a:effectLst/>
                <a:latin typeface="Lato" panose="020F0502020204030203" pitchFamily="34" charset="77"/>
                <a:ea typeface="Open Sans" pitchFamily="2" charset="0"/>
                <a:cs typeface="Open Sans" pitchFamily="2" charset="0"/>
              </a:rPr>
              <a:t>©</a:t>
            </a:r>
            <a:r>
              <a:rPr lang="en-US" sz="1000" b="1">
                <a:solidFill>
                  <a:schemeClr val="bg1">
                    <a:lumMod val="50000"/>
                  </a:schemeClr>
                </a:solidFill>
                <a:effectLst/>
                <a:latin typeface="Lato" panose="020F0502020204030203" pitchFamily="34" charset="77"/>
                <a:ea typeface="Open Sans" pitchFamily="2" charset="0"/>
                <a:cs typeface="Open Sans" pitchFamily="2" charset="0"/>
              </a:rPr>
              <a:t>ACS</a:t>
            </a:r>
          </a:p>
        </p:txBody>
      </p:sp>
      <p:pic>
        <p:nvPicPr>
          <p:cNvPr id="9" name="Picture 8" descr="A black and white logo&#10;&#10;Description automatically generated">
            <a:extLst>
              <a:ext uri="{FF2B5EF4-FFF2-40B4-BE49-F238E27FC236}">
                <a16:creationId xmlns:a16="http://schemas.microsoft.com/office/drawing/2014/main" id="{C889B36A-4CAE-4B99-A713-D9C76C9D145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72972" y="5726300"/>
            <a:ext cx="2644690" cy="1035269"/>
          </a:xfrm>
          <a:prstGeom prst="rect">
            <a:avLst/>
          </a:prstGeom>
          <a:effectLst>
            <a:outerShdw blurRad="50800" dist="38100" dir="2700000" algn="tl" rotWithShape="0">
              <a:prstClr val="black">
                <a:alpha val="40000"/>
              </a:prstClr>
            </a:outerShdw>
          </a:effectLst>
        </p:spPr>
      </p:pic>
    </p:spTree>
    <p:custDataLst>
      <p:tags r:id="rId1"/>
    </p:custDataLst>
    <p:extLst>
      <p:ext uri="{BB962C8B-B14F-4D97-AF65-F5344CB8AC3E}">
        <p14:creationId xmlns:p14="http://schemas.microsoft.com/office/powerpoint/2010/main" val="316917983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black and white rectangle with red squares&#10;&#10;Description automatically generated">
            <a:extLst>
              <a:ext uri="{FF2B5EF4-FFF2-40B4-BE49-F238E27FC236}">
                <a16:creationId xmlns:a16="http://schemas.microsoft.com/office/drawing/2014/main" id="{33895C77-B0AE-399C-77CD-B1B0BE870836}"/>
              </a:ext>
            </a:extLst>
          </p:cNvPr>
          <p:cNvPicPr>
            <a:picLocks noChangeAspect="1"/>
          </p:cNvPicPr>
          <p:nvPr/>
        </p:nvPicPr>
        <p:blipFill rotWithShape="1">
          <a:blip r:embed="rId3"/>
          <a:srcRect b="86053"/>
          <a:stretch/>
        </p:blipFill>
        <p:spPr>
          <a:xfrm>
            <a:off x="0" y="0"/>
            <a:ext cx="12192000" cy="1375925"/>
          </a:xfrm>
          <a:prstGeom prst="rect">
            <a:avLst/>
          </a:prstGeom>
        </p:spPr>
      </p:pic>
      <p:sp>
        <p:nvSpPr>
          <p:cNvPr id="2" name="Title 1">
            <a:extLst>
              <a:ext uri="{FF2B5EF4-FFF2-40B4-BE49-F238E27FC236}">
                <a16:creationId xmlns:a16="http://schemas.microsoft.com/office/drawing/2014/main" id="{E6052441-F97D-8A15-2504-9005D70183C7}"/>
              </a:ext>
            </a:extLst>
          </p:cNvPr>
          <p:cNvSpPr>
            <a:spLocks noGrp="1"/>
          </p:cNvSpPr>
          <p:nvPr>
            <p:ph type="title"/>
          </p:nvPr>
        </p:nvSpPr>
        <p:spPr>
          <a:xfrm>
            <a:off x="579407" y="513232"/>
            <a:ext cx="10515600" cy="620109"/>
          </a:xfrm>
        </p:spPr>
        <p:txBody>
          <a:bodyPr>
            <a:normAutofit/>
          </a:bodyPr>
          <a:lstStyle/>
          <a:p>
            <a:r>
              <a:rPr kumimoji="0" lang="en-US" sz="2600" b="1" u="none" strike="noStrike" kern="1200" cap="none" spc="0" normalizeH="0" baseline="0" noProof="0">
                <a:ln>
                  <a:noFill/>
                </a:ln>
                <a:solidFill>
                  <a:srgbClr val="152F63"/>
                </a:solidFill>
                <a:effectLst/>
                <a:uLnTx/>
                <a:uFillTx/>
                <a:latin typeface="Open Sans" pitchFamily="2" charset="0"/>
                <a:ea typeface="Open Sans" pitchFamily="2" charset="0"/>
                <a:cs typeface="Open Sans" pitchFamily="2" charset="0"/>
              </a:rPr>
              <a:t>Initial Assessment: Case Scenario</a:t>
            </a:r>
            <a:endParaRPr lang="en-US" sz="2600" b="1">
              <a:solidFill>
                <a:srgbClr val="152F63"/>
              </a:solidFill>
              <a:latin typeface="Open Sans" pitchFamily="2" charset="0"/>
              <a:ea typeface="Open Sans" pitchFamily="2" charset="0"/>
              <a:cs typeface="Open Sans" pitchFamily="2" charset="0"/>
            </a:endParaRPr>
          </a:p>
        </p:txBody>
      </p:sp>
      <p:sp>
        <p:nvSpPr>
          <p:cNvPr id="4" name="Content Placeholder 3">
            <a:extLst>
              <a:ext uri="{FF2B5EF4-FFF2-40B4-BE49-F238E27FC236}">
                <a16:creationId xmlns:a16="http://schemas.microsoft.com/office/drawing/2014/main" id="{7F728A34-1DB5-4EE5-B9F8-4F82A385E481}"/>
              </a:ext>
            </a:extLst>
          </p:cNvPr>
          <p:cNvSpPr>
            <a:spLocks noGrp="1"/>
          </p:cNvSpPr>
          <p:nvPr>
            <p:ph sz="half" idx="1"/>
          </p:nvPr>
        </p:nvSpPr>
        <p:spPr>
          <a:xfrm>
            <a:off x="186941" y="1889157"/>
            <a:ext cx="7332539" cy="3752518"/>
          </a:xfrm>
        </p:spPr>
        <p:txBody>
          <a:bodyPr vert="horz" lIns="91440" tIns="45720" rIns="91440" bIns="45720" rtlCol="0" anchor="t">
            <a:noAutofit/>
          </a:bodyPr>
          <a:lstStyle/>
          <a:p>
            <a:pPr marL="0" indent="0">
              <a:lnSpc>
                <a:spcPct val="100000"/>
              </a:lnSpc>
              <a:spcBef>
                <a:spcPts val="0"/>
              </a:spcBef>
              <a:spcAft>
                <a:spcPts val="1200"/>
              </a:spcAft>
              <a:buNone/>
            </a:pPr>
            <a:r>
              <a:rPr lang="en-US" sz="2400">
                <a:latin typeface="Open Sans" pitchFamily="2" charset="0"/>
                <a:ea typeface="Open Sans" pitchFamily="2" charset="0"/>
                <a:cs typeface="Open Sans" pitchFamily="2" charset="0"/>
              </a:rPr>
              <a:t>Prior to intubation the patient begins to respond to verbal stimuli, opens eyes, and tries to brush away your hands</a:t>
            </a:r>
          </a:p>
          <a:p>
            <a:pPr marL="0" indent="0">
              <a:lnSpc>
                <a:spcPct val="100000"/>
              </a:lnSpc>
              <a:spcBef>
                <a:spcPts val="0"/>
              </a:spcBef>
              <a:spcAft>
                <a:spcPts val="1200"/>
              </a:spcAft>
              <a:buNone/>
            </a:pPr>
            <a:r>
              <a:rPr lang="en-US" sz="2400" b="1" i="1">
                <a:latin typeface="Open Sans" pitchFamily="2" charset="0"/>
                <a:ea typeface="Open Sans" pitchFamily="2" charset="0"/>
                <a:cs typeface="Open Sans" pitchFamily="2" charset="0"/>
              </a:rPr>
              <a:t>Patient intubated</a:t>
            </a:r>
          </a:p>
          <a:p>
            <a:pPr marL="0" indent="0">
              <a:lnSpc>
                <a:spcPct val="100000"/>
              </a:lnSpc>
              <a:spcBef>
                <a:spcPts val="0"/>
              </a:spcBef>
              <a:spcAft>
                <a:spcPts val="1200"/>
              </a:spcAft>
              <a:buNone/>
            </a:pPr>
            <a:r>
              <a:rPr lang="en-US" sz="2400" b="1" i="1">
                <a:latin typeface="Open Sans" pitchFamily="2" charset="0"/>
                <a:ea typeface="Open Sans" pitchFamily="2" charset="0"/>
                <a:cs typeface="Open Sans" pitchFamily="2" charset="0"/>
              </a:rPr>
              <a:t>Femur fracture reduced </a:t>
            </a:r>
            <a:r>
              <a:rPr lang="en-US" sz="2400" i="1">
                <a:latin typeface="Open Sans" pitchFamily="2" charset="0"/>
                <a:ea typeface="Open Sans" pitchFamily="2" charset="0"/>
                <a:cs typeface="Open Sans" pitchFamily="2" charset="0"/>
              </a:rPr>
              <a:t>and immobilized</a:t>
            </a:r>
            <a:r>
              <a:rPr lang="en-US" sz="2400" b="1" i="1">
                <a:latin typeface="Open Sans" pitchFamily="2" charset="0"/>
                <a:ea typeface="Open Sans" pitchFamily="2" charset="0"/>
                <a:cs typeface="Open Sans" pitchFamily="2" charset="0"/>
              </a:rPr>
              <a:t>; pelvic binder applied</a:t>
            </a:r>
          </a:p>
          <a:p>
            <a:pPr marL="0" indent="0">
              <a:lnSpc>
                <a:spcPct val="100000"/>
              </a:lnSpc>
              <a:spcBef>
                <a:spcPts val="0"/>
              </a:spcBef>
              <a:spcAft>
                <a:spcPts val="1200"/>
              </a:spcAft>
              <a:buNone/>
            </a:pPr>
            <a:r>
              <a:rPr lang="en-US" sz="2400" b="1" i="1">
                <a:latin typeface="Open Sans" pitchFamily="2" charset="0"/>
                <a:ea typeface="Open Sans" pitchFamily="2" charset="0"/>
                <a:cs typeface="Open Sans" pitchFamily="2" charset="0"/>
              </a:rPr>
              <a:t>250 mL warmed crystalloid bolus </a:t>
            </a:r>
            <a:r>
              <a:rPr lang="en-US" sz="2400">
                <a:latin typeface="Open Sans" pitchFamily="2" charset="0"/>
                <a:ea typeface="Open Sans" pitchFamily="2" charset="0"/>
                <a:cs typeface="Open Sans" pitchFamily="2" charset="0"/>
              </a:rPr>
              <a:t>and </a:t>
            </a:r>
            <a:r>
              <a:rPr lang="en-US" sz="2400" b="1" i="1">
                <a:latin typeface="Open Sans" pitchFamily="2" charset="0"/>
                <a:ea typeface="Open Sans" pitchFamily="2" charset="0"/>
                <a:cs typeface="Open Sans" pitchFamily="2" charset="0"/>
              </a:rPr>
              <a:t>1 unit unmatched  </a:t>
            </a:r>
            <a:r>
              <a:rPr lang="en-US" sz="2400" b="1" i="1" err="1">
                <a:latin typeface="Open Sans" pitchFamily="2" charset="0"/>
                <a:ea typeface="Open Sans" pitchFamily="2" charset="0"/>
                <a:cs typeface="Open Sans" pitchFamily="2" charset="0"/>
              </a:rPr>
              <a:t>pRBCs</a:t>
            </a:r>
            <a:r>
              <a:rPr lang="en-US" sz="2400" b="1" i="1">
                <a:latin typeface="Open Sans" pitchFamily="2" charset="0"/>
                <a:ea typeface="Open Sans" pitchFamily="2" charset="0"/>
                <a:cs typeface="Open Sans" pitchFamily="2" charset="0"/>
              </a:rPr>
              <a:t> IV</a:t>
            </a:r>
          </a:p>
          <a:p>
            <a:pPr marL="0" indent="0">
              <a:lnSpc>
                <a:spcPct val="100000"/>
              </a:lnSpc>
              <a:spcBef>
                <a:spcPts val="0"/>
              </a:spcBef>
              <a:spcAft>
                <a:spcPts val="1200"/>
              </a:spcAft>
              <a:buNone/>
            </a:pPr>
            <a:r>
              <a:rPr lang="en-US" sz="2400" b="1">
                <a:latin typeface="Open Sans" pitchFamily="2" charset="0"/>
                <a:ea typeface="Open Sans" pitchFamily="2" charset="0"/>
                <a:cs typeface="Open Sans" pitchFamily="2" charset="0"/>
              </a:rPr>
              <a:t>Vital signs: </a:t>
            </a:r>
          </a:p>
          <a:p>
            <a:pPr marL="0" indent="0">
              <a:lnSpc>
                <a:spcPct val="100000"/>
              </a:lnSpc>
              <a:spcBef>
                <a:spcPts val="0"/>
              </a:spcBef>
              <a:spcAft>
                <a:spcPts val="1200"/>
              </a:spcAft>
              <a:buNone/>
            </a:pPr>
            <a:r>
              <a:rPr lang="en-US" sz="2400" b="1">
                <a:latin typeface="Open Sans" pitchFamily="2" charset="0"/>
                <a:ea typeface="Open Sans" pitchFamily="2" charset="0"/>
                <a:cs typeface="Open Sans" pitchFamily="2" charset="0"/>
              </a:rPr>
              <a:t>	</a:t>
            </a:r>
            <a:r>
              <a:rPr lang="en-US" sz="2400">
                <a:latin typeface="Open Sans" pitchFamily="2" charset="0"/>
                <a:ea typeface="Open Sans" pitchFamily="2" charset="0"/>
                <a:cs typeface="Open Sans" pitchFamily="2" charset="0"/>
              </a:rPr>
              <a:t>HR 97; BP 110/64; RR 24; O2 sat 96%</a:t>
            </a:r>
          </a:p>
        </p:txBody>
      </p:sp>
      <p:pic>
        <p:nvPicPr>
          <p:cNvPr id="3" name="Content Placeholder 2">
            <a:extLst>
              <a:ext uri="{FF2B5EF4-FFF2-40B4-BE49-F238E27FC236}">
                <a16:creationId xmlns:a16="http://schemas.microsoft.com/office/drawing/2014/main" id="{2532697E-5F06-4970-EEAA-B85D4D6593BC}"/>
              </a:ext>
            </a:extLst>
          </p:cNvPr>
          <p:cNvPicPr>
            <a:picLocks noGrp="1" noChangeAspect="1"/>
          </p:cNvPicPr>
          <p:nvPr>
            <p:ph sz="half" idx="2"/>
          </p:nvPr>
        </p:nvPicPr>
        <p:blipFill rotWithShape="1">
          <a:blip r:embed="rId4"/>
          <a:srcRect t="17900"/>
          <a:stretch/>
        </p:blipFill>
        <p:spPr>
          <a:xfrm>
            <a:off x="7519480" y="1375925"/>
            <a:ext cx="4672519" cy="5483392"/>
          </a:xfrm>
          <a:prstGeom prst="rect">
            <a:avLst/>
          </a:prstGeom>
        </p:spPr>
      </p:pic>
      <p:sp>
        <p:nvSpPr>
          <p:cNvPr id="6" name="TextBox 5">
            <a:extLst>
              <a:ext uri="{FF2B5EF4-FFF2-40B4-BE49-F238E27FC236}">
                <a16:creationId xmlns:a16="http://schemas.microsoft.com/office/drawing/2014/main" id="{806884CB-1367-6C6D-86E8-ADF2A30A76A7}"/>
              </a:ext>
            </a:extLst>
          </p:cNvPr>
          <p:cNvSpPr txBox="1"/>
          <p:nvPr/>
        </p:nvSpPr>
        <p:spPr>
          <a:xfrm>
            <a:off x="11638621" y="6571280"/>
            <a:ext cx="553380" cy="246221"/>
          </a:xfrm>
          <a:prstGeom prst="rect">
            <a:avLst/>
          </a:prstGeom>
          <a:noFill/>
        </p:spPr>
        <p:txBody>
          <a:bodyPr wrap="square" rtlCol="0">
            <a:spAutoFit/>
          </a:bodyPr>
          <a:lstStyle/>
          <a:p>
            <a:r>
              <a:rPr lang="en-US" sz="1000" b="0" i="0">
                <a:solidFill>
                  <a:schemeClr val="bg1">
                    <a:lumMod val="50000"/>
                  </a:schemeClr>
                </a:solidFill>
                <a:effectLst/>
                <a:latin typeface="Lato" panose="020F0502020204030203" pitchFamily="34" charset="77"/>
                <a:ea typeface="Open Sans" pitchFamily="2" charset="0"/>
                <a:cs typeface="Open Sans" pitchFamily="2" charset="0"/>
              </a:rPr>
              <a:t>©</a:t>
            </a:r>
            <a:r>
              <a:rPr lang="en-US" sz="1000" b="1">
                <a:solidFill>
                  <a:schemeClr val="bg1">
                    <a:lumMod val="50000"/>
                  </a:schemeClr>
                </a:solidFill>
                <a:effectLst/>
                <a:latin typeface="Lato" panose="020F0502020204030203" pitchFamily="34" charset="77"/>
                <a:ea typeface="Open Sans" pitchFamily="2" charset="0"/>
                <a:cs typeface="Open Sans" pitchFamily="2" charset="0"/>
              </a:rPr>
              <a:t>ACS</a:t>
            </a:r>
          </a:p>
        </p:txBody>
      </p:sp>
      <p:pic>
        <p:nvPicPr>
          <p:cNvPr id="11" name="Picture 10" descr="A black and white logo&#10;&#10;Description automatically generated">
            <a:extLst>
              <a:ext uri="{FF2B5EF4-FFF2-40B4-BE49-F238E27FC236}">
                <a16:creationId xmlns:a16="http://schemas.microsoft.com/office/drawing/2014/main" id="{A08E041C-A72E-121E-219E-40B597344F6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653552" y="102379"/>
            <a:ext cx="2991850" cy="1171165"/>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417936881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24D06D1C-5B02-1C20-BECB-8252A91EA545}"/>
              </a:ext>
            </a:extLst>
          </p:cNvPr>
          <p:cNvSpPr>
            <a:spLocks noGrp="1"/>
          </p:cNvSpPr>
          <p:nvPr>
            <p:ph idx="1"/>
          </p:nvPr>
        </p:nvSpPr>
        <p:spPr>
          <a:xfrm>
            <a:off x="783671" y="1863082"/>
            <a:ext cx="6740575" cy="2411109"/>
          </a:xfrm>
        </p:spPr>
        <p:txBody>
          <a:bodyPr vert="horz" lIns="91440" tIns="45720" rIns="91440" bIns="45720" rtlCol="0" anchor="t">
            <a:noAutofit/>
          </a:bodyPr>
          <a:lstStyle/>
          <a:p>
            <a:pPr marL="0" indent="0">
              <a:lnSpc>
                <a:spcPct val="100000"/>
              </a:lnSpc>
              <a:spcBef>
                <a:spcPts val="0"/>
              </a:spcBef>
              <a:spcAft>
                <a:spcPts val="1200"/>
              </a:spcAft>
              <a:buNone/>
            </a:pPr>
            <a:r>
              <a:rPr lang="en-US" sz="2400" b="1">
                <a:latin typeface="Open Sans" pitchFamily="2" charset="0"/>
                <a:ea typeface="Open Sans" pitchFamily="2" charset="0"/>
                <a:cs typeface="Open Sans" pitchFamily="2" charset="0"/>
              </a:rPr>
              <a:t>Reevaluation</a:t>
            </a:r>
          </a:p>
          <a:p>
            <a:pPr marL="320040" lvl="0" indent="-320040">
              <a:lnSpc>
                <a:spcPct val="100000"/>
              </a:lnSpc>
              <a:spcBef>
                <a:spcPts val="0"/>
              </a:spcBef>
              <a:spcAft>
                <a:spcPts val="1200"/>
              </a:spcAft>
            </a:pPr>
            <a:r>
              <a:rPr lang="en-US" sz="2400">
                <a:latin typeface="Open Sans" pitchFamily="2" charset="0"/>
                <a:ea typeface="Open Sans" pitchFamily="2" charset="0"/>
                <a:cs typeface="Open Sans" pitchFamily="2" charset="0"/>
              </a:rPr>
              <a:t>Vital signs: HR 100; BP 100/60; RR 20</a:t>
            </a:r>
          </a:p>
          <a:p>
            <a:pPr marL="320040" lvl="0" indent="-320040">
              <a:lnSpc>
                <a:spcPct val="100000"/>
              </a:lnSpc>
              <a:spcBef>
                <a:spcPts val="0"/>
              </a:spcBef>
              <a:spcAft>
                <a:spcPts val="1200"/>
              </a:spcAft>
            </a:pPr>
            <a:r>
              <a:rPr lang="en-US" sz="2400">
                <a:latin typeface="Open Sans" pitchFamily="2" charset="0"/>
                <a:ea typeface="Open Sans" pitchFamily="2" charset="0"/>
                <a:cs typeface="Open Sans" pitchFamily="2" charset="0"/>
              </a:rPr>
              <a:t>Good breath sounds bilaterally</a:t>
            </a:r>
          </a:p>
          <a:p>
            <a:pPr marL="320040" indent="-320040">
              <a:lnSpc>
                <a:spcPct val="100000"/>
              </a:lnSpc>
              <a:spcBef>
                <a:spcPts val="0"/>
              </a:spcBef>
              <a:spcAft>
                <a:spcPts val="1200"/>
              </a:spcAft>
            </a:pPr>
            <a:r>
              <a:rPr lang="en-US" sz="2400">
                <a:latin typeface="Open Sans" pitchFamily="2" charset="0"/>
                <a:ea typeface="Open Sans" pitchFamily="2" charset="0"/>
                <a:cs typeface="Open Sans" pitchFamily="2" charset="0"/>
              </a:rPr>
              <a:t>Pupils: 	R: 4 mm, minimally reactive, </a:t>
            </a:r>
            <a:br>
              <a:rPr lang="en-US" sz="2400">
                <a:latin typeface="Open Sans" pitchFamily="2" charset="0"/>
                <a:ea typeface="Open Sans" pitchFamily="2" charset="0"/>
                <a:cs typeface="Open Sans" pitchFamily="2" charset="0"/>
              </a:rPr>
            </a:br>
            <a:r>
              <a:rPr lang="en-US" sz="2400">
                <a:latin typeface="Open Sans" pitchFamily="2" charset="0"/>
                <a:ea typeface="Open Sans" pitchFamily="2" charset="0"/>
                <a:cs typeface="Open Sans" pitchFamily="2" charset="0"/>
              </a:rPr>
              <a:t>		L: 6 mm, reactive</a:t>
            </a:r>
          </a:p>
          <a:p>
            <a:pPr marL="320040" lvl="0" indent="-320040">
              <a:lnSpc>
                <a:spcPct val="100000"/>
              </a:lnSpc>
              <a:spcBef>
                <a:spcPts val="0"/>
              </a:spcBef>
              <a:spcAft>
                <a:spcPts val="1200"/>
              </a:spcAft>
            </a:pPr>
            <a:endParaRPr lang="en-US" sz="2400">
              <a:latin typeface="Open Sans" pitchFamily="2" charset="0"/>
              <a:ea typeface="Open Sans" pitchFamily="2" charset="0"/>
              <a:cs typeface="Open Sans" pitchFamily="2" charset="0"/>
            </a:endParaRPr>
          </a:p>
        </p:txBody>
      </p:sp>
      <p:pic>
        <p:nvPicPr>
          <p:cNvPr id="2" name="Picture 1" descr="A black and white rectangle with red squares&#10;&#10;Description automatically generated">
            <a:extLst>
              <a:ext uri="{FF2B5EF4-FFF2-40B4-BE49-F238E27FC236}">
                <a16:creationId xmlns:a16="http://schemas.microsoft.com/office/drawing/2014/main" id="{FC77B438-56AD-50AB-28C4-8A250C918F1F}"/>
              </a:ext>
            </a:extLst>
          </p:cNvPr>
          <p:cNvPicPr>
            <a:picLocks noChangeAspect="1"/>
          </p:cNvPicPr>
          <p:nvPr/>
        </p:nvPicPr>
        <p:blipFill rotWithShape="1">
          <a:blip r:embed="rId3"/>
          <a:srcRect b="86053"/>
          <a:stretch/>
        </p:blipFill>
        <p:spPr>
          <a:xfrm>
            <a:off x="0" y="0"/>
            <a:ext cx="12192000" cy="1375925"/>
          </a:xfrm>
          <a:prstGeom prst="rect">
            <a:avLst/>
          </a:prstGeom>
        </p:spPr>
      </p:pic>
      <p:sp>
        <p:nvSpPr>
          <p:cNvPr id="3" name="Title 1">
            <a:extLst>
              <a:ext uri="{FF2B5EF4-FFF2-40B4-BE49-F238E27FC236}">
                <a16:creationId xmlns:a16="http://schemas.microsoft.com/office/drawing/2014/main" id="{EC55243B-50C8-CA0F-9DBF-41BC1133263A}"/>
              </a:ext>
            </a:extLst>
          </p:cNvPr>
          <p:cNvSpPr txBox="1">
            <a:spLocks/>
          </p:cNvSpPr>
          <p:nvPr/>
        </p:nvSpPr>
        <p:spPr>
          <a:xfrm>
            <a:off x="579407" y="513232"/>
            <a:ext cx="10515600" cy="62010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600" b="1">
                <a:solidFill>
                  <a:srgbClr val="152F63"/>
                </a:solidFill>
                <a:latin typeface="Open Sans" pitchFamily="2" charset="0"/>
                <a:ea typeface="Open Sans" pitchFamily="2" charset="0"/>
                <a:cs typeface="Open Sans" pitchFamily="2" charset="0"/>
              </a:rPr>
              <a:t>Case Progression</a:t>
            </a:r>
          </a:p>
        </p:txBody>
      </p:sp>
      <p:sp>
        <p:nvSpPr>
          <p:cNvPr id="4" name="TextBox 3">
            <a:extLst>
              <a:ext uri="{FF2B5EF4-FFF2-40B4-BE49-F238E27FC236}">
                <a16:creationId xmlns:a16="http://schemas.microsoft.com/office/drawing/2014/main" id="{43786B85-7894-97A5-ACE1-5FE44F7E37AE}"/>
              </a:ext>
            </a:extLst>
          </p:cNvPr>
          <p:cNvSpPr txBox="1"/>
          <p:nvPr/>
        </p:nvSpPr>
        <p:spPr>
          <a:xfrm>
            <a:off x="11638621" y="6571280"/>
            <a:ext cx="553380" cy="246221"/>
          </a:xfrm>
          <a:prstGeom prst="rect">
            <a:avLst/>
          </a:prstGeom>
          <a:noFill/>
        </p:spPr>
        <p:txBody>
          <a:bodyPr wrap="square" rtlCol="0">
            <a:spAutoFit/>
          </a:bodyPr>
          <a:lstStyle/>
          <a:p>
            <a:r>
              <a:rPr lang="en-US" sz="1000" b="0" i="0">
                <a:solidFill>
                  <a:schemeClr val="bg1">
                    <a:lumMod val="50000"/>
                  </a:schemeClr>
                </a:solidFill>
                <a:effectLst/>
                <a:latin typeface="Lato" panose="020F0502020204030203" pitchFamily="34" charset="77"/>
                <a:ea typeface="Open Sans" pitchFamily="2" charset="0"/>
                <a:cs typeface="Open Sans" pitchFamily="2" charset="0"/>
              </a:rPr>
              <a:t>©</a:t>
            </a:r>
            <a:r>
              <a:rPr lang="en-US" sz="1000" b="1">
                <a:solidFill>
                  <a:schemeClr val="bg1">
                    <a:lumMod val="50000"/>
                  </a:schemeClr>
                </a:solidFill>
                <a:effectLst/>
                <a:latin typeface="Lato" panose="020F0502020204030203" pitchFamily="34" charset="77"/>
                <a:ea typeface="Open Sans" pitchFamily="2" charset="0"/>
                <a:cs typeface="Open Sans" pitchFamily="2" charset="0"/>
              </a:rPr>
              <a:t>ACS</a:t>
            </a:r>
          </a:p>
        </p:txBody>
      </p:sp>
      <p:pic>
        <p:nvPicPr>
          <p:cNvPr id="5" name="Picture 10" descr="A black and white logo&#10;&#10;Description automatically generated">
            <a:extLst>
              <a:ext uri="{FF2B5EF4-FFF2-40B4-BE49-F238E27FC236}">
                <a16:creationId xmlns:a16="http://schemas.microsoft.com/office/drawing/2014/main" id="{1B5DB61B-E37D-293A-1FFD-19DCCE6DDB7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53552" y="102379"/>
            <a:ext cx="2991850" cy="1171165"/>
          </a:xfrm>
          <a:prstGeom prst="rect">
            <a:avLst/>
          </a:prstGeom>
          <a:effectLst>
            <a:outerShdw blurRad="50800" dist="38100" dir="2700000" algn="tl" rotWithShape="0">
              <a:prstClr val="black">
                <a:alpha val="40000"/>
              </a:prstClr>
            </a:outerShdw>
          </a:effectLst>
        </p:spPr>
      </p:pic>
      <p:pic>
        <p:nvPicPr>
          <p:cNvPr id="6" name="Picture 5">
            <a:extLst>
              <a:ext uri="{FF2B5EF4-FFF2-40B4-BE49-F238E27FC236}">
                <a16:creationId xmlns:a16="http://schemas.microsoft.com/office/drawing/2014/main" id="{55716DAD-05FB-3DD3-E5CE-98B09A634A5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524246" y="1544194"/>
            <a:ext cx="4420104" cy="5027086"/>
          </a:xfrm>
          <a:prstGeom prst="rect">
            <a:avLst/>
          </a:prstGeom>
          <a:effectLst>
            <a:outerShdw blurRad="50800" dist="38100" dir="2700000" algn="tl" rotWithShape="0">
              <a:prstClr val="black">
                <a:alpha val="40000"/>
              </a:prstClr>
            </a:outerShdw>
          </a:effectLst>
        </p:spPr>
      </p:pic>
      <p:pic>
        <p:nvPicPr>
          <p:cNvPr id="8" name="Picture 7">
            <a:extLst>
              <a:ext uri="{FF2B5EF4-FFF2-40B4-BE49-F238E27FC236}">
                <a16:creationId xmlns:a16="http://schemas.microsoft.com/office/drawing/2014/main" id="{1F6B4D08-1497-BCDB-62A2-3F2A4CA9F40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5400000">
            <a:off x="2647207" y="3098460"/>
            <a:ext cx="1970705" cy="4572256"/>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403936102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6">
            <a:extLst>
              <a:ext uri="{FF2B5EF4-FFF2-40B4-BE49-F238E27FC236}">
                <a16:creationId xmlns:a16="http://schemas.microsoft.com/office/drawing/2014/main" id="{0F8F678D-EC2C-18DD-9D98-55F278C3BA07}"/>
              </a:ext>
            </a:extLst>
          </p:cNvPr>
          <p:cNvSpPr txBox="1">
            <a:spLocks/>
          </p:cNvSpPr>
          <p:nvPr/>
        </p:nvSpPr>
        <p:spPr>
          <a:xfrm>
            <a:off x="436341" y="2743983"/>
            <a:ext cx="6904408" cy="2715476"/>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nSpc>
                <a:spcPct val="100000"/>
              </a:lnSpc>
              <a:spcBef>
                <a:spcPts val="0"/>
              </a:spcBef>
              <a:spcAft>
                <a:spcPts val="1200"/>
              </a:spcAft>
              <a:buNone/>
            </a:pPr>
            <a:r>
              <a:rPr lang="en-US" sz="2400">
                <a:latin typeface="Open Sans" pitchFamily="2" charset="0"/>
                <a:ea typeface="Open Sans" pitchFamily="2" charset="0"/>
                <a:cs typeface="Open Sans" pitchFamily="2" charset="0"/>
              </a:rPr>
              <a:t>Laceration and soft tissue injury, </a:t>
            </a:r>
            <a:br>
              <a:rPr lang="en-US" sz="2400">
                <a:latin typeface="Open Sans" pitchFamily="2" charset="0"/>
                <a:ea typeface="Open Sans" pitchFamily="2" charset="0"/>
                <a:cs typeface="Open Sans" pitchFamily="2" charset="0"/>
              </a:rPr>
            </a:br>
            <a:r>
              <a:rPr lang="en-US" sz="2400">
                <a:latin typeface="Open Sans" pitchFamily="2" charset="0"/>
                <a:ea typeface="Open Sans" pitchFamily="2" charset="0"/>
                <a:cs typeface="Open Sans" pitchFamily="2" charset="0"/>
              </a:rPr>
              <a:t>L temporal-frontal region; no active bleeding</a:t>
            </a:r>
          </a:p>
          <a:p>
            <a:pPr marL="0" lvl="0" indent="0">
              <a:lnSpc>
                <a:spcPct val="100000"/>
              </a:lnSpc>
              <a:spcBef>
                <a:spcPts val="0"/>
              </a:spcBef>
              <a:spcAft>
                <a:spcPts val="1200"/>
              </a:spcAft>
              <a:buNone/>
            </a:pPr>
            <a:r>
              <a:rPr lang="en-US" sz="2400">
                <a:latin typeface="Open Sans" pitchFamily="2" charset="0"/>
                <a:ea typeface="Open Sans" pitchFamily="2" charset="0"/>
                <a:cs typeface="Open Sans" pitchFamily="2" charset="0"/>
              </a:rPr>
              <a:t>L hemotympanum</a:t>
            </a:r>
          </a:p>
          <a:p>
            <a:pPr marL="0" lvl="0" indent="0">
              <a:lnSpc>
                <a:spcPct val="100000"/>
              </a:lnSpc>
              <a:spcBef>
                <a:spcPts val="0"/>
              </a:spcBef>
              <a:spcAft>
                <a:spcPts val="1200"/>
              </a:spcAft>
              <a:buNone/>
            </a:pPr>
            <a:r>
              <a:rPr lang="en-US" sz="2400">
                <a:latin typeface="Open Sans" pitchFamily="2" charset="0"/>
                <a:ea typeface="Open Sans" pitchFamily="2" charset="0"/>
                <a:cs typeface="Open Sans" pitchFamily="2" charset="0"/>
              </a:rPr>
              <a:t>Large ecchymosis, L anterior chest</a:t>
            </a:r>
          </a:p>
          <a:p>
            <a:pPr marL="0" lvl="0" indent="0">
              <a:lnSpc>
                <a:spcPct val="100000"/>
              </a:lnSpc>
              <a:spcBef>
                <a:spcPts val="0"/>
              </a:spcBef>
              <a:spcAft>
                <a:spcPts val="1200"/>
              </a:spcAft>
              <a:buNone/>
            </a:pPr>
            <a:r>
              <a:rPr lang="en-US" sz="2400">
                <a:latin typeface="Open Sans" pitchFamily="2" charset="0"/>
                <a:ea typeface="Open Sans" pitchFamily="2" charset="0"/>
                <a:cs typeface="Open Sans" pitchFamily="2" charset="0"/>
              </a:rPr>
              <a:t>Abdomen soft, nondistended</a:t>
            </a:r>
          </a:p>
        </p:txBody>
      </p:sp>
      <p:pic>
        <p:nvPicPr>
          <p:cNvPr id="11" name="Picture 10" descr="A black and white rectangle with red squares&#10;&#10;Description automatically generated">
            <a:extLst>
              <a:ext uri="{FF2B5EF4-FFF2-40B4-BE49-F238E27FC236}">
                <a16:creationId xmlns:a16="http://schemas.microsoft.com/office/drawing/2014/main" id="{1D331696-3FEB-7B41-6558-E1591701EF5C}"/>
              </a:ext>
            </a:extLst>
          </p:cNvPr>
          <p:cNvPicPr>
            <a:picLocks noChangeAspect="1"/>
          </p:cNvPicPr>
          <p:nvPr/>
        </p:nvPicPr>
        <p:blipFill rotWithShape="1">
          <a:blip r:embed="rId3"/>
          <a:srcRect b="86053"/>
          <a:stretch/>
        </p:blipFill>
        <p:spPr>
          <a:xfrm>
            <a:off x="0" y="0"/>
            <a:ext cx="12192000" cy="1375925"/>
          </a:xfrm>
          <a:prstGeom prst="rect">
            <a:avLst/>
          </a:prstGeom>
        </p:spPr>
      </p:pic>
      <p:sp>
        <p:nvSpPr>
          <p:cNvPr id="12" name="Title 1">
            <a:extLst>
              <a:ext uri="{FF2B5EF4-FFF2-40B4-BE49-F238E27FC236}">
                <a16:creationId xmlns:a16="http://schemas.microsoft.com/office/drawing/2014/main" id="{7097A914-31FA-16A8-5CBB-FA6D731A1C93}"/>
              </a:ext>
            </a:extLst>
          </p:cNvPr>
          <p:cNvSpPr txBox="1">
            <a:spLocks/>
          </p:cNvSpPr>
          <p:nvPr/>
        </p:nvSpPr>
        <p:spPr>
          <a:xfrm>
            <a:off x="579407" y="513232"/>
            <a:ext cx="10515600" cy="62010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600" b="1">
                <a:solidFill>
                  <a:srgbClr val="152F63"/>
                </a:solidFill>
                <a:latin typeface="Open Sans" pitchFamily="2" charset="0"/>
                <a:ea typeface="Open Sans" pitchFamily="2" charset="0"/>
                <a:cs typeface="Open Sans" pitchFamily="2" charset="0"/>
              </a:rPr>
              <a:t>Case Progression / Secondary survey</a:t>
            </a:r>
          </a:p>
        </p:txBody>
      </p:sp>
      <p:pic>
        <p:nvPicPr>
          <p:cNvPr id="16" name="Picture 15" descr="A close up of a blood bag&#10;&#10;Description automatically generated">
            <a:extLst>
              <a:ext uri="{FF2B5EF4-FFF2-40B4-BE49-F238E27FC236}">
                <a16:creationId xmlns:a16="http://schemas.microsoft.com/office/drawing/2014/main" id="{6B299BB5-12BB-B095-0960-B74FCD601FF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77089" y="1439333"/>
            <a:ext cx="3675327" cy="5077962"/>
          </a:xfrm>
          <a:prstGeom prst="rect">
            <a:avLst/>
          </a:prstGeom>
        </p:spPr>
      </p:pic>
      <p:sp>
        <p:nvSpPr>
          <p:cNvPr id="2" name="TextBox 1">
            <a:extLst>
              <a:ext uri="{FF2B5EF4-FFF2-40B4-BE49-F238E27FC236}">
                <a16:creationId xmlns:a16="http://schemas.microsoft.com/office/drawing/2014/main" id="{98C62F35-3E6E-5136-73E1-13B9DE18A0FF}"/>
              </a:ext>
            </a:extLst>
          </p:cNvPr>
          <p:cNvSpPr txBox="1"/>
          <p:nvPr/>
        </p:nvSpPr>
        <p:spPr>
          <a:xfrm>
            <a:off x="11638621" y="6571280"/>
            <a:ext cx="553380" cy="246221"/>
          </a:xfrm>
          <a:prstGeom prst="rect">
            <a:avLst/>
          </a:prstGeom>
          <a:noFill/>
        </p:spPr>
        <p:txBody>
          <a:bodyPr wrap="square" rtlCol="0">
            <a:spAutoFit/>
          </a:bodyPr>
          <a:lstStyle/>
          <a:p>
            <a:r>
              <a:rPr lang="en-US" sz="1000" b="0" i="0">
                <a:solidFill>
                  <a:schemeClr val="bg1">
                    <a:lumMod val="50000"/>
                  </a:schemeClr>
                </a:solidFill>
                <a:effectLst/>
                <a:latin typeface="Lato" panose="020F0502020204030203" pitchFamily="34" charset="77"/>
                <a:ea typeface="Open Sans" pitchFamily="2" charset="0"/>
                <a:cs typeface="Open Sans" pitchFamily="2" charset="0"/>
              </a:rPr>
              <a:t>©</a:t>
            </a:r>
            <a:r>
              <a:rPr lang="en-US" sz="1000" b="1">
                <a:solidFill>
                  <a:schemeClr val="bg1">
                    <a:lumMod val="50000"/>
                  </a:schemeClr>
                </a:solidFill>
                <a:effectLst/>
                <a:latin typeface="Lato" panose="020F0502020204030203" pitchFamily="34" charset="77"/>
                <a:ea typeface="Open Sans" pitchFamily="2" charset="0"/>
                <a:cs typeface="Open Sans" pitchFamily="2" charset="0"/>
              </a:rPr>
              <a:t>ACS</a:t>
            </a:r>
          </a:p>
        </p:txBody>
      </p:sp>
      <p:pic>
        <p:nvPicPr>
          <p:cNvPr id="3" name="Picture 10" descr="A black and white logo&#10;&#10;Description automatically generated">
            <a:extLst>
              <a:ext uri="{FF2B5EF4-FFF2-40B4-BE49-F238E27FC236}">
                <a16:creationId xmlns:a16="http://schemas.microsoft.com/office/drawing/2014/main" id="{B0CE4095-2216-8BDB-9C6F-682143A7926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653552" y="102379"/>
            <a:ext cx="2991850" cy="1171165"/>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29453204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DrCallOut0.png">
            <a:extLst>
              <a:ext uri="{FF2B5EF4-FFF2-40B4-BE49-F238E27FC236}">
                <a16:creationId xmlns:a16="http://schemas.microsoft.com/office/drawing/2014/main" id="{BCF02102-23E0-78DC-59A7-EAF6DDE8E303}"/>
              </a:ext>
            </a:extLst>
          </p:cNvPr>
          <p:cNvPicPr>
            <a:picLocks noChangeAspect="1"/>
          </p:cNvPicPr>
          <p:nvPr/>
        </p:nvPicPr>
        <p:blipFill rotWithShape="1">
          <a:blip r:embed="rId3">
            <a:extLst>
              <a:ext uri="{28A0092B-C50C-407E-A947-70E740481C1C}">
                <a14:useLocalDpi xmlns:a14="http://schemas.microsoft.com/office/drawing/2010/main" val="0"/>
              </a:ext>
            </a:extLst>
          </a:blip>
          <a:srcRect l="15909"/>
          <a:stretch/>
        </p:blipFill>
        <p:spPr>
          <a:xfrm>
            <a:off x="6096000" y="1646573"/>
            <a:ext cx="5636978" cy="4865387"/>
          </a:xfrm>
          <a:prstGeom prst="rect">
            <a:avLst/>
          </a:prstGeom>
          <a:effectLst>
            <a:outerShdw blurRad="50800" dist="38100" dir="2700000" algn="tl" rotWithShape="0">
              <a:srgbClr val="000000">
                <a:alpha val="43000"/>
              </a:srgbClr>
            </a:outerShdw>
          </a:effectLst>
        </p:spPr>
      </p:pic>
      <p:sp>
        <p:nvSpPr>
          <p:cNvPr id="2" name="Content Placeholder 2">
            <a:extLst>
              <a:ext uri="{FF2B5EF4-FFF2-40B4-BE49-F238E27FC236}">
                <a16:creationId xmlns:a16="http://schemas.microsoft.com/office/drawing/2014/main" id="{69669FFA-3403-74AE-F829-DB32D1713FC9}"/>
              </a:ext>
            </a:extLst>
          </p:cNvPr>
          <p:cNvSpPr txBox="1">
            <a:spLocks/>
          </p:cNvSpPr>
          <p:nvPr/>
        </p:nvSpPr>
        <p:spPr>
          <a:xfrm>
            <a:off x="776378" y="3086857"/>
            <a:ext cx="4561936" cy="3082960"/>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spcAft>
                <a:spcPts val="1200"/>
              </a:spcAft>
              <a:buNone/>
            </a:pPr>
            <a:r>
              <a:rPr lang="en-US" sz="2400">
                <a:latin typeface="Open Sans" pitchFamily="2" charset="0"/>
                <a:ea typeface="Open Sans" pitchFamily="2" charset="0"/>
                <a:cs typeface="Open Sans" pitchFamily="2" charset="0"/>
              </a:rPr>
              <a:t>No neurosurgery on site</a:t>
            </a:r>
          </a:p>
          <a:p>
            <a:pPr marL="0" lvl="0" indent="0">
              <a:spcAft>
                <a:spcPts val="1200"/>
              </a:spcAft>
              <a:buNone/>
            </a:pPr>
            <a:r>
              <a:rPr lang="en-US" sz="2400">
                <a:latin typeface="Open Sans" pitchFamily="2" charset="0"/>
                <a:ea typeface="Open Sans" pitchFamily="2" charset="0"/>
                <a:cs typeface="Open Sans" pitchFamily="2" charset="0"/>
              </a:rPr>
              <a:t>Decision:  transfer patient to another facility for definitive care </a:t>
            </a:r>
          </a:p>
          <a:p>
            <a:pPr marL="0" lvl="0" indent="0">
              <a:spcAft>
                <a:spcPts val="1200"/>
              </a:spcAft>
              <a:buNone/>
            </a:pPr>
            <a:r>
              <a:rPr lang="en-US" sz="2400">
                <a:latin typeface="Open Sans" pitchFamily="2" charset="0"/>
                <a:ea typeface="Open Sans" pitchFamily="2" charset="0"/>
                <a:cs typeface="Open Sans" pitchFamily="2" charset="0"/>
              </a:rPr>
              <a:t>Contact the family to give update and obtain consent for transfer</a:t>
            </a:r>
          </a:p>
        </p:txBody>
      </p:sp>
      <p:pic>
        <p:nvPicPr>
          <p:cNvPr id="3" name="Picture 2" descr="A black and white rectangle with red squares&#10;&#10;Description automatically generated">
            <a:extLst>
              <a:ext uri="{FF2B5EF4-FFF2-40B4-BE49-F238E27FC236}">
                <a16:creationId xmlns:a16="http://schemas.microsoft.com/office/drawing/2014/main" id="{206477D4-F8DB-F66D-212D-1BED8648F3E8}"/>
              </a:ext>
            </a:extLst>
          </p:cNvPr>
          <p:cNvPicPr>
            <a:picLocks noChangeAspect="1"/>
          </p:cNvPicPr>
          <p:nvPr/>
        </p:nvPicPr>
        <p:blipFill rotWithShape="1">
          <a:blip r:embed="rId4"/>
          <a:srcRect b="86053"/>
          <a:stretch/>
        </p:blipFill>
        <p:spPr>
          <a:xfrm>
            <a:off x="0" y="0"/>
            <a:ext cx="12192000" cy="1375925"/>
          </a:xfrm>
          <a:prstGeom prst="rect">
            <a:avLst/>
          </a:prstGeom>
        </p:spPr>
      </p:pic>
      <p:sp>
        <p:nvSpPr>
          <p:cNvPr id="8" name="Title 1">
            <a:extLst>
              <a:ext uri="{FF2B5EF4-FFF2-40B4-BE49-F238E27FC236}">
                <a16:creationId xmlns:a16="http://schemas.microsoft.com/office/drawing/2014/main" id="{F1E14A95-BB9F-C982-7A8D-64B4B8C9AA76}"/>
              </a:ext>
            </a:extLst>
          </p:cNvPr>
          <p:cNvSpPr txBox="1">
            <a:spLocks/>
          </p:cNvSpPr>
          <p:nvPr/>
        </p:nvSpPr>
        <p:spPr>
          <a:xfrm>
            <a:off x="579407" y="513232"/>
            <a:ext cx="10515600" cy="62010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600" b="1">
                <a:solidFill>
                  <a:srgbClr val="152F63"/>
                </a:solidFill>
                <a:latin typeface="Open Sans" pitchFamily="2" charset="0"/>
                <a:ea typeface="Open Sans" pitchFamily="2" charset="0"/>
                <a:cs typeface="Open Sans" pitchFamily="2" charset="0"/>
              </a:rPr>
              <a:t>Initial Assessment: Case Scenario</a:t>
            </a:r>
          </a:p>
        </p:txBody>
      </p:sp>
      <p:sp>
        <p:nvSpPr>
          <p:cNvPr id="9" name="TextBox 8">
            <a:extLst>
              <a:ext uri="{FF2B5EF4-FFF2-40B4-BE49-F238E27FC236}">
                <a16:creationId xmlns:a16="http://schemas.microsoft.com/office/drawing/2014/main" id="{90385D48-637D-E7DB-66A3-076535E5EA88}"/>
              </a:ext>
            </a:extLst>
          </p:cNvPr>
          <p:cNvSpPr txBox="1"/>
          <p:nvPr/>
        </p:nvSpPr>
        <p:spPr>
          <a:xfrm>
            <a:off x="776378" y="1903838"/>
            <a:ext cx="3830998" cy="830997"/>
          </a:xfrm>
          <a:prstGeom prst="rect">
            <a:avLst/>
          </a:prstGeom>
          <a:noFill/>
        </p:spPr>
        <p:txBody>
          <a:bodyPr wrap="square" rtlCol="0">
            <a:spAutoFit/>
          </a:bodyPr>
          <a:lstStyle/>
          <a:p>
            <a:r>
              <a:rPr lang="en-US" sz="2400" b="1">
                <a:solidFill>
                  <a:schemeClr val="tx2">
                    <a:lumMod val="75000"/>
                    <a:lumOff val="25000"/>
                  </a:schemeClr>
                </a:solidFill>
                <a:latin typeface="Open Sans" pitchFamily="2" charset="0"/>
                <a:ea typeface="Open Sans" pitchFamily="2" charset="0"/>
                <a:cs typeface="Open Sans" pitchFamily="2" charset="0"/>
              </a:rPr>
              <a:t>The Trauma Center is on the phone.</a:t>
            </a:r>
          </a:p>
        </p:txBody>
      </p:sp>
      <p:sp>
        <p:nvSpPr>
          <p:cNvPr id="4" name="TextBox 3">
            <a:extLst>
              <a:ext uri="{FF2B5EF4-FFF2-40B4-BE49-F238E27FC236}">
                <a16:creationId xmlns:a16="http://schemas.microsoft.com/office/drawing/2014/main" id="{702981BE-A5A4-4655-8A82-96D375491AEC}"/>
              </a:ext>
            </a:extLst>
          </p:cNvPr>
          <p:cNvSpPr txBox="1"/>
          <p:nvPr/>
        </p:nvSpPr>
        <p:spPr>
          <a:xfrm>
            <a:off x="11638621" y="6571280"/>
            <a:ext cx="553380" cy="246221"/>
          </a:xfrm>
          <a:prstGeom prst="rect">
            <a:avLst/>
          </a:prstGeom>
          <a:noFill/>
        </p:spPr>
        <p:txBody>
          <a:bodyPr wrap="square" rtlCol="0">
            <a:spAutoFit/>
          </a:bodyPr>
          <a:lstStyle/>
          <a:p>
            <a:r>
              <a:rPr lang="en-US" sz="1000" b="0" i="0">
                <a:solidFill>
                  <a:schemeClr val="bg1">
                    <a:lumMod val="50000"/>
                  </a:schemeClr>
                </a:solidFill>
                <a:effectLst/>
                <a:latin typeface="Lato" panose="020F0502020204030203" pitchFamily="34" charset="77"/>
                <a:ea typeface="Open Sans" pitchFamily="2" charset="0"/>
                <a:cs typeface="Open Sans" pitchFamily="2" charset="0"/>
              </a:rPr>
              <a:t>©</a:t>
            </a:r>
            <a:r>
              <a:rPr lang="en-US" sz="1000" b="1">
                <a:solidFill>
                  <a:schemeClr val="bg1">
                    <a:lumMod val="50000"/>
                  </a:schemeClr>
                </a:solidFill>
                <a:effectLst/>
                <a:latin typeface="Lato" panose="020F0502020204030203" pitchFamily="34" charset="77"/>
                <a:ea typeface="Open Sans" pitchFamily="2" charset="0"/>
                <a:cs typeface="Open Sans" pitchFamily="2" charset="0"/>
              </a:rPr>
              <a:t>ACS</a:t>
            </a:r>
          </a:p>
        </p:txBody>
      </p:sp>
      <p:pic>
        <p:nvPicPr>
          <p:cNvPr id="5" name="Picture 10" descr="A black and white logo&#10;&#10;Description automatically generated">
            <a:extLst>
              <a:ext uri="{FF2B5EF4-FFF2-40B4-BE49-F238E27FC236}">
                <a16:creationId xmlns:a16="http://schemas.microsoft.com/office/drawing/2014/main" id="{AE4A3334-DD4C-1421-EBD9-C31F4B207EF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653552" y="102379"/>
            <a:ext cx="2991850" cy="1171165"/>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402620066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25BF62F-3336-0B51-6F53-8D62505E2008}"/>
              </a:ext>
            </a:extLst>
          </p:cNvPr>
          <p:cNvSpPr>
            <a:spLocks noGrp="1"/>
          </p:cNvSpPr>
          <p:nvPr>
            <p:ph sz="half" idx="2"/>
          </p:nvPr>
        </p:nvSpPr>
        <p:spPr>
          <a:xfrm>
            <a:off x="486653" y="3245442"/>
            <a:ext cx="5157787" cy="1371834"/>
          </a:xfrm>
        </p:spPr>
        <p:txBody>
          <a:bodyPr vert="horz" lIns="91440" tIns="45720" rIns="91440" bIns="45720" rtlCol="0" anchor="t">
            <a:normAutofit/>
          </a:bodyPr>
          <a:lstStyle/>
          <a:p>
            <a:pPr marL="0" indent="0">
              <a:buNone/>
            </a:pPr>
            <a:r>
              <a:rPr lang="en-US" sz="2200">
                <a:solidFill>
                  <a:prstClr val="black"/>
                </a:solidFill>
                <a:latin typeface="Open Sans" pitchFamily="2" charset="0"/>
                <a:ea typeface="Open Sans" pitchFamily="2" charset="0"/>
                <a:cs typeface="Open Sans" pitchFamily="2" charset="0"/>
              </a:rPr>
              <a:t>The patient is transferred to a trauma center via air and goes to surgery for </a:t>
            </a:r>
            <a:r>
              <a:rPr lang="en-US" sz="2200" b="1">
                <a:solidFill>
                  <a:prstClr val="black"/>
                </a:solidFill>
                <a:latin typeface="Open Sans" pitchFamily="2" charset="0"/>
                <a:ea typeface="Open Sans" pitchFamily="2" charset="0"/>
                <a:cs typeface="Open Sans" pitchFamily="2" charset="0"/>
              </a:rPr>
              <a:t>evacuation of an intracranial hematoma</a:t>
            </a:r>
            <a:r>
              <a:rPr lang="en-US" sz="2200">
                <a:solidFill>
                  <a:prstClr val="black"/>
                </a:solidFill>
                <a:latin typeface="Open Sans" pitchFamily="2" charset="0"/>
                <a:ea typeface="Open Sans" pitchFamily="2" charset="0"/>
                <a:cs typeface="Open Sans" pitchFamily="2" charset="0"/>
              </a:rPr>
              <a:t>.</a:t>
            </a:r>
          </a:p>
        </p:txBody>
      </p:sp>
      <p:sp>
        <p:nvSpPr>
          <p:cNvPr id="7" name="Rectangle 6">
            <a:extLst>
              <a:ext uri="{FF2B5EF4-FFF2-40B4-BE49-F238E27FC236}">
                <a16:creationId xmlns:a16="http://schemas.microsoft.com/office/drawing/2014/main" id="{4C4E8C8B-C963-72AA-EF80-90FB8C37C3C3}"/>
              </a:ext>
            </a:extLst>
          </p:cNvPr>
          <p:cNvSpPr/>
          <p:nvPr/>
        </p:nvSpPr>
        <p:spPr>
          <a:xfrm>
            <a:off x="5831590" y="0"/>
            <a:ext cx="6360409" cy="4199467"/>
          </a:xfrm>
          <a:prstGeom prst="rect">
            <a:avLst/>
          </a:prstGeom>
          <a:solidFill>
            <a:srgbClr val="F4F7F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A blue rectangle on a black background&#10;&#10;Description automatically generated">
            <a:extLst>
              <a:ext uri="{FF2B5EF4-FFF2-40B4-BE49-F238E27FC236}">
                <a16:creationId xmlns:a16="http://schemas.microsoft.com/office/drawing/2014/main" id="{9CAAA931-2D46-2C2F-7AFC-33F502B25773}"/>
              </a:ext>
            </a:extLst>
          </p:cNvPr>
          <p:cNvPicPr>
            <a:picLocks noChangeAspect="1"/>
          </p:cNvPicPr>
          <p:nvPr/>
        </p:nvPicPr>
        <p:blipFill rotWithShape="1">
          <a:blip r:embed="rId3"/>
          <a:srcRect t="63754" r="48051"/>
          <a:stretch/>
        </p:blipFill>
        <p:spPr>
          <a:xfrm>
            <a:off x="5858361" y="4372262"/>
            <a:ext cx="6333639" cy="2485737"/>
          </a:xfrm>
          <a:prstGeom prst="rect">
            <a:avLst/>
          </a:prstGeom>
        </p:spPr>
      </p:pic>
      <p:sp>
        <p:nvSpPr>
          <p:cNvPr id="10" name="TextBox 9">
            <a:extLst>
              <a:ext uri="{FF2B5EF4-FFF2-40B4-BE49-F238E27FC236}">
                <a16:creationId xmlns:a16="http://schemas.microsoft.com/office/drawing/2014/main" id="{EEC874D4-EB69-67E1-5D37-E8858E156CB7}"/>
              </a:ext>
            </a:extLst>
          </p:cNvPr>
          <p:cNvSpPr txBox="1"/>
          <p:nvPr/>
        </p:nvSpPr>
        <p:spPr>
          <a:xfrm>
            <a:off x="10437778" y="6254885"/>
            <a:ext cx="1584204" cy="461665"/>
          </a:xfrm>
          <a:prstGeom prst="rect">
            <a:avLst/>
          </a:prstGeom>
          <a:noFill/>
        </p:spPr>
        <p:txBody>
          <a:bodyPr wrap="square" rtlCol="0">
            <a:spAutoFit/>
          </a:bodyPr>
          <a:lstStyle/>
          <a:p>
            <a:pPr algn="r"/>
            <a:r>
              <a:rPr lang="en-US" sz="2400" b="1">
                <a:solidFill>
                  <a:schemeClr val="bg1"/>
                </a:solidFill>
                <a:latin typeface="Open Sans" pitchFamily="2" charset="0"/>
                <a:ea typeface="Open Sans" pitchFamily="2" charset="0"/>
                <a:cs typeface="Open Sans" pitchFamily="2" charset="0"/>
              </a:rPr>
              <a:t>PRIMARY</a:t>
            </a:r>
            <a:endParaRPr lang="en-US" sz="2400" b="1">
              <a:solidFill>
                <a:srgbClr val="E62625"/>
              </a:solidFill>
              <a:latin typeface="Open Sans" pitchFamily="2" charset="0"/>
              <a:ea typeface="Open Sans" pitchFamily="2" charset="0"/>
              <a:cs typeface="Open Sans" pitchFamily="2" charset="0"/>
            </a:endParaRPr>
          </a:p>
        </p:txBody>
      </p:sp>
      <p:sp>
        <p:nvSpPr>
          <p:cNvPr id="14" name="TextBox 13">
            <a:extLst>
              <a:ext uri="{FF2B5EF4-FFF2-40B4-BE49-F238E27FC236}">
                <a16:creationId xmlns:a16="http://schemas.microsoft.com/office/drawing/2014/main" id="{B110B145-1645-71EA-E397-B7FB0830681F}"/>
              </a:ext>
            </a:extLst>
          </p:cNvPr>
          <p:cNvSpPr txBox="1"/>
          <p:nvPr/>
        </p:nvSpPr>
        <p:spPr>
          <a:xfrm>
            <a:off x="443791" y="296917"/>
            <a:ext cx="4660608" cy="1077218"/>
          </a:xfrm>
          <a:prstGeom prst="rect">
            <a:avLst/>
          </a:prstGeom>
          <a:noFill/>
        </p:spPr>
        <p:txBody>
          <a:bodyPr wrap="square" rtlCol="0">
            <a:spAutoFit/>
          </a:bodyPr>
          <a:lstStyle/>
          <a:p>
            <a:r>
              <a:rPr lang="en-US" sz="3200" b="1">
                <a:solidFill>
                  <a:srgbClr val="19356F"/>
                </a:solidFill>
                <a:latin typeface="Open Sans" pitchFamily="2" charset="0"/>
                <a:ea typeface="Open Sans" pitchFamily="2" charset="0"/>
                <a:cs typeface="Open Sans" pitchFamily="2" charset="0"/>
              </a:rPr>
              <a:t>Case Scenario Conclusion</a:t>
            </a:r>
          </a:p>
        </p:txBody>
      </p:sp>
      <p:cxnSp>
        <p:nvCxnSpPr>
          <p:cNvPr id="15" name="Straight Connector 14">
            <a:extLst>
              <a:ext uri="{FF2B5EF4-FFF2-40B4-BE49-F238E27FC236}">
                <a16:creationId xmlns:a16="http://schemas.microsoft.com/office/drawing/2014/main" id="{41569687-C14E-DCAD-8047-F6BCEB6C309E}"/>
              </a:ext>
            </a:extLst>
          </p:cNvPr>
          <p:cNvCxnSpPr>
            <a:cxnSpLocks/>
          </p:cNvCxnSpPr>
          <p:nvPr/>
        </p:nvCxnSpPr>
        <p:spPr>
          <a:xfrm>
            <a:off x="-21188" y="1559545"/>
            <a:ext cx="5852779" cy="0"/>
          </a:xfrm>
          <a:prstGeom prst="line">
            <a:avLst/>
          </a:prstGeom>
          <a:ln w="38100">
            <a:solidFill>
              <a:srgbClr val="E62625"/>
            </a:solidFill>
          </a:ln>
        </p:spPr>
        <p:style>
          <a:lnRef idx="3">
            <a:schemeClr val="dk1"/>
          </a:lnRef>
          <a:fillRef idx="0">
            <a:schemeClr val="dk1"/>
          </a:fillRef>
          <a:effectRef idx="2">
            <a:schemeClr val="dk1"/>
          </a:effectRef>
          <a:fontRef idx="minor">
            <a:schemeClr val="tx1"/>
          </a:fontRef>
        </p:style>
      </p:cxnSp>
      <p:sp>
        <p:nvSpPr>
          <p:cNvPr id="2" name="TextBox 1">
            <a:extLst>
              <a:ext uri="{FF2B5EF4-FFF2-40B4-BE49-F238E27FC236}">
                <a16:creationId xmlns:a16="http://schemas.microsoft.com/office/drawing/2014/main" id="{79E5434E-19FB-032E-B65E-2602D5033172}"/>
              </a:ext>
            </a:extLst>
          </p:cNvPr>
          <p:cNvSpPr txBox="1"/>
          <p:nvPr/>
        </p:nvSpPr>
        <p:spPr>
          <a:xfrm>
            <a:off x="5278210" y="6571280"/>
            <a:ext cx="553380" cy="246221"/>
          </a:xfrm>
          <a:prstGeom prst="rect">
            <a:avLst/>
          </a:prstGeom>
          <a:noFill/>
        </p:spPr>
        <p:txBody>
          <a:bodyPr wrap="square" rtlCol="0">
            <a:spAutoFit/>
          </a:bodyPr>
          <a:lstStyle/>
          <a:p>
            <a:r>
              <a:rPr lang="en-US" sz="1000" b="0" i="0">
                <a:solidFill>
                  <a:schemeClr val="bg1">
                    <a:lumMod val="50000"/>
                  </a:schemeClr>
                </a:solidFill>
                <a:effectLst/>
                <a:latin typeface="Lato" panose="020F0502020204030203" pitchFamily="34" charset="77"/>
                <a:ea typeface="Open Sans" pitchFamily="2" charset="0"/>
                <a:cs typeface="Open Sans" pitchFamily="2" charset="0"/>
              </a:rPr>
              <a:t>©</a:t>
            </a:r>
            <a:r>
              <a:rPr lang="en-US" sz="1000" b="1">
                <a:solidFill>
                  <a:schemeClr val="bg1">
                    <a:lumMod val="50000"/>
                  </a:schemeClr>
                </a:solidFill>
                <a:effectLst/>
                <a:latin typeface="Lato" panose="020F0502020204030203" pitchFamily="34" charset="77"/>
                <a:ea typeface="Open Sans" pitchFamily="2" charset="0"/>
                <a:cs typeface="Open Sans" pitchFamily="2" charset="0"/>
              </a:rPr>
              <a:t>ACS</a:t>
            </a:r>
          </a:p>
        </p:txBody>
      </p:sp>
      <p:pic>
        <p:nvPicPr>
          <p:cNvPr id="5" name="Picture 4" descr="A black and white logo&#10;&#10;Description automatically generated">
            <a:extLst>
              <a:ext uri="{FF2B5EF4-FFF2-40B4-BE49-F238E27FC236}">
                <a16:creationId xmlns:a16="http://schemas.microsoft.com/office/drawing/2014/main" id="{47141D4D-7AD1-B5F8-E74C-7EF23966EE0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96000" y="5659121"/>
            <a:ext cx="2644690" cy="1035269"/>
          </a:xfrm>
          <a:prstGeom prst="rect">
            <a:avLst/>
          </a:prstGeom>
          <a:effectLst>
            <a:outerShdw blurRad="50800" dist="38100" dir="2700000" algn="tl" rotWithShape="0">
              <a:prstClr val="black">
                <a:alpha val="40000"/>
              </a:prstClr>
            </a:outerShdw>
          </a:effectLst>
        </p:spPr>
      </p:pic>
      <p:pic>
        <p:nvPicPr>
          <p:cNvPr id="4" name="Picture 2" descr="undefined">
            <a:extLst>
              <a:ext uri="{FF2B5EF4-FFF2-40B4-BE49-F238E27FC236}">
                <a16:creationId xmlns:a16="http://schemas.microsoft.com/office/drawing/2014/main" id="{A5274054-1FF7-F205-2C25-7D9957EF3A4F}"/>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22163" t="5896" r="5901" b="4678"/>
          <a:stretch/>
        </p:blipFill>
        <p:spPr bwMode="auto">
          <a:xfrm>
            <a:off x="5831589" y="0"/>
            <a:ext cx="6360411" cy="41994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4885476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29D78E-EFD6-CB37-B817-0CF831587BBA}"/>
            </a:ext>
          </a:extLst>
        </p:cNvPr>
        <p:cNvGrpSpPr/>
        <p:nvPr/>
      </p:nvGrpSpPr>
      <p:grpSpPr>
        <a:xfrm>
          <a:off x="0" y="0"/>
          <a:ext cx="0" cy="0"/>
          <a:chOff x="0" y="0"/>
          <a:chExt cx="0" cy="0"/>
        </a:xfrm>
      </p:grpSpPr>
      <p:pic>
        <p:nvPicPr>
          <p:cNvPr id="3" name="Picture 2" descr="A black and white rectangle with red squares&#10;&#10;Description automatically generated">
            <a:extLst>
              <a:ext uri="{FF2B5EF4-FFF2-40B4-BE49-F238E27FC236}">
                <a16:creationId xmlns:a16="http://schemas.microsoft.com/office/drawing/2014/main" id="{CDA01E1B-D83C-B641-6AD1-415AFBDC776D}"/>
              </a:ext>
            </a:extLst>
          </p:cNvPr>
          <p:cNvPicPr>
            <a:picLocks noChangeAspect="1"/>
          </p:cNvPicPr>
          <p:nvPr/>
        </p:nvPicPr>
        <p:blipFill rotWithShape="1">
          <a:blip r:embed="rId3"/>
          <a:srcRect b="86053"/>
          <a:stretch/>
        </p:blipFill>
        <p:spPr>
          <a:xfrm>
            <a:off x="0" y="0"/>
            <a:ext cx="12192000" cy="1375925"/>
          </a:xfrm>
          <a:prstGeom prst="rect">
            <a:avLst/>
          </a:prstGeom>
        </p:spPr>
      </p:pic>
      <p:sp>
        <p:nvSpPr>
          <p:cNvPr id="8" name="Title 1">
            <a:extLst>
              <a:ext uri="{FF2B5EF4-FFF2-40B4-BE49-F238E27FC236}">
                <a16:creationId xmlns:a16="http://schemas.microsoft.com/office/drawing/2014/main" id="{40680230-695B-656A-611E-1A75F57899CD}"/>
              </a:ext>
            </a:extLst>
          </p:cNvPr>
          <p:cNvSpPr txBox="1">
            <a:spLocks/>
          </p:cNvSpPr>
          <p:nvPr/>
        </p:nvSpPr>
        <p:spPr>
          <a:xfrm>
            <a:off x="579407" y="513232"/>
            <a:ext cx="10515600" cy="62010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600" b="1">
                <a:solidFill>
                  <a:srgbClr val="152F63"/>
                </a:solidFill>
                <a:latin typeface="Open Sans" pitchFamily="2" charset="0"/>
                <a:ea typeface="Open Sans" pitchFamily="2" charset="0"/>
                <a:cs typeface="Open Sans" pitchFamily="2" charset="0"/>
              </a:rPr>
              <a:t>Initial Assessment: Case Scenario</a:t>
            </a:r>
          </a:p>
        </p:txBody>
      </p:sp>
      <p:sp>
        <p:nvSpPr>
          <p:cNvPr id="4" name="TextBox 3">
            <a:extLst>
              <a:ext uri="{FF2B5EF4-FFF2-40B4-BE49-F238E27FC236}">
                <a16:creationId xmlns:a16="http://schemas.microsoft.com/office/drawing/2014/main" id="{146F3572-D69A-66E6-EFDB-618389BA6396}"/>
              </a:ext>
            </a:extLst>
          </p:cNvPr>
          <p:cNvSpPr txBox="1"/>
          <p:nvPr/>
        </p:nvSpPr>
        <p:spPr>
          <a:xfrm>
            <a:off x="11638621" y="6571280"/>
            <a:ext cx="553380" cy="246221"/>
          </a:xfrm>
          <a:prstGeom prst="rect">
            <a:avLst/>
          </a:prstGeom>
          <a:noFill/>
        </p:spPr>
        <p:txBody>
          <a:bodyPr wrap="square" rtlCol="0">
            <a:spAutoFit/>
          </a:bodyPr>
          <a:lstStyle/>
          <a:p>
            <a:r>
              <a:rPr lang="en-US" sz="1000" b="0" i="0">
                <a:solidFill>
                  <a:schemeClr val="bg1">
                    <a:lumMod val="50000"/>
                  </a:schemeClr>
                </a:solidFill>
                <a:effectLst/>
                <a:latin typeface="Lato" panose="020F0502020204030203" pitchFamily="34" charset="77"/>
                <a:ea typeface="Open Sans" pitchFamily="2" charset="0"/>
                <a:cs typeface="Open Sans" pitchFamily="2" charset="0"/>
              </a:rPr>
              <a:t>©</a:t>
            </a:r>
            <a:r>
              <a:rPr lang="en-US" sz="1000" b="1">
                <a:solidFill>
                  <a:schemeClr val="bg1">
                    <a:lumMod val="50000"/>
                  </a:schemeClr>
                </a:solidFill>
                <a:effectLst/>
                <a:latin typeface="Lato" panose="020F0502020204030203" pitchFamily="34" charset="77"/>
                <a:ea typeface="Open Sans" pitchFamily="2" charset="0"/>
                <a:cs typeface="Open Sans" pitchFamily="2" charset="0"/>
              </a:rPr>
              <a:t>ACS</a:t>
            </a:r>
          </a:p>
        </p:txBody>
      </p:sp>
      <p:pic>
        <p:nvPicPr>
          <p:cNvPr id="5" name="Picture 10" descr="A black and white logo&#10;&#10;Description automatically generated">
            <a:extLst>
              <a:ext uri="{FF2B5EF4-FFF2-40B4-BE49-F238E27FC236}">
                <a16:creationId xmlns:a16="http://schemas.microsoft.com/office/drawing/2014/main" id="{FBBC88C6-AD2F-DE39-E4A2-FD8F163FB07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53552" y="102379"/>
            <a:ext cx="2991850" cy="1171165"/>
          </a:xfrm>
          <a:prstGeom prst="rect">
            <a:avLst/>
          </a:prstGeom>
          <a:effectLst>
            <a:outerShdw blurRad="50800" dist="38100" dir="2700000" algn="tl" rotWithShape="0">
              <a:prstClr val="black">
                <a:alpha val="40000"/>
              </a:prstClr>
            </a:outerShdw>
          </a:effectLst>
        </p:spPr>
      </p:pic>
      <p:sp>
        <p:nvSpPr>
          <p:cNvPr id="6" name="Content Placeholder 4">
            <a:extLst>
              <a:ext uri="{FF2B5EF4-FFF2-40B4-BE49-F238E27FC236}">
                <a16:creationId xmlns:a16="http://schemas.microsoft.com/office/drawing/2014/main" id="{19DAB25F-56AB-E02F-2674-87EDB1C7442C}"/>
              </a:ext>
            </a:extLst>
          </p:cNvPr>
          <p:cNvSpPr>
            <a:spLocks noGrp="1"/>
          </p:cNvSpPr>
          <p:nvPr>
            <p:ph sz="half" idx="1"/>
          </p:nvPr>
        </p:nvSpPr>
        <p:spPr>
          <a:xfrm>
            <a:off x="712404" y="1813375"/>
            <a:ext cx="5205714" cy="1843095"/>
          </a:xfrm>
        </p:spPr>
        <p:txBody>
          <a:bodyPr vert="horz" lIns="91440" tIns="45720" rIns="91440" bIns="45720" rtlCol="0" anchor="t">
            <a:normAutofit/>
          </a:bodyPr>
          <a:lstStyle/>
          <a:p>
            <a:pPr marL="0" indent="0">
              <a:lnSpc>
                <a:spcPct val="100000"/>
              </a:lnSpc>
              <a:buNone/>
            </a:pPr>
            <a:r>
              <a:rPr lang="en-US" sz="2400">
                <a:latin typeface="Open Sans" pitchFamily="2" charset="0"/>
                <a:ea typeface="Open Sans" pitchFamily="2" charset="0"/>
                <a:cs typeface="Open Sans" pitchFamily="2" charset="0"/>
              </a:rPr>
              <a:t>What factors might be considered to prevent an incident like this from happening again?</a:t>
            </a:r>
          </a:p>
        </p:txBody>
      </p:sp>
      <p:sp>
        <p:nvSpPr>
          <p:cNvPr id="10" name="TextBox 9">
            <a:extLst>
              <a:ext uri="{FF2B5EF4-FFF2-40B4-BE49-F238E27FC236}">
                <a16:creationId xmlns:a16="http://schemas.microsoft.com/office/drawing/2014/main" id="{FFFD87AB-7A6E-996E-54F0-0C48F4C3709F}"/>
              </a:ext>
            </a:extLst>
          </p:cNvPr>
          <p:cNvSpPr txBox="1"/>
          <p:nvPr/>
        </p:nvSpPr>
        <p:spPr>
          <a:xfrm>
            <a:off x="729937" y="3630488"/>
            <a:ext cx="5612434" cy="523220"/>
          </a:xfrm>
          <a:prstGeom prst="rect">
            <a:avLst/>
          </a:prstGeom>
          <a:noFill/>
        </p:spPr>
        <p:txBody>
          <a:bodyPr wrap="none" rtlCol="0">
            <a:spAutoFit/>
          </a:bodyPr>
          <a:lstStyle/>
          <a:p>
            <a:r>
              <a:rPr lang="en-US" sz="2800" b="1">
                <a:latin typeface="Open Sans" pitchFamily="2" charset="0"/>
                <a:ea typeface="Open Sans" pitchFamily="2" charset="0"/>
                <a:cs typeface="Open Sans" pitchFamily="2" charset="0"/>
              </a:rPr>
              <a:t>The 3 “E”s of Injury Prevention</a:t>
            </a:r>
          </a:p>
        </p:txBody>
      </p:sp>
      <p:grpSp>
        <p:nvGrpSpPr>
          <p:cNvPr id="11" name="Group 35">
            <a:extLst>
              <a:ext uri="{FF2B5EF4-FFF2-40B4-BE49-F238E27FC236}">
                <a16:creationId xmlns:a16="http://schemas.microsoft.com/office/drawing/2014/main" id="{BD8DA0C8-83F9-28F9-343D-21AB7A5446CF}"/>
              </a:ext>
            </a:extLst>
          </p:cNvPr>
          <p:cNvGrpSpPr/>
          <p:nvPr/>
        </p:nvGrpSpPr>
        <p:grpSpPr>
          <a:xfrm>
            <a:off x="6096000" y="3932760"/>
            <a:ext cx="2560320" cy="2560320"/>
            <a:chOff x="6749166" y="3390672"/>
            <a:chExt cx="2560320" cy="2560320"/>
          </a:xfrm>
        </p:grpSpPr>
        <p:sp>
          <p:nvSpPr>
            <p:cNvPr id="12" name="Freeform 38">
              <a:extLst>
                <a:ext uri="{FF2B5EF4-FFF2-40B4-BE49-F238E27FC236}">
                  <a16:creationId xmlns:a16="http://schemas.microsoft.com/office/drawing/2014/main" id="{01F7D0B5-4140-ABA8-3BDC-B6B9556D7281}"/>
                </a:ext>
              </a:extLst>
            </p:cNvPr>
            <p:cNvSpPr/>
            <p:nvPr/>
          </p:nvSpPr>
          <p:spPr>
            <a:xfrm>
              <a:off x="6964451" y="3392736"/>
              <a:ext cx="2148845" cy="610455"/>
            </a:xfrm>
            <a:custGeom>
              <a:avLst/>
              <a:gdLst>
                <a:gd name="connsiteX0" fmla="*/ 1609676 w 3219352"/>
                <a:gd name="connsiteY0" fmla="*/ 0 h 1163648"/>
                <a:gd name="connsiteX1" fmla="*/ 3172631 w 3219352"/>
                <a:gd name="connsiteY1" fmla="*/ 1035996 h 1163648"/>
                <a:gd name="connsiteX2" fmla="*/ 3219352 w 3219352"/>
                <a:gd name="connsiteY2" fmla="*/ 1163648 h 1163648"/>
                <a:gd name="connsiteX3" fmla="*/ 0 w 3219352"/>
                <a:gd name="connsiteY3" fmla="*/ 1163648 h 1163648"/>
                <a:gd name="connsiteX4" fmla="*/ 46721 w 3219352"/>
                <a:gd name="connsiteY4" fmla="*/ 1035996 h 1163648"/>
                <a:gd name="connsiteX5" fmla="*/ 1609676 w 3219352"/>
                <a:gd name="connsiteY5" fmla="*/ 0 h 11636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19352" h="1163648">
                  <a:moveTo>
                    <a:pt x="1609676" y="0"/>
                  </a:moveTo>
                  <a:cubicBezTo>
                    <a:pt x="2312288" y="0"/>
                    <a:pt x="2915125" y="427185"/>
                    <a:pt x="3172631" y="1035996"/>
                  </a:cubicBezTo>
                  <a:lnTo>
                    <a:pt x="3219352" y="1163648"/>
                  </a:lnTo>
                  <a:lnTo>
                    <a:pt x="0" y="1163648"/>
                  </a:lnTo>
                  <a:lnTo>
                    <a:pt x="46721" y="1035996"/>
                  </a:lnTo>
                  <a:cubicBezTo>
                    <a:pt x="304227" y="427185"/>
                    <a:pt x="907064" y="0"/>
                    <a:pt x="1609676" y="0"/>
                  </a:cubicBezTo>
                  <a:close/>
                </a:path>
              </a:pathLst>
            </a:custGeom>
            <a:solidFill>
              <a:srgbClr val="59768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Oval 39">
              <a:extLst>
                <a:ext uri="{FF2B5EF4-FFF2-40B4-BE49-F238E27FC236}">
                  <a16:creationId xmlns:a16="http://schemas.microsoft.com/office/drawing/2014/main" id="{A45DC8A9-B5DE-CE8E-9E72-AAD2FD68F105}"/>
                </a:ext>
              </a:extLst>
            </p:cNvPr>
            <p:cNvSpPr/>
            <p:nvPr/>
          </p:nvSpPr>
          <p:spPr>
            <a:xfrm>
              <a:off x="6749166" y="3390672"/>
              <a:ext cx="2560320" cy="2560320"/>
            </a:xfrm>
            <a:prstGeom prst="ellipse">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itle 1">
              <a:extLst>
                <a:ext uri="{FF2B5EF4-FFF2-40B4-BE49-F238E27FC236}">
                  <a16:creationId xmlns:a16="http://schemas.microsoft.com/office/drawing/2014/main" id="{1B8319E5-D78C-FE99-6A4F-894005FD98F2}"/>
                </a:ext>
              </a:extLst>
            </p:cNvPr>
            <p:cNvSpPr txBox="1">
              <a:spLocks/>
            </p:cNvSpPr>
            <p:nvPr/>
          </p:nvSpPr>
          <p:spPr>
            <a:xfrm>
              <a:off x="7116856" y="3414110"/>
              <a:ext cx="1897731" cy="776547"/>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1400" b="1">
                  <a:solidFill>
                    <a:schemeClr val="bg1"/>
                  </a:solidFill>
                  <a:latin typeface="Open Sans" pitchFamily="2" charset="0"/>
                  <a:ea typeface="Open Sans" pitchFamily="2" charset="0"/>
                  <a:cs typeface="Open Sans" pitchFamily="2" charset="0"/>
                </a:rPr>
                <a:t>Education</a:t>
              </a:r>
            </a:p>
          </p:txBody>
        </p:sp>
        <p:sp>
          <p:nvSpPr>
            <p:cNvPr id="15" name="Tittel 1">
              <a:extLst>
                <a:ext uri="{FF2B5EF4-FFF2-40B4-BE49-F238E27FC236}">
                  <a16:creationId xmlns:a16="http://schemas.microsoft.com/office/drawing/2014/main" id="{51662D24-5E9F-9CA4-E3BA-2D30A37C9021}"/>
                </a:ext>
              </a:extLst>
            </p:cNvPr>
            <p:cNvSpPr txBox="1">
              <a:spLocks/>
            </p:cNvSpPr>
            <p:nvPr/>
          </p:nvSpPr>
          <p:spPr>
            <a:xfrm>
              <a:off x="6968784" y="4090028"/>
              <a:ext cx="2298052" cy="1347391"/>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Open Sans" pitchFamily="2" charset="0"/>
                  <a:ea typeface="Open Sans" pitchFamily="2" charset="0"/>
                  <a:cs typeface="Open Sans" pitchFamily="2" charset="0"/>
                </a:defRPr>
              </a:lvl1pPr>
            </a:lstStyle>
            <a:p>
              <a:pPr marL="137160" indent="-137160">
                <a:lnSpc>
                  <a:spcPct val="100000"/>
                </a:lnSpc>
                <a:buFont typeface="Arial" panose="020B0604020202020204" pitchFamily="34" charset="0"/>
                <a:buChar char="•"/>
              </a:pPr>
              <a:r>
                <a:rPr lang="en-US" sz="1400"/>
                <a:t>Driver Education courses</a:t>
              </a:r>
            </a:p>
            <a:p>
              <a:pPr marL="137160" indent="-137160">
                <a:lnSpc>
                  <a:spcPct val="100000"/>
                </a:lnSpc>
                <a:buFont typeface="Arial" panose="020B0604020202020204" pitchFamily="34" charset="0"/>
                <a:buChar char="•"/>
              </a:pPr>
              <a:r>
                <a:rPr lang="en-US" sz="1400"/>
                <a:t>Education about vehicle maintenance</a:t>
              </a:r>
            </a:p>
            <a:p>
              <a:pPr marL="137160" indent="-137160">
                <a:lnSpc>
                  <a:spcPct val="100000"/>
                </a:lnSpc>
                <a:buFont typeface="Arial" panose="020B0604020202020204" pitchFamily="34" charset="0"/>
                <a:buChar char="•"/>
              </a:pPr>
              <a:r>
                <a:rPr lang="en-US" sz="1400"/>
                <a:t>Post-crash counseling and education</a:t>
              </a:r>
            </a:p>
          </p:txBody>
        </p:sp>
      </p:grpSp>
      <p:grpSp>
        <p:nvGrpSpPr>
          <p:cNvPr id="16" name="Group 42">
            <a:extLst>
              <a:ext uri="{FF2B5EF4-FFF2-40B4-BE49-F238E27FC236}">
                <a16:creationId xmlns:a16="http://schemas.microsoft.com/office/drawing/2014/main" id="{35762DBF-191A-DA37-05B5-5F9070E94E81}"/>
              </a:ext>
            </a:extLst>
          </p:cNvPr>
          <p:cNvGrpSpPr/>
          <p:nvPr/>
        </p:nvGrpSpPr>
        <p:grpSpPr>
          <a:xfrm>
            <a:off x="8772308" y="3973671"/>
            <a:ext cx="2581224" cy="2567094"/>
            <a:chOff x="9203015" y="3489822"/>
            <a:chExt cx="2581224" cy="2567094"/>
          </a:xfrm>
        </p:grpSpPr>
        <p:sp>
          <p:nvSpPr>
            <p:cNvPr id="17" name="Tittel 1">
              <a:extLst>
                <a:ext uri="{FF2B5EF4-FFF2-40B4-BE49-F238E27FC236}">
                  <a16:creationId xmlns:a16="http://schemas.microsoft.com/office/drawing/2014/main" id="{A4B3643B-6239-20A5-F181-A77EDCDA4EF1}"/>
                </a:ext>
              </a:extLst>
            </p:cNvPr>
            <p:cNvSpPr txBox="1">
              <a:spLocks/>
            </p:cNvSpPr>
            <p:nvPr/>
          </p:nvSpPr>
          <p:spPr>
            <a:xfrm>
              <a:off x="9455264" y="4212702"/>
              <a:ext cx="2328975" cy="1256369"/>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Open Sans" pitchFamily="2" charset="0"/>
                  <a:ea typeface="Open Sans" pitchFamily="2" charset="0"/>
                  <a:cs typeface="Open Sans" pitchFamily="2" charset="0"/>
                </a:defRPr>
              </a:lvl1pPr>
            </a:lstStyle>
            <a:p>
              <a:pPr>
                <a:lnSpc>
                  <a:spcPct val="100000"/>
                </a:lnSpc>
              </a:pPr>
              <a:r>
                <a:rPr lang="en-US" sz="1400" b="1"/>
                <a:t>Advocacy for:</a:t>
              </a:r>
            </a:p>
            <a:p>
              <a:pPr marL="137160" indent="-137160">
                <a:lnSpc>
                  <a:spcPct val="100000"/>
                </a:lnSpc>
                <a:buFont typeface="Arial" panose="020B0604020202020204" pitchFamily="34" charset="0"/>
                <a:buChar char="•"/>
              </a:pPr>
              <a:r>
                <a:rPr lang="en-US" sz="1400"/>
                <a:t>Speed limits</a:t>
              </a:r>
            </a:p>
            <a:p>
              <a:pPr marL="137160" indent="-137160">
                <a:lnSpc>
                  <a:spcPct val="100000"/>
                </a:lnSpc>
                <a:buFont typeface="Arial" panose="020B0604020202020204" pitchFamily="34" charset="0"/>
                <a:buChar char="•"/>
              </a:pPr>
              <a:r>
                <a:rPr lang="en-US" sz="1400"/>
                <a:t>Vehicle safety legislation</a:t>
              </a:r>
            </a:p>
            <a:p>
              <a:pPr marL="137160" indent="-137160">
                <a:lnSpc>
                  <a:spcPct val="100000"/>
                </a:lnSpc>
                <a:buFont typeface="Arial" panose="020B0604020202020204" pitchFamily="34" charset="0"/>
                <a:buChar char="•"/>
              </a:pPr>
              <a:r>
                <a:rPr lang="en-US" sz="1400"/>
                <a:t>Substance misuse treatment programs</a:t>
              </a:r>
            </a:p>
          </p:txBody>
        </p:sp>
        <p:sp>
          <p:nvSpPr>
            <p:cNvPr id="18" name="Freeform 44">
              <a:extLst>
                <a:ext uri="{FF2B5EF4-FFF2-40B4-BE49-F238E27FC236}">
                  <a16:creationId xmlns:a16="http://schemas.microsoft.com/office/drawing/2014/main" id="{A53F6FFF-41CD-A363-AA2D-5480CA224A43}"/>
                </a:ext>
              </a:extLst>
            </p:cNvPr>
            <p:cNvSpPr/>
            <p:nvPr/>
          </p:nvSpPr>
          <p:spPr>
            <a:xfrm>
              <a:off x="9405785" y="3489822"/>
              <a:ext cx="2148845" cy="610455"/>
            </a:xfrm>
            <a:custGeom>
              <a:avLst/>
              <a:gdLst>
                <a:gd name="connsiteX0" fmla="*/ 1609676 w 3219352"/>
                <a:gd name="connsiteY0" fmla="*/ 0 h 1163648"/>
                <a:gd name="connsiteX1" fmla="*/ 3172631 w 3219352"/>
                <a:gd name="connsiteY1" fmla="*/ 1035996 h 1163648"/>
                <a:gd name="connsiteX2" fmla="*/ 3219352 w 3219352"/>
                <a:gd name="connsiteY2" fmla="*/ 1163648 h 1163648"/>
                <a:gd name="connsiteX3" fmla="*/ 0 w 3219352"/>
                <a:gd name="connsiteY3" fmla="*/ 1163648 h 1163648"/>
                <a:gd name="connsiteX4" fmla="*/ 46721 w 3219352"/>
                <a:gd name="connsiteY4" fmla="*/ 1035996 h 1163648"/>
                <a:gd name="connsiteX5" fmla="*/ 1609676 w 3219352"/>
                <a:gd name="connsiteY5" fmla="*/ 0 h 11636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19352" h="1163648">
                  <a:moveTo>
                    <a:pt x="1609676" y="0"/>
                  </a:moveTo>
                  <a:cubicBezTo>
                    <a:pt x="2312288" y="0"/>
                    <a:pt x="2915125" y="427185"/>
                    <a:pt x="3172631" y="1035996"/>
                  </a:cubicBezTo>
                  <a:lnTo>
                    <a:pt x="3219352" y="1163648"/>
                  </a:lnTo>
                  <a:lnTo>
                    <a:pt x="0" y="1163648"/>
                  </a:lnTo>
                  <a:lnTo>
                    <a:pt x="46721" y="1035996"/>
                  </a:lnTo>
                  <a:cubicBezTo>
                    <a:pt x="304227" y="427185"/>
                    <a:pt x="907064" y="0"/>
                    <a:pt x="1609676" y="0"/>
                  </a:cubicBezTo>
                  <a:close/>
                </a:path>
              </a:pathLst>
            </a:custGeom>
            <a:solidFill>
              <a:srgbClr val="18367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9" name="Oval 45">
              <a:extLst>
                <a:ext uri="{FF2B5EF4-FFF2-40B4-BE49-F238E27FC236}">
                  <a16:creationId xmlns:a16="http://schemas.microsoft.com/office/drawing/2014/main" id="{717A5A84-4E77-5E46-233D-BC2F61251ACD}"/>
                </a:ext>
              </a:extLst>
            </p:cNvPr>
            <p:cNvSpPr/>
            <p:nvPr/>
          </p:nvSpPr>
          <p:spPr>
            <a:xfrm>
              <a:off x="9203015" y="3496596"/>
              <a:ext cx="2560320" cy="2560320"/>
            </a:xfrm>
            <a:prstGeom prst="ellipse">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itle 1">
              <a:extLst>
                <a:ext uri="{FF2B5EF4-FFF2-40B4-BE49-F238E27FC236}">
                  <a16:creationId xmlns:a16="http://schemas.microsoft.com/office/drawing/2014/main" id="{C9951CED-6AB3-576A-C67E-8AF65A6F71E7}"/>
                </a:ext>
              </a:extLst>
            </p:cNvPr>
            <p:cNvSpPr txBox="1">
              <a:spLocks/>
            </p:cNvSpPr>
            <p:nvPr/>
          </p:nvSpPr>
          <p:spPr>
            <a:xfrm>
              <a:off x="9616169" y="3553606"/>
              <a:ext cx="1769532" cy="72408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1400" b="1">
                  <a:solidFill>
                    <a:schemeClr val="bg1"/>
                  </a:solidFill>
                  <a:latin typeface="Open Sans" pitchFamily="2" charset="0"/>
                  <a:ea typeface="Open Sans" pitchFamily="2" charset="0"/>
                  <a:cs typeface="Open Sans" pitchFamily="2" charset="0"/>
                </a:rPr>
                <a:t>Enforcement</a:t>
              </a:r>
            </a:p>
          </p:txBody>
        </p:sp>
      </p:grpSp>
      <p:grpSp>
        <p:nvGrpSpPr>
          <p:cNvPr id="21" name="Group 52">
            <a:extLst>
              <a:ext uri="{FF2B5EF4-FFF2-40B4-BE49-F238E27FC236}">
                <a16:creationId xmlns:a16="http://schemas.microsoft.com/office/drawing/2014/main" id="{F8002C01-2AD8-C84E-10D8-834BA7F48794}"/>
              </a:ext>
            </a:extLst>
          </p:cNvPr>
          <p:cNvGrpSpPr/>
          <p:nvPr/>
        </p:nvGrpSpPr>
        <p:grpSpPr>
          <a:xfrm>
            <a:off x="7418162" y="1646573"/>
            <a:ext cx="2601417" cy="2593478"/>
            <a:chOff x="7418162" y="1646573"/>
            <a:chExt cx="2601417" cy="2593478"/>
          </a:xfrm>
        </p:grpSpPr>
        <p:sp>
          <p:nvSpPr>
            <p:cNvPr id="22" name="Oval 34">
              <a:extLst>
                <a:ext uri="{FF2B5EF4-FFF2-40B4-BE49-F238E27FC236}">
                  <a16:creationId xmlns:a16="http://schemas.microsoft.com/office/drawing/2014/main" id="{BB45F263-C8CA-EDC7-F557-7AFA50793A80}"/>
                </a:ext>
              </a:extLst>
            </p:cNvPr>
            <p:cNvSpPr/>
            <p:nvPr/>
          </p:nvSpPr>
          <p:spPr>
            <a:xfrm>
              <a:off x="7418162" y="1690183"/>
              <a:ext cx="2549868" cy="2549868"/>
            </a:xfrm>
            <a:prstGeom prst="ellipse">
              <a:avLst/>
            </a:prstGeom>
            <a:solidFill>
              <a:schemeClr val="bg1"/>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3" name="Group 47">
              <a:extLst>
                <a:ext uri="{FF2B5EF4-FFF2-40B4-BE49-F238E27FC236}">
                  <a16:creationId xmlns:a16="http://schemas.microsoft.com/office/drawing/2014/main" id="{DF288804-3CF7-3996-4E62-45850A6D1026}"/>
                </a:ext>
              </a:extLst>
            </p:cNvPr>
            <p:cNvGrpSpPr/>
            <p:nvPr/>
          </p:nvGrpSpPr>
          <p:grpSpPr>
            <a:xfrm>
              <a:off x="7459259" y="1646573"/>
              <a:ext cx="2560320" cy="2560320"/>
              <a:chOff x="8083264" y="998163"/>
              <a:chExt cx="2560320" cy="2560320"/>
            </a:xfrm>
          </p:grpSpPr>
          <p:sp>
            <p:nvSpPr>
              <p:cNvPr id="24" name="Freeform 48">
                <a:extLst>
                  <a:ext uri="{FF2B5EF4-FFF2-40B4-BE49-F238E27FC236}">
                    <a16:creationId xmlns:a16="http://schemas.microsoft.com/office/drawing/2014/main" id="{DAE36766-125F-5B52-2082-1A889E082EA6}"/>
                  </a:ext>
                </a:extLst>
              </p:cNvPr>
              <p:cNvSpPr/>
              <p:nvPr/>
            </p:nvSpPr>
            <p:spPr>
              <a:xfrm>
                <a:off x="8290743" y="1003763"/>
                <a:ext cx="2148845" cy="610455"/>
              </a:xfrm>
              <a:custGeom>
                <a:avLst/>
                <a:gdLst>
                  <a:gd name="connsiteX0" fmla="*/ 1609676 w 3219352"/>
                  <a:gd name="connsiteY0" fmla="*/ 0 h 1163648"/>
                  <a:gd name="connsiteX1" fmla="*/ 3172631 w 3219352"/>
                  <a:gd name="connsiteY1" fmla="*/ 1035996 h 1163648"/>
                  <a:gd name="connsiteX2" fmla="*/ 3219352 w 3219352"/>
                  <a:gd name="connsiteY2" fmla="*/ 1163648 h 1163648"/>
                  <a:gd name="connsiteX3" fmla="*/ 0 w 3219352"/>
                  <a:gd name="connsiteY3" fmla="*/ 1163648 h 1163648"/>
                  <a:gd name="connsiteX4" fmla="*/ 46721 w 3219352"/>
                  <a:gd name="connsiteY4" fmla="*/ 1035996 h 1163648"/>
                  <a:gd name="connsiteX5" fmla="*/ 1609676 w 3219352"/>
                  <a:gd name="connsiteY5" fmla="*/ 0 h 11636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19352" h="1163648">
                    <a:moveTo>
                      <a:pt x="1609676" y="0"/>
                    </a:moveTo>
                    <a:cubicBezTo>
                      <a:pt x="2312288" y="0"/>
                      <a:pt x="2915125" y="427185"/>
                      <a:pt x="3172631" y="1035996"/>
                    </a:cubicBezTo>
                    <a:lnTo>
                      <a:pt x="3219352" y="1163648"/>
                    </a:lnTo>
                    <a:lnTo>
                      <a:pt x="0" y="1163648"/>
                    </a:lnTo>
                    <a:lnTo>
                      <a:pt x="46721" y="1035996"/>
                    </a:lnTo>
                    <a:cubicBezTo>
                      <a:pt x="304227" y="427185"/>
                      <a:pt x="907064" y="0"/>
                      <a:pt x="1609676" y="0"/>
                    </a:cubicBezTo>
                    <a:close/>
                  </a:path>
                </a:pathLst>
              </a:cu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5" name="Oval 49">
                <a:extLst>
                  <a:ext uri="{FF2B5EF4-FFF2-40B4-BE49-F238E27FC236}">
                    <a16:creationId xmlns:a16="http://schemas.microsoft.com/office/drawing/2014/main" id="{404048CF-F857-1569-0229-C326D0C6CF8B}"/>
                  </a:ext>
                </a:extLst>
              </p:cNvPr>
              <p:cNvSpPr/>
              <p:nvPr/>
            </p:nvSpPr>
            <p:spPr>
              <a:xfrm>
                <a:off x="8083264" y="998163"/>
                <a:ext cx="2560320" cy="2560320"/>
              </a:xfrm>
              <a:prstGeom prst="ellipse">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itle 1">
                <a:extLst>
                  <a:ext uri="{FF2B5EF4-FFF2-40B4-BE49-F238E27FC236}">
                    <a16:creationId xmlns:a16="http://schemas.microsoft.com/office/drawing/2014/main" id="{4AAA003C-62C4-E7B3-FA0E-6E55788338F6}"/>
                  </a:ext>
                </a:extLst>
              </p:cNvPr>
              <p:cNvSpPr txBox="1">
                <a:spLocks/>
              </p:cNvSpPr>
              <p:nvPr/>
            </p:nvSpPr>
            <p:spPr>
              <a:xfrm>
                <a:off x="8491039" y="1011512"/>
                <a:ext cx="1769531" cy="72408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1400" b="1">
                    <a:solidFill>
                      <a:schemeClr val="bg1"/>
                    </a:solidFill>
                    <a:latin typeface="Open Sans" pitchFamily="2" charset="0"/>
                    <a:ea typeface="Open Sans" pitchFamily="2" charset="0"/>
                    <a:cs typeface="Open Sans" pitchFamily="2" charset="0"/>
                  </a:rPr>
                  <a:t>Engineering </a:t>
                </a:r>
                <a:br>
                  <a:rPr lang="en-US" sz="1400" b="1">
                    <a:solidFill>
                      <a:schemeClr val="bg1"/>
                    </a:solidFill>
                    <a:latin typeface="Open Sans" pitchFamily="2" charset="0"/>
                    <a:ea typeface="Open Sans" pitchFamily="2" charset="0"/>
                    <a:cs typeface="Open Sans" pitchFamily="2" charset="0"/>
                  </a:rPr>
                </a:br>
                <a:r>
                  <a:rPr lang="en-US" sz="1400" b="1">
                    <a:solidFill>
                      <a:schemeClr val="bg1"/>
                    </a:solidFill>
                    <a:latin typeface="Open Sans" pitchFamily="2" charset="0"/>
                    <a:ea typeface="Open Sans" pitchFamily="2" charset="0"/>
                    <a:cs typeface="Open Sans" pitchFamily="2" charset="0"/>
                  </a:rPr>
                  <a:t>&amp; Environment</a:t>
                </a:r>
              </a:p>
            </p:txBody>
          </p:sp>
          <p:sp>
            <p:nvSpPr>
              <p:cNvPr id="27" name="Tittel 1">
                <a:extLst>
                  <a:ext uri="{FF2B5EF4-FFF2-40B4-BE49-F238E27FC236}">
                    <a16:creationId xmlns:a16="http://schemas.microsoft.com/office/drawing/2014/main" id="{15D9BF4B-1FA7-5BB1-6ABE-2EB52E38A882}"/>
                  </a:ext>
                </a:extLst>
              </p:cNvPr>
              <p:cNvSpPr txBox="1">
                <a:spLocks/>
              </p:cNvSpPr>
              <p:nvPr/>
            </p:nvSpPr>
            <p:spPr>
              <a:xfrm>
                <a:off x="8417829" y="1824686"/>
                <a:ext cx="2174206" cy="1256369"/>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Open Sans" pitchFamily="2" charset="0"/>
                    <a:ea typeface="Open Sans" pitchFamily="2" charset="0"/>
                    <a:cs typeface="Open Sans" pitchFamily="2" charset="0"/>
                  </a:defRPr>
                </a:lvl1pPr>
              </a:lstStyle>
              <a:p>
                <a:pPr marL="137160" indent="-137160">
                  <a:lnSpc>
                    <a:spcPct val="100000"/>
                  </a:lnSpc>
                  <a:buFont typeface="Arial" panose="020B0604020202020204" pitchFamily="34" charset="0"/>
                  <a:buChar char="•"/>
                </a:pPr>
                <a:r>
                  <a:rPr lang="en-US" sz="1400"/>
                  <a:t>Safer vehicles</a:t>
                </a:r>
              </a:p>
              <a:p>
                <a:pPr marL="137160" indent="-137160">
                  <a:lnSpc>
                    <a:spcPct val="100000"/>
                  </a:lnSpc>
                  <a:buFont typeface="Arial" panose="020B0604020202020204" pitchFamily="34" charset="0"/>
                  <a:buChar char="•"/>
                </a:pPr>
                <a:r>
                  <a:rPr lang="en-US" sz="1400"/>
                  <a:t>Improved restraint systems</a:t>
                </a:r>
              </a:p>
              <a:p>
                <a:pPr marL="137160" indent="-137160">
                  <a:lnSpc>
                    <a:spcPct val="100000"/>
                  </a:lnSpc>
                  <a:buFont typeface="Arial" panose="020B0604020202020204" pitchFamily="34" charset="0"/>
                  <a:buChar char="•"/>
                </a:pPr>
                <a:r>
                  <a:rPr lang="en-US" sz="1400"/>
                  <a:t>Road construction and design</a:t>
                </a:r>
              </a:p>
            </p:txBody>
          </p:sp>
        </p:grpSp>
      </p:grpSp>
    </p:spTree>
    <p:extLst>
      <p:ext uri="{BB962C8B-B14F-4D97-AF65-F5344CB8AC3E}">
        <p14:creationId xmlns:p14="http://schemas.microsoft.com/office/powerpoint/2010/main" val="194037199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blue background with red question marks&#10;&#10;Description automatically generated">
            <a:extLst>
              <a:ext uri="{FF2B5EF4-FFF2-40B4-BE49-F238E27FC236}">
                <a16:creationId xmlns:a16="http://schemas.microsoft.com/office/drawing/2014/main" id="{5346034A-DE2C-C3A3-FF36-52C10857AA02}"/>
              </a:ext>
            </a:extLst>
          </p:cNvPr>
          <p:cNvPicPr>
            <a:picLocks noChangeAspect="1"/>
          </p:cNvPicPr>
          <p:nvPr/>
        </p:nvPicPr>
        <p:blipFill>
          <a:blip r:embed="rId4"/>
          <a:stretch>
            <a:fillRect/>
          </a:stretch>
        </p:blipFill>
        <p:spPr>
          <a:xfrm>
            <a:off x="0" y="0"/>
            <a:ext cx="12192000" cy="6858000"/>
          </a:xfrm>
          <a:prstGeom prst="rect">
            <a:avLst/>
          </a:prstGeom>
        </p:spPr>
      </p:pic>
      <p:sp>
        <p:nvSpPr>
          <p:cNvPr id="2" name="TextBox 1">
            <a:extLst>
              <a:ext uri="{FF2B5EF4-FFF2-40B4-BE49-F238E27FC236}">
                <a16:creationId xmlns:a16="http://schemas.microsoft.com/office/drawing/2014/main" id="{77DBEC32-3527-882E-F159-609CCD77AD14}"/>
              </a:ext>
            </a:extLst>
          </p:cNvPr>
          <p:cNvSpPr txBox="1"/>
          <p:nvPr/>
        </p:nvSpPr>
        <p:spPr>
          <a:xfrm>
            <a:off x="11638621" y="6571280"/>
            <a:ext cx="553380" cy="246221"/>
          </a:xfrm>
          <a:prstGeom prst="rect">
            <a:avLst/>
          </a:prstGeom>
          <a:noFill/>
        </p:spPr>
        <p:txBody>
          <a:bodyPr wrap="square" rtlCol="0">
            <a:spAutoFit/>
          </a:bodyPr>
          <a:lstStyle/>
          <a:p>
            <a:r>
              <a:rPr lang="en-US" sz="1000" b="0" i="0">
                <a:solidFill>
                  <a:schemeClr val="bg1"/>
                </a:solidFill>
                <a:effectLst/>
                <a:latin typeface="Lato" panose="020F0502020204030203" pitchFamily="34" charset="77"/>
                <a:ea typeface="Open Sans" pitchFamily="2" charset="0"/>
                <a:cs typeface="Open Sans" pitchFamily="2" charset="0"/>
              </a:rPr>
              <a:t>©</a:t>
            </a:r>
            <a:r>
              <a:rPr lang="en-US" sz="1000" b="1">
                <a:solidFill>
                  <a:schemeClr val="bg1"/>
                </a:solidFill>
                <a:effectLst/>
                <a:latin typeface="Lato" panose="020F0502020204030203" pitchFamily="34" charset="77"/>
                <a:ea typeface="Open Sans" pitchFamily="2" charset="0"/>
                <a:cs typeface="Open Sans" pitchFamily="2" charset="0"/>
              </a:rPr>
              <a:t>ACS</a:t>
            </a:r>
          </a:p>
        </p:txBody>
      </p:sp>
      <p:pic>
        <p:nvPicPr>
          <p:cNvPr id="5" name="Picture 4" descr="A black and white logo&#10;&#10;Description automatically generated">
            <a:extLst>
              <a:ext uri="{FF2B5EF4-FFF2-40B4-BE49-F238E27FC236}">
                <a16:creationId xmlns:a16="http://schemas.microsoft.com/office/drawing/2014/main" id="{2C601879-47EF-B966-D093-A611B0AEFBC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16668" y="317254"/>
            <a:ext cx="3502959" cy="1371240"/>
          </a:xfrm>
          <a:prstGeom prst="rect">
            <a:avLst/>
          </a:prstGeom>
          <a:effectLst>
            <a:outerShdw blurRad="50800" dist="38100" dir="2700000" algn="tl" rotWithShape="0">
              <a:prstClr val="black">
                <a:alpha val="40000"/>
              </a:prstClr>
            </a:outerShdw>
          </a:effectLst>
        </p:spPr>
      </p:pic>
      <p:cxnSp>
        <p:nvCxnSpPr>
          <p:cNvPr id="4" name="Straight Connector 3">
            <a:extLst>
              <a:ext uri="{FF2B5EF4-FFF2-40B4-BE49-F238E27FC236}">
                <a16:creationId xmlns:a16="http://schemas.microsoft.com/office/drawing/2014/main" id="{DEB07FEF-B5CD-93EA-9916-C1B255929741}"/>
              </a:ext>
            </a:extLst>
          </p:cNvPr>
          <p:cNvCxnSpPr>
            <a:cxnSpLocks/>
          </p:cNvCxnSpPr>
          <p:nvPr/>
        </p:nvCxnSpPr>
        <p:spPr>
          <a:xfrm flipV="1">
            <a:off x="830586" y="1688494"/>
            <a:ext cx="0" cy="4404004"/>
          </a:xfrm>
          <a:prstGeom prst="line">
            <a:avLst/>
          </a:prstGeom>
          <a:ln w="38100">
            <a:solidFill>
              <a:srgbClr val="E62625"/>
            </a:solidFill>
          </a:ln>
        </p:spPr>
        <p:style>
          <a:lnRef idx="3">
            <a:schemeClr val="dk1"/>
          </a:lnRef>
          <a:fillRef idx="0">
            <a:schemeClr val="dk1"/>
          </a:fillRef>
          <a:effectRef idx="2">
            <a:schemeClr val="dk1"/>
          </a:effectRef>
          <a:fontRef idx="minor">
            <a:schemeClr val="tx1"/>
          </a:fontRef>
        </p:style>
      </p:cxnSp>
    </p:spTree>
    <p:custDataLst>
      <p:tags r:id="rId1"/>
    </p:custDataLst>
    <p:extLst>
      <p:ext uri="{BB962C8B-B14F-4D97-AF65-F5344CB8AC3E}">
        <p14:creationId xmlns:p14="http://schemas.microsoft.com/office/powerpoint/2010/main" val="329115924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blue and white background&#10;&#10;Description automatically generated">
            <a:extLst>
              <a:ext uri="{FF2B5EF4-FFF2-40B4-BE49-F238E27FC236}">
                <a16:creationId xmlns:a16="http://schemas.microsoft.com/office/drawing/2014/main" id="{0C78E97C-6133-2CB5-F943-4DAB474E533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TextBox 2">
            <a:extLst>
              <a:ext uri="{FF2B5EF4-FFF2-40B4-BE49-F238E27FC236}">
                <a16:creationId xmlns:a16="http://schemas.microsoft.com/office/drawing/2014/main" id="{2B0927F7-2659-BC33-2A23-0B9F80A2761B}"/>
              </a:ext>
            </a:extLst>
          </p:cNvPr>
          <p:cNvSpPr txBox="1"/>
          <p:nvPr/>
        </p:nvSpPr>
        <p:spPr>
          <a:xfrm>
            <a:off x="2854460" y="3084454"/>
            <a:ext cx="3977445" cy="892552"/>
          </a:xfrm>
          <a:prstGeom prst="rect">
            <a:avLst/>
          </a:prstGeom>
          <a:noFill/>
        </p:spPr>
        <p:txBody>
          <a:bodyPr wrap="square" rtlCol="0">
            <a:spAutoFit/>
          </a:bodyPr>
          <a:lstStyle/>
          <a:p>
            <a:r>
              <a:rPr lang="en-US" sz="5200" b="1">
                <a:solidFill>
                  <a:schemeClr val="bg1"/>
                </a:solidFill>
                <a:latin typeface="Open Sans" pitchFamily="2" charset="0"/>
                <a:ea typeface="Open Sans" pitchFamily="2" charset="0"/>
                <a:cs typeface="Open Sans" pitchFamily="2" charset="0"/>
              </a:rPr>
              <a:t>Thank You.</a:t>
            </a:r>
            <a:endParaRPr lang="en-US" sz="5200" b="1">
              <a:solidFill>
                <a:srgbClr val="E62625"/>
              </a:solidFill>
              <a:latin typeface="Open Sans" pitchFamily="2" charset="0"/>
              <a:ea typeface="Open Sans" pitchFamily="2" charset="0"/>
              <a:cs typeface="Open Sans" pitchFamily="2" charset="0"/>
            </a:endParaRPr>
          </a:p>
        </p:txBody>
      </p:sp>
      <p:pic>
        <p:nvPicPr>
          <p:cNvPr id="4" name="Picture 3" descr="A black background with a black square&#10;&#10;Description automatically generated with medium confidence">
            <a:extLst>
              <a:ext uri="{FF2B5EF4-FFF2-40B4-BE49-F238E27FC236}">
                <a16:creationId xmlns:a16="http://schemas.microsoft.com/office/drawing/2014/main" id="{DD299DF9-816C-0414-7ACD-CF68FF409CD0}"/>
              </a:ext>
            </a:extLst>
          </p:cNvPr>
          <p:cNvPicPr>
            <a:picLocks noChangeAspect="1"/>
          </p:cNvPicPr>
          <p:nvPr/>
        </p:nvPicPr>
        <p:blipFill rotWithShape="1">
          <a:blip r:embed="rId5"/>
          <a:srcRect l="75335" t="62668"/>
          <a:stretch/>
        </p:blipFill>
        <p:spPr>
          <a:xfrm>
            <a:off x="6333565" y="2005747"/>
            <a:ext cx="5699286" cy="4852253"/>
          </a:xfrm>
          <a:prstGeom prst="rect">
            <a:avLst/>
          </a:prstGeom>
        </p:spPr>
      </p:pic>
      <p:cxnSp>
        <p:nvCxnSpPr>
          <p:cNvPr id="5" name="Straight Connector 4">
            <a:extLst>
              <a:ext uri="{FF2B5EF4-FFF2-40B4-BE49-F238E27FC236}">
                <a16:creationId xmlns:a16="http://schemas.microsoft.com/office/drawing/2014/main" id="{F2D9F636-F7EF-F7C2-72FC-8131FE53C94E}"/>
              </a:ext>
            </a:extLst>
          </p:cNvPr>
          <p:cNvCxnSpPr>
            <a:cxnSpLocks/>
          </p:cNvCxnSpPr>
          <p:nvPr/>
        </p:nvCxnSpPr>
        <p:spPr>
          <a:xfrm flipV="1">
            <a:off x="830586" y="1688494"/>
            <a:ext cx="0" cy="4404004"/>
          </a:xfrm>
          <a:prstGeom prst="line">
            <a:avLst/>
          </a:prstGeom>
          <a:ln w="38100">
            <a:solidFill>
              <a:srgbClr val="E62625"/>
            </a:solidFill>
          </a:ln>
        </p:spPr>
        <p:style>
          <a:lnRef idx="3">
            <a:schemeClr val="dk1"/>
          </a:lnRef>
          <a:fillRef idx="0">
            <a:schemeClr val="dk1"/>
          </a:fillRef>
          <a:effectRef idx="2">
            <a:schemeClr val="dk1"/>
          </a:effectRef>
          <a:fontRef idx="minor">
            <a:schemeClr val="tx1"/>
          </a:fontRef>
        </p:style>
      </p:cxnSp>
      <p:sp>
        <p:nvSpPr>
          <p:cNvPr id="7" name="TextBox 6">
            <a:extLst>
              <a:ext uri="{FF2B5EF4-FFF2-40B4-BE49-F238E27FC236}">
                <a16:creationId xmlns:a16="http://schemas.microsoft.com/office/drawing/2014/main" id="{E373FD28-50E5-1A6C-70A3-7B8C2259385D}"/>
              </a:ext>
            </a:extLst>
          </p:cNvPr>
          <p:cNvSpPr txBox="1"/>
          <p:nvPr/>
        </p:nvSpPr>
        <p:spPr>
          <a:xfrm>
            <a:off x="11638621" y="6571280"/>
            <a:ext cx="553380" cy="246221"/>
          </a:xfrm>
          <a:prstGeom prst="rect">
            <a:avLst/>
          </a:prstGeom>
          <a:noFill/>
        </p:spPr>
        <p:txBody>
          <a:bodyPr wrap="square" rtlCol="0">
            <a:spAutoFit/>
          </a:bodyPr>
          <a:lstStyle/>
          <a:p>
            <a:r>
              <a:rPr lang="en-US" sz="1000" b="0" i="0">
                <a:solidFill>
                  <a:schemeClr val="bg1"/>
                </a:solidFill>
                <a:effectLst/>
                <a:latin typeface="Lato" panose="020F0502020204030203" pitchFamily="34" charset="77"/>
                <a:ea typeface="Open Sans" pitchFamily="2" charset="0"/>
                <a:cs typeface="Open Sans" pitchFamily="2" charset="0"/>
              </a:rPr>
              <a:t>©</a:t>
            </a:r>
            <a:r>
              <a:rPr lang="en-US" sz="1000" b="1">
                <a:solidFill>
                  <a:schemeClr val="bg1"/>
                </a:solidFill>
                <a:effectLst/>
                <a:latin typeface="Lato" panose="020F0502020204030203" pitchFamily="34" charset="77"/>
                <a:ea typeface="Open Sans" pitchFamily="2" charset="0"/>
                <a:cs typeface="Open Sans" pitchFamily="2" charset="0"/>
              </a:rPr>
              <a:t>ACS</a:t>
            </a:r>
          </a:p>
        </p:txBody>
      </p:sp>
      <p:pic>
        <p:nvPicPr>
          <p:cNvPr id="10" name="Picture 9" descr="A black and white logo&#10;&#10;Description automatically generated">
            <a:extLst>
              <a:ext uri="{FF2B5EF4-FFF2-40B4-BE49-F238E27FC236}">
                <a16:creationId xmlns:a16="http://schemas.microsoft.com/office/drawing/2014/main" id="{2F6EA163-55C0-4007-B34B-D9E1EAF44FF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16668" y="317254"/>
            <a:ext cx="3502959" cy="1371240"/>
          </a:xfrm>
          <a:prstGeom prst="rect">
            <a:avLst/>
          </a:prstGeom>
          <a:effectLst>
            <a:outerShdw blurRad="50800" dist="38100" dir="2700000" algn="tl" rotWithShape="0">
              <a:prstClr val="black">
                <a:alpha val="40000"/>
              </a:prstClr>
            </a:outerShdw>
          </a:effectLst>
        </p:spPr>
      </p:pic>
    </p:spTree>
    <p:custDataLst>
      <p:tags r:id="rId1"/>
    </p:custDataLst>
    <p:extLst>
      <p:ext uri="{BB962C8B-B14F-4D97-AF65-F5344CB8AC3E}">
        <p14:creationId xmlns:p14="http://schemas.microsoft.com/office/powerpoint/2010/main" val="31729456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CC01C9-4C1D-E891-FFBE-070E0B00E370}"/>
            </a:ext>
          </a:extLst>
        </p:cNvPr>
        <p:cNvGrpSpPr/>
        <p:nvPr/>
      </p:nvGrpSpPr>
      <p:grpSpPr>
        <a:xfrm>
          <a:off x="0" y="0"/>
          <a:ext cx="0" cy="0"/>
          <a:chOff x="0" y="0"/>
          <a:chExt cx="0" cy="0"/>
        </a:xfrm>
      </p:grpSpPr>
      <p:pic>
        <p:nvPicPr>
          <p:cNvPr id="3" name="Picture 2" descr="A black and blue rectangle&#10;&#10;Description automatically generated">
            <a:extLst>
              <a:ext uri="{FF2B5EF4-FFF2-40B4-BE49-F238E27FC236}">
                <a16:creationId xmlns:a16="http://schemas.microsoft.com/office/drawing/2014/main" id="{21E5060C-81CE-0BAB-5A0D-89CDF1C7783F}"/>
              </a:ext>
            </a:extLst>
          </p:cNvPr>
          <p:cNvPicPr>
            <a:picLocks noChangeAspect="1"/>
          </p:cNvPicPr>
          <p:nvPr/>
        </p:nvPicPr>
        <p:blipFill>
          <a:blip r:embed="rId4"/>
          <a:stretch>
            <a:fillRect/>
          </a:stretch>
        </p:blipFill>
        <p:spPr>
          <a:xfrm>
            <a:off x="0" y="0"/>
            <a:ext cx="12192000" cy="6858000"/>
          </a:xfrm>
          <a:prstGeom prst="rect">
            <a:avLst/>
          </a:prstGeom>
        </p:spPr>
      </p:pic>
      <p:sp>
        <p:nvSpPr>
          <p:cNvPr id="2" name="TextBox 1">
            <a:extLst>
              <a:ext uri="{FF2B5EF4-FFF2-40B4-BE49-F238E27FC236}">
                <a16:creationId xmlns:a16="http://schemas.microsoft.com/office/drawing/2014/main" id="{0C7F1A96-7BF7-8757-9AA3-2DA9CBB62E07}"/>
              </a:ext>
            </a:extLst>
          </p:cNvPr>
          <p:cNvSpPr txBox="1"/>
          <p:nvPr/>
        </p:nvSpPr>
        <p:spPr>
          <a:xfrm>
            <a:off x="3061433" y="648751"/>
            <a:ext cx="9130567" cy="5317353"/>
          </a:xfrm>
          <a:prstGeom prst="rect">
            <a:avLst/>
          </a:prstGeom>
          <a:noFill/>
        </p:spPr>
        <p:txBody>
          <a:bodyPr wrap="square" rtlCol="0">
            <a:spAutoFit/>
          </a:bodyPr>
          <a:lstStyle/>
          <a:p>
            <a:pPr algn="ctr" defTabSz="685800">
              <a:lnSpc>
                <a:spcPct val="90000"/>
              </a:lnSpc>
              <a:spcBef>
                <a:spcPct val="0"/>
              </a:spcBef>
              <a:defRPr/>
            </a:pPr>
            <a:r>
              <a:rPr lang="en-US" sz="4000" b="1">
                <a:solidFill>
                  <a:srgbClr val="002060"/>
                </a:solidFill>
                <a:latin typeface="Open Sans" panose="020B0606030504020204" pitchFamily="34" charset="0"/>
                <a:ea typeface="Open Sans" panose="020B0606030504020204" pitchFamily="34" charset="0"/>
                <a:cs typeface="Open Sans" panose="020B0606030504020204" pitchFamily="34" charset="0"/>
              </a:rPr>
              <a:t>Welcome and Introductions</a:t>
            </a:r>
          </a:p>
          <a:p>
            <a:endParaRPr lang="en-US" sz="2000">
              <a:solidFill>
                <a:srgbClr val="000000"/>
              </a:solidFill>
              <a:latin typeface="Trebuchet MS"/>
              <a:ea typeface="Calibri"/>
              <a:cs typeface="Trebuchet MS"/>
            </a:endParaRPr>
          </a:p>
          <a:p>
            <a:endParaRPr lang="en-US" sz="2000">
              <a:solidFill>
                <a:srgbClr val="000000"/>
              </a:solidFill>
              <a:latin typeface="Trebuchet MS"/>
              <a:ea typeface="Calibri"/>
              <a:cs typeface="Trebuchet MS"/>
            </a:endParaRPr>
          </a:p>
          <a:p>
            <a:pPr>
              <a:spcBef>
                <a:spcPts val="600"/>
              </a:spcBef>
              <a:spcAft>
                <a:spcPts val="1200"/>
              </a:spcAft>
              <a:buClr>
                <a:srgbClr val="660066"/>
              </a:buClr>
              <a:buSzPct val="105000"/>
              <a:tabLst>
                <a:tab pos="457200" algn="l"/>
              </a:tabLst>
            </a:pPr>
            <a:r>
              <a:rPr lang="en-US" sz="2800" b="1">
                <a:latin typeface="Trebuchet MS" panose="020B0603020202020204" pitchFamily="34" charset="0"/>
                <a:ea typeface="ＭＳ Ｐゴシック" charset="0"/>
                <a:cs typeface="Arial" charset="0"/>
              </a:rPr>
              <a:t>	We would like you to introduce yourselves now:</a:t>
            </a:r>
          </a:p>
          <a:p>
            <a:pPr lvl="1">
              <a:spcBef>
                <a:spcPts val="600"/>
              </a:spcBef>
              <a:spcAft>
                <a:spcPts val="1200"/>
              </a:spcAft>
              <a:buClr>
                <a:srgbClr val="660066"/>
              </a:buClr>
              <a:buSzPct val="105000"/>
              <a:tabLst>
                <a:tab pos="457200" algn="l"/>
              </a:tabLst>
            </a:pPr>
            <a:r>
              <a:rPr lang="en-AU" sz="2600">
                <a:latin typeface="Trebuchet MS" panose="020B0603020202020204" pitchFamily="34" charset="0"/>
                <a:ea typeface="ＭＳ Ｐゴシック" charset="0"/>
                <a:cs typeface="Arial" charset="0"/>
              </a:rPr>
              <a:t>Who are you?</a:t>
            </a:r>
          </a:p>
          <a:p>
            <a:pPr lvl="1">
              <a:spcBef>
                <a:spcPts val="600"/>
              </a:spcBef>
              <a:spcAft>
                <a:spcPts val="1200"/>
              </a:spcAft>
              <a:buClr>
                <a:srgbClr val="660066"/>
              </a:buClr>
              <a:buSzPct val="105000"/>
              <a:tabLst>
                <a:tab pos="457200" algn="l"/>
              </a:tabLst>
            </a:pPr>
            <a:r>
              <a:rPr lang="en-AU" sz="2600">
                <a:latin typeface="Trebuchet MS" panose="020B0603020202020204" pitchFamily="34" charset="0"/>
                <a:ea typeface="ＭＳ Ｐゴシック" charset="0"/>
                <a:cs typeface="Arial" charset="0"/>
              </a:rPr>
              <a:t>What is your professional background?</a:t>
            </a:r>
          </a:p>
          <a:p>
            <a:pPr lvl="1">
              <a:spcBef>
                <a:spcPts val="600"/>
              </a:spcBef>
              <a:spcAft>
                <a:spcPts val="1200"/>
              </a:spcAft>
              <a:buClr>
                <a:srgbClr val="660066"/>
              </a:buClr>
              <a:buSzPct val="105000"/>
              <a:tabLst>
                <a:tab pos="457200" algn="l"/>
              </a:tabLst>
            </a:pPr>
            <a:r>
              <a:rPr lang="en-AU" sz="2600">
                <a:latin typeface="Trebuchet MS" panose="020B0603020202020204" pitchFamily="34" charset="0"/>
                <a:ea typeface="ＭＳ Ｐゴシック" charset="0"/>
                <a:cs typeface="Arial" charset="0"/>
              </a:rPr>
              <a:t>What is your experience with trauma?</a:t>
            </a:r>
          </a:p>
          <a:p>
            <a:pPr lvl="1">
              <a:spcBef>
                <a:spcPts val="600"/>
              </a:spcBef>
              <a:spcAft>
                <a:spcPts val="1200"/>
              </a:spcAft>
              <a:buClr>
                <a:srgbClr val="660066"/>
              </a:buClr>
              <a:buSzPct val="105000"/>
              <a:tabLst>
                <a:tab pos="457200" algn="l"/>
              </a:tabLst>
            </a:pPr>
            <a:r>
              <a:rPr lang="en-AU" sz="2600">
                <a:latin typeface="Trebuchet MS" panose="020B0603020202020204" pitchFamily="34" charset="0"/>
                <a:ea typeface="ＭＳ Ｐゴシック" charset="0"/>
                <a:cs typeface="Arial" charset="0"/>
              </a:rPr>
              <a:t>What do you hope to gain from this course?</a:t>
            </a:r>
          </a:p>
          <a:p>
            <a:pPr marR="0" lvl="0" algn="l" defTabSz="914400" rtl="0" eaLnBrk="1" fontAlgn="base" latinLnBrk="0" hangingPunct="1">
              <a:lnSpc>
                <a:spcPct val="90000"/>
              </a:lnSpc>
              <a:spcBef>
                <a:spcPts val="1000"/>
              </a:spcBef>
              <a:spcAft>
                <a:spcPts val="0"/>
              </a:spcAft>
              <a:buClrTx/>
              <a:buSzTx/>
              <a:tabLst/>
              <a:defRPr/>
            </a:pPr>
            <a:endParaRPr kumimoji="0" lang="sv-SE" b="0" i="0" u="none" strike="noStrike" kern="1200" cap="none" spc="0" normalizeH="0" baseline="0" noProof="0">
              <a:ln>
                <a:noFill/>
              </a:ln>
              <a:solidFill>
                <a:prstClr val="black"/>
              </a:solidFill>
              <a:effectLst/>
              <a:uLnTx/>
              <a:uFillTx/>
              <a:latin typeface="Calibri"/>
              <a:ea typeface="Calibri"/>
              <a:cs typeface="Calibri"/>
            </a:endParaRPr>
          </a:p>
          <a:p>
            <a:pPr>
              <a:spcBef>
                <a:spcPct val="0"/>
              </a:spcBef>
              <a:buFontTx/>
              <a:buNone/>
              <a:tabLst>
                <a:tab pos="1431925" algn="l"/>
                <a:tab pos="3679825" algn="l"/>
                <a:tab pos="4211638" algn="l"/>
                <a:tab pos="4664075" algn="l"/>
                <a:tab pos="5105400" algn="l"/>
              </a:tabLst>
            </a:pPr>
            <a:endParaRPr lang="sv-SE" altLang="sv-SE" sz="2400">
              <a:latin typeface="Arial" panose="020B0604020202020204" pitchFamily="34" charset="0"/>
            </a:endParaRPr>
          </a:p>
        </p:txBody>
      </p:sp>
      <p:sp>
        <p:nvSpPr>
          <p:cNvPr id="4" name="TextBox 3">
            <a:extLst>
              <a:ext uri="{FF2B5EF4-FFF2-40B4-BE49-F238E27FC236}">
                <a16:creationId xmlns:a16="http://schemas.microsoft.com/office/drawing/2014/main" id="{E0DDF8EA-9AD4-7A78-F9E0-2353A4AEC3DB}"/>
              </a:ext>
            </a:extLst>
          </p:cNvPr>
          <p:cNvSpPr txBox="1"/>
          <p:nvPr/>
        </p:nvSpPr>
        <p:spPr>
          <a:xfrm>
            <a:off x="208372" y="1011859"/>
            <a:ext cx="2644690" cy="984885"/>
          </a:xfrm>
          <a:prstGeom prst="rect">
            <a:avLst/>
          </a:prstGeom>
          <a:noFill/>
        </p:spPr>
        <p:txBody>
          <a:bodyPr wrap="square" rtlCol="0">
            <a:spAutoFit/>
          </a:bodyPr>
          <a:lstStyle/>
          <a:p>
            <a:r>
              <a:rPr lang="en-US" sz="2900" b="1" dirty="0">
                <a:solidFill>
                  <a:schemeClr val="bg1"/>
                </a:solidFill>
                <a:latin typeface="Open Sans" pitchFamily="2" charset="0"/>
                <a:ea typeface="Open Sans" pitchFamily="2" charset="0"/>
                <a:cs typeface="Open Sans" pitchFamily="2" charset="0"/>
              </a:rPr>
              <a:t>Welcome</a:t>
            </a:r>
          </a:p>
          <a:p>
            <a:r>
              <a:rPr lang="en-US" sz="2900" b="1" dirty="0">
                <a:solidFill>
                  <a:srgbClr val="FF0000"/>
                </a:solidFill>
                <a:latin typeface="Open Sans" pitchFamily="2" charset="0"/>
                <a:ea typeface="Open Sans" pitchFamily="2" charset="0"/>
                <a:cs typeface="Open Sans" pitchFamily="2" charset="0"/>
              </a:rPr>
              <a:t>26-27/05</a:t>
            </a:r>
          </a:p>
        </p:txBody>
      </p:sp>
      <p:cxnSp>
        <p:nvCxnSpPr>
          <p:cNvPr id="8" name="Straight Connector 7">
            <a:extLst>
              <a:ext uri="{FF2B5EF4-FFF2-40B4-BE49-F238E27FC236}">
                <a16:creationId xmlns:a16="http://schemas.microsoft.com/office/drawing/2014/main" id="{EEB32EC0-872B-559F-302A-C302DF947F21}"/>
              </a:ext>
            </a:extLst>
          </p:cNvPr>
          <p:cNvCxnSpPr>
            <a:cxnSpLocks/>
          </p:cNvCxnSpPr>
          <p:nvPr/>
        </p:nvCxnSpPr>
        <p:spPr>
          <a:xfrm>
            <a:off x="361110" y="2204503"/>
            <a:ext cx="2060814" cy="0"/>
          </a:xfrm>
          <a:prstGeom prst="line">
            <a:avLst/>
          </a:prstGeom>
          <a:ln w="38100">
            <a:solidFill>
              <a:srgbClr val="E62625"/>
            </a:solidFill>
          </a:ln>
        </p:spPr>
        <p:style>
          <a:lnRef idx="3">
            <a:schemeClr val="dk1"/>
          </a:lnRef>
          <a:fillRef idx="0">
            <a:schemeClr val="dk1"/>
          </a:fillRef>
          <a:effectRef idx="2">
            <a:schemeClr val="dk1"/>
          </a:effectRef>
          <a:fontRef idx="minor">
            <a:schemeClr val="tx1"/>
          </a:fontRef>
        </p:style>
      </p:cxnSp>
      <p:sp>
        <p:nvSpPr>
          <p:cNvPr id="6" name="TextBox 5">
            <a:extLst>
              <a:ext uri="{FF2B5EF4-FFF2-40B4-BE49-F238E27FC236}">
                <a16:creationId xmlns:a16="http://schemas.microsoft.com/office/drawing/2014/main" id="{631A48ED-2473-DBBF-0B37-FE3A2872B2CD}"/>
              </a:ext>
            </a:extLst>
          </p:cNvPr>
          <p:cNvSpPr txBox="1"/>
          <p:nvPr/>
        </p:nvSpPr>
        <p:spPr>
          <a:xfrm>
            <a:off x="11638621" y="6571280"/>
            <a:ext cx="553380" cy="246221"/>
          </a:xfrm>
          <a:prstGeom prst="rect">
            <a:avLst/>
          </a:prstGeom>
          <a:noFill/>
        </p:spPr>
        <p:txBody>
          <a:bodyPr wrap="square" rtlCol="0">
            <a:spAutoFit/>
          </a:bodyPr>
          <a:lstStyle/>
          <a:p>
            <a:r>
              <a:rPr lang="en-US" sz="1000" b="0" i="0">
                <a:solidFill>
                  <a:schemeClr val="bg1">
                    <a:lumMod val="50000"/>
                  </a:schemeClr>
                </a:solidFill>
                <a:effectLst/>
                <a:latin typeface="Lato" panose="020F0502020204030203" pitchFamily="34" charset="77"/>
                <a:ea typeface="Open Sans" pitchFamily="2" charset="0"/>
                <a:cs typeface="Open Sans" pitchFamily="2" charset="0"/>
              </a:rPr>
              <a:t>©</a:t>
            </a:r>
            <a:r>
              <a:rPr lang="en-US" sz="1000" b="1">
                <a:solidFill>
                  <a:schemeClr val="bg1">
                    <a:lumMod val="50000"/>
                  </a:schemeClr>
                </a:solidFill>
                <a:effectLst/>
                <a:latin typeface="Lato" panose="020F0502020204030203" pitchFamily="34" charset="77"/>
                <a:ea typeface="Open Sans" pitchFamily="2" charset="0"/>
                <a:cs typeface="Open Sans" pitchFamily="2" charset="0"/>
              </a:rPr>
              <a:t>ACS</a:t>
            </a:r>
          </a:p>
        </p:txBody>
      </p:sp>
      <p:pic>
        <p:nvPicPr>
          <p:cNvPr id="9" name="Picture 8" descr="A black and white logo&#10;&#10;Description automatically generated">
            <a:extLst>
              <a:ext uri="{FF2B5EF4-FFF2-40B4-BE49-F238E27FC236}">
                <a16:creationId xmlns:a16="http://schemas.microsoft.com/office/drawing/2014/main" id="{40103A18-60ED-E8A1-E865-72CE7F37A74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72972" y="5726300"/>
            <a:ext cx="2644690" cy="1035269"/>
          </a:xfrm>
          <a:prstGeom prst="rect">
            <a:avLst/>
          </a:prstGeom>
          <a:effectLst>
            <a:outerShdw blurRad="50800" dist="38100" dir="2700000" algn="tl" rotWithShape="0">
              <a:prstClr val="black">
                <a:alpha val="40000"/>
              </a:prstClr>
            </a:outerShdw>
          </a:effectLst>
        </p:spPr>
      </p:pic>
    </p:spTree>
    <p:custDataLst>
      <p:tags r:id="rId1"/>
    </p:custDataLst>
    <p:extLst>
      <p:ext uri="{BB962C8B-B14F-4D97-AF65-F5344CB8AC3E}">
        <p14:creationId xmlns:p14="http://schemas.microsoft.com/office/powerpoint/2010/main" val="28961912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4">
            <a:extLst>
              <a:ext uri="{28A0092B-C50C-407E-A947-70E740481C1C}">
                <a14:useLocalDpi xmlns:a14="http://schemas.microsoft.com/office/drawing/2010/main" val="0"/>
              </a:ext>
            </a:extLst>
          </a:blip>
          <a:srcRect b="15579"/>
          <a:stretch/>
        </p:blipFill>
        <p:spPr>
          <a:xfrm>
            <a:off x="0" y="1"/>
            <a:ext cx="12192000" cy="6857999"/>
          </a:xfrm>
          <a:prstGeom prst="rect">
            <a:avLst/>
          </a:prstGeom>
          <a:ln>
            <a:noFill/>
          </a:ln>
          <a:effectLst/>
        </p:spPr>
      </p:pic>
      <p:sp>
        <p:nvSpPr>
          <p:cNvPr id="3" name="Rectangle 2">
            <a:extLst>
              <a:ext uri="{FF2B5EF4-FFF2-40B4-BE49-F238E27FC236}">
                <a16:creationId xmlns:a16="http://schemas.microsoft.com/office/drawing/2014/main" id="{C0BC46AD-E070-8FB4-D5B0-36EA526A0268}"/>
              </a:ext>
            </a:extLst>
          </p:cNvPr>
          <p:cNvSpPr/>
          <p:nvPr/>
        </p:nvSpPr>
        <p:spPr>
          <a:xfrm>
            <a:off x="0" y="1"/>
            <a:ext cx="12192000" cy="6857999"/>
          </a:xfrm>
          <a:prstGeom prst="rect">
            <a:avLst/>
          </a:prstGeom>
          <a:gradFill flip="none" rotWithShape="1">
            <a:gsLst>
              <a:gs pos="100000">
                <a:schemeClr val="tx1">
                  <a:lumMod val="0"/>
                </a:schemeClr>
              </a:gs>
              <a:gs pos="0">
                <a:schemeClr val="dk1">
                  <a:lumMod val="67000"/>
                </a:schemeClr>
              </a:gs>
              <a:gs pos="0">
                <a:schemeClr val="dk1">
                  <a:lumMod val="97000"/>
                  <a:lumOff val="3000"/>
                </a:schemeClr>
              </a:gs>
              <a:gs pos="54000">
                <a:schemeClr val="dk1">
                  <a:lumMod val="60000"/>
                  <a:lumOff val="40000"/>
                  <a:alpha val="50330"/>
                </a:schemeClr>
              </a:gs>
            </a:gsLst>
            <a:path path="circle">
              <a:fillToRect l="100000" t="100000"/>
            </a:path>
            <a:tileRect r="-100000" b="-100000"/>
          </a:gra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B9162B3E-3F75-0C5C-7D09-395C4DA653EE}"/>
              </a:ext>
            </a:extLst>
          </p:cNvPr>
          <p:cNvSpPr txBox="1"/>
          <p:nvPr/>
        </p:nvSpPr>
        <p:spPr>
          <a:xfrm>
            <a:off x="1705181" y="3190012"/>
            <a:ext cx="8781638" cy="584775"/>
          </a:xfrm>
          <a:prstGeom prst="rect">
            <a:avLst/>
          </a:prstGeom>
          <a:noFill/>
        </p:spPr>
        <p:txBody>
          <a:bodyPr wrap="square">
            <a:spAutoFit/>
          </a:bodyPr>
          <a:lstStyle/>
          <a:p>
            <a:pPr algn="ctr"/>
            <a:r>
              <a:rPr lang="en-US" sz="3200" b="1">
                <a:solidFill>
                  <a:schemeClr val="bg1"/>
                </a:solidFill>
                <a:effectLst>
                  <a:outerShdw blurRad="50800" dist="38100" algn="l" rotWithShape="0">
                    <a:prstClr val="black">
                      <a:alpha val="40000"/>
                    </a:prstClr>
                  </a:outerShdw>
                </a:effectLst>
                <a:latin typeface="Open Sans" pitchFamily="2" charset="0"/>
                <a:ea typeface="Open Sans" pitchFamily="2" charset="0"/>
                <a:cs typeface="Open Sans" pitchFamily="2" charset="0"/>
              </a:rPr>
              <a:t>ATLS PROVIDES A COMMON LANGUAGE.</a:t>
            </a:r>
          </a:p>
        </p:txBody>
      </p:sp>
      <p:sp>
        <p:nvSpPr>
          <p:cNvPr id="8" name="Rectangle 7">
            <a:extLst>
              <a:ext uri="{FF2B5EF4-FFF2-40B4-BE49-F238E27FC236}">
                <a16:creationId xmlns:a16="http://schemas.microsoft.com/office/drawing/2014/main" id="{73FAC364-9DAC-8342-996D-A4245B42F9FF}"/>
              </a:ext>
            </a:extLst>
          </p:cNvPr>
          <p:cNvSpPr/>
          <p:nvPr/>
        </p:nvSpPr>
        <p:spPr>
          <a:xfrm>
            <a:off x="0" y="0"/>
            <a:ext cx="12192000" cy="127635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p:cNvSpPr txBox="1"/>
          <p:nvPr/>
        </p:nvSpPr>
        <p:spPr>
          <a:xfrm>
            <a:off x="1705181" y="222676"/>
            <a:ext cx="8791659" cy="830997"/>
          </a:xfrm>
          <a:prstGeom prst="rect">
            <a:avLst/>
          </a:prstGeom>
          <a:noFill/>
        </p:spPr>
        <p:txBody>
          <a:bodyPr wrap="square" rtlCol="0">
            <a:spAutoFit/>
          </a:bodyPr>
          <a:lstStyle/>
          <a:p>
            <a:pPr lvl="0" algn="ctr"/>
            <a:r>
              <a:rPr lang="en-US" sz="2400" b="1">
                <a:solidFill>
                  <a:schemeClr val="bg1"/>
                </a:solidFill>
                <a:latin typeface="Open Sans SemiBold" pitchFamily="2" charset="0"/>
                <a:ea typeface="Open Sans SemiBold" pitchFamily="2" charset="0"/>
                <a:cs typeface="Open Sans SemiBold" pitchFamily="2" charset="0"/>
              </a:rPr>
              <a:t>The ATLS course provides one acceptable method for the safe, immediate management of trauma patients.</a:t>
            </a:r>
          </a:p>
        </p:txBody>
      </p:sp>
      <p:sp>
        <p:nvSpPr>
          <p:cNvPr id="5" name="TextBox 4">
            <a:extLst>
              <a:ext uri="{FF2B5EF4-FFF2-40B4-BE49-F238E27FC236}">
                <a16:creationId xmlns:a16="http://schemas.microsoft.com/office/drawing/2014/main" id="{E3A692DA-6253-190F-542F-633BAE904AD7}"/>
              </a:ext>
            </a:extLst>
          </p:cNvPr>
          <p:cNvSpPr txBox="1"/>
          <p:nvPr/>
        </p:nvSpPr>
        <p:spPr>
          <a:xfrm>
            <a:off x="11638621" y="6571280"/>
            <a:ext cx="553380" cy="246221"/>
          </a:xfrm>
          <a:prstGeom prst="rect">
            <a:avLst/>
          </a:prstGeom>
          <a:noFill/>
        </p:spPr>
        <p:txBody>
          <a:bodyPr wrap="square" rtlCol="0">
            <a:spAutoFit/>
          </a:bodyPr>
          <a:lstStyle/>
          <a:p>
            <a:r>
              <a:rPr lang="en-US" sz="1000" b="0" i="0">
                <a:solidFill>
                  <a:schemeClr val="bg1"/>
                </a:solidFill>
                <a:effectLst/>
                <a:latin typeface="Lato" panose="020F0502020204030203" pitchFamily="34" charset="77"/>
                <a:ea typeface="Open Sans" pitchFamily="2" charset="0"/>
                <a:cs typeface="Open Sans" pitchFamily="2" charset="0"/>
              </a:rPr>
              <a:t>©</a:t>
            </a:r>
            <a:r>
              <a:rPr lang="en-US" sz="1000" b="1">
                <a:solidFill>
                  <a:schemeClr val="bg1"/>
                </a:solidFill>
                <a:effectLst/>
                <a:latin typeface="Lato" panose="020F0502020204030203" pitchFamily="34" charset="77"/>
                <a:ea typeface="Open Sans" pitchFamily="2" charset="0"/>
                <a:cs typeface="Open Sans" pitchFamily="2" charset="0"/>
              </a:rPr>
              <a:t>ACS</a:t>
            </a:r>
          </a:p>
        </p:txBody>
      </p:sp>
      <p:pic>
        <p:nvPicPr>
          <p:cNvPr id="10" name="Picture 9" descr="A black and white logo&#10;&#10;Description automatically generated">
            <a:extLst>
              <a:ext uri="{FF2B5EF4-FFF2-40B4-BE49-F238E27FC236}">
                <a16:creationId xmlns:a16="http://schemas.microsoft.com/office/drawing/2014/main" id="{8C729803-8917-A09A-2A4F-A75899F0FE7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506916" y="5707030"/>
            <a:ext cx="2522303" cy="987360"/>
          </a:xfrm>
          <a:prstGeom prst="rect">
            <a:avLst/>
          </a:prstGeom>
          <a:effectLst>
            <a:outerShdw blurRad="50800" dist="38100" dir="2700000" algn="tl" rotWithShape="0">
              <a:prstClr val="black">
                <a:alpha val="40000"/>
              </a:prstClr>
            </a:outerShdw>
          </a:effectLst>
        </p:spPr>
      </p:pic>
    </p:spTree>
    <p:custDataLst>
      <p:tags r:id="rId1"/>
    </p:custDataLst>
    <p:extLst>
      <p:ext uri="{BB962C8B-B14F-4D97-AF65-F5344CB8AC3E}">
        <p14:creationId xmlns:p14="http://schemas.microsoft.com/office/powerpoint/2010/main" val="20763453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4">
            <a:extLst>
              <a:ext uri="{28A0092B-C50C-407E-A947-70E740481C1C}">
                <a14:useLocalDpi xmlns:a14="http://schemas.microsoft.com/office/drawing/2010/main" val="0"/>
              </a:ext>
            </a:extLst>
          </a:blip>
          <a:srcRect l="1998" r="2828"/>
          <a:stretch/>
        </p:blipFill>
        <p:spPr>
          <a:xfrm>
            <a:off x="5891582" y="2157314"/>
            <a:ext cx="5968634" cy="3527572"/>
          </a:xfrm>
          <a:prstGeom prst="rect">
            <a:avLst/>
          </a:prstGeom>
          <a:ln>
            <a:noFill/>
          </a:ln>
          <a:effectLst/>
        </p:spPr>
      </p:pic>
      <p:pic>
        <p:nvPicPr>
          <p:cNvPr id="4" name="Pictur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88934" y="2157314"/>
            <a:ext cx="5377392" cy="3527572"/>
          </a:xfrm>
          <a:prstGeom prst="rect">
            <a:avLst/>
          </a:prstGeom>
          <a:ln>
            <a:noFill/>
          </a:ln>
          <a:effectLst/>
        </p:spPr>
      </p:pic>
      <p:sp>
        <p:nvSpPr>
          <p:cNvPr id="5" name="Title 1">
            <a:extLst>
              <a:ext uri="{FF2B5EF4-FFF2-40B4-BE49-F238E27FC236}">
                <a16:creationId xmlns:a16="http://schemas.microsoft.com/office/drawing/2014/main" id="{EE64B556-C927-2EF3-1F7E-D08D302A8F4C}"/>
              </a:ext>
            </a:extLst>
          </p:cNvPr>
          <p:cNvSpPr txBox="1">
            <a:spLocks/>
          </p:cNvSpPr>
          <p:nvPr/>
        </p:nvSpPr>
        <p:spPr>
          <a:xfrm>
            <a:off x="388934" y="448793"/>
            <a:ext cx="6488575" cy="62917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0000"/>
              </a:lnSpc>
            </a:pPr>
            <a:r>
              <a:rPr lang="en-US" sz="2600" b="1">
                <a:solidFill>
                  <a:srgbClr val="152C5D"/>
                </a:solidFill>
                <a:latin typeface="Open Sans" pitchFamily="2" charset="0"/>
                <a:ea typeface="Open Sans" pitchFamily="2" charset="0"/>
                <a:cs typeface="Open Sans" pitchFamily="2" charset="0"/>
              </a:rPr>
              <a:t>The Beginning: </a:t>
            </a:r>
            <a:br>
              <a:rPr lang="en-US" sz="2600" b="1">
                <a:solidFill>
                  <a:srgbClr val="152C5D"/>
                </a:solidFill>
                <a:latin typeface="Open Sans" pitchFamily="2" charset="0"/>
                <a:ea typeface="Open Sans" pitchFamily="2" charset="0"/>
                <a:cs typeface="Open Sans" pitchFamily="2" charset="0"/>
              </a:rPr>
            </a:br>
            <a:r>
              <a:rPr lang="en-US" sz="2600" b="1">
                <a:solidFill>
                  <a:srgbClr val="F04424"/>
                </a:solidFill>
                <a:latin typeface="Open Sans" pitchFamily="2" charset="0"/>
                <a:ea typeface="Open Sans" pitchFamily="2" charset="0"/>
                <a:cs typeface="Open Sans" pitchFamily="2" charset="0"/>
              </a:rPr>
              <a:t>Tragedy and Challenge</a:t>
            </a:r>
          </a:p>
        </p:txBody>
      </p:sp>
      <p:sp>
        <p:nvSpPr>
          <p:cNvPr id="6" name="Rectangle 5">
            <a:extLst>
              <a:ext uri="{FF2B5EF4-FFF2-40B4-BE49-F238E27FC236}">
                <a16:creationId xmlns:a16="http://schemas.microsoft.com/office/drawing/2014/main" id="{6949B128-286C-EC74-2BBA-5EB31E979053}"/>
              </a:ext>
            </a:extLst>
          </p:cNvPr>
          <p:cNvSpPr/>
          <p:nvPr/>
        </p:nvSpPr>
        <p:spPr>
          <a:xfrm>
            <a:off x="5162550" y="0"/>
            <a:ext cx="7029450" cy="1249314"/>
          </a:xfrm>
          <a:prstGeom prst="rect">
            <a:avLst/>
          </a:prstGeom>
          <a:solidFill>
            <a:srgbClr val="152C5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22ED5543-45A6-1AF9-D641-C37D1C957854}"/>
              </a:ext>
            </a:extLst>
          </p:cNvPr>
          <p:cNvSpPr txBox="1"/>
          <p:nvPr/>
        </p:nvSpPr>
        <p:spPr>
          <a:xfrm>
            <a:off x="11638621" y="6571280"/>
            <a:ext cx="553380" cy="246221"/>
          </a:xfrm>
          <a:prstGeom prst="rect">
            <a:avLst/>
          </a:prstGeom>
          <a:noFill/>
        </p:spPr>
        <p:txBody>
          <a:bodyPr wrap="square" rtlCol="0">
            <a:spAutoFit/>
          </a:bodyPr>
          <a:lstStyle/>
          <a:p>
            <a:r>
              <a:rPr lang="en-US" sz="1000" b="0" i="0">
                <a:solidFill>
                  <a:schemeClr val="bg1">
                    <a:lumMod val="50000"/>
                  </a:schemeClr>
                </a:solidFill>
                <a:effectLst/>
                <a:latin typeface="Lato" panose="020F0502020204030203" pitchFamily="34" charset="77"/>
                <a:ea typeface="Open Sans" pitchFamily="2" charset="0"/>
                <a:cs typeface="Open Sans" pitchFamily="2" charset="0"/>
              </a:rPr>
              <a:t>©</a:t>
            </a:r>
            <a:r>
              <a:rPr lang="en-US" sz="1000" b="1">
                <a:solidFill>
                  <a:schemeClr val="bg1">
                    <a:lumMod val="50000"/>
                  </a:schemeClr>
                </a:solidFill>
                <a:effectLst/>
                <a:latin typeface="Lato" panose="020F0502020204030203" pitchFamily="34" charset="77"/>
                <a:ea typeface="Open Sans" pitchFamily="2" charset="0"/>
                <a:cs typeface="Open Sans" pitchFamily="2" charset="0"/>
              </a:rPr>
              <a:t>ACS</a:t>
            </a:r>
          </a:p>
        </p:txBody>
      </p:sp>
      <p:pic>
        <p:nvPicPr>
          <p:cNvPr id="9" name="Picture 8" descr="A black and white logo&#10;&#10;Description automatically generated">
            <a:extLst>
              <a:ext uri="{FF2B5EF4-FFF2-40B4-BE49-F238E27FC236}">
                <a16:creationId xmlns:a16="http://schemas.microsoft.com/office/drawing/2014/main" id="{24AA6CB7-4632-971A-E9E9-53A9663089A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393008" y="130977"/>
            <a:ext cx="2522303" cy="987360"/>
          </a:xfrm>
          <a:prstGeom prst="rect">
            <a:avLst/>
          </a:prstGeom>
          <a:effectLst>
            <a:outerShdw blurRad="50800" dist="38100" dir="2700000" algn="tl" rotWithShape="0">
              <a:prstClr val="black">
                <a:alpha val="40000"/>
              </a:prstClr>
            </a:outerShdw>
          </a:effectLst>
        </p:spPr>
      </p:pic>
    </p:spTree>
    <p:custDataLst>
      <p:tags r:id="rId1"/>
    </p:custDataLst>
    <p:extLst>
      <p:ext uri="{BB962C8B-B14F-4D97-AF65-F5344CB8AC3E}">
        <p14:creationId xmlns:p14="http://schemas.microsoft.com/office/powerpoint/2010/main" val="21097274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A black and blue rectangle&#10;&#10;Description automatically generated">
            <a:extLst>
              <a:ext uri="{FF2B5EF4-FFF2-40B4-BE49-F238E27FC236}">
                <a16:creationId xmlns:a16="http://schemas.microsoft.com/office/drawing/2014/main" id="{9BF71EA3-9BDB-629B-4D7E-1DAF5E0E5661}"/>
              </a:ext>
            </a:extLst>
          </p:cNvPr>
          <p:cNvPicPr>
            <a:picLocks noChangeAspect="1"/>
          </p:cNvPicPr>
          <p:nvPr/>
        </p:nvPicPr>
        <p:blipFill rotWithShape="1">
          <a:blip r:embed="rId4"/>
          <a:srcRect r="75707"/>
          <a:stretch/>
        </p:blipFill>
        <p:spPr>
          <a:xfrm>
            <a:off x="-1" y="0"/>
            <a:ext cx="7036904" cy="6858000"/>
          </a:xfrm>
          <a:prstGeom prst="rect">
            <a:avLst/>
          </a:prstGeom>
        </p:spPr>
      </p:pic>
      <p:sp>
        <p:nvSpPr>
          <p:cNvPr id="4" name="Rectangle 3">
            <a:extLst>
              <a:ext uri="{FF2B5EF4-FFF2-40B4-BE49-F238E27FC236}">
                <a16:creationId xmlns:a16="http://schemas.microsoft.com/office/drawing/2014/main" id="{839E628D-DDBF-A060-E484-E8EB62BE9498}"/>
              </a:ext>
            </a:extLst>
          </p:cNvPr>
          <p:cNvSpPr/>
          <p:nvPr/>
        </p:nvSpPr>
        <p:spPr>
          <a:xfrm>
            <a:off x="6096000" y="0"/>
            <a:ext cx="6096000" cy="6858000"/>
          </a:xfrm>
          <a:prstGeom prst="rect">
            <a:avLst/>
          </a:prstGeom>
          <a:solidFill>
            <a:srgbClr val="F4F7F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p:cNvSpPr/>
          <p:nvPr/>
        </p:nvSpPr>
        <p:spPr>
          <a:xfrm>
            <a:off x="7345464" y="720298"/>
            <a:ext cx="4478343" cy="5609613"/>
          </a:xfrm>
          <a:prstGeom prst="rect">
            <a:avLst/>
          </a:prstGeom>
        </p:spPr>
        <p:txBody>
          <a:bodyPr wrap="square">
            <a:spAutoFit/>
          </a:bodyPr>
          <a:lstStyle/>
          <a:p>
            <a:pPr>
              <a:lnSpc>
                <a:spcPts val="3560"/>
              </a:lnSpc>
            </a:pPr>
            <a:r>
              <a:rPr lang="en-US" sz="2800" i="1">
                <a:latin typeface="Open Sans" pitchFamily="2" charset="0"/>
                <a:ea typeface="Open Sans" pitchFamily="2" charset="0"/>
                <a:cs typeface="Open Sans" pitchFamily="2" charset="0"/>
              </a:rPr>
              <a:t>“When I can provide better care in the field with limited resources than what my children and I received at the primary care facility, there is something wrong with the system, and the system has to be changed.”</a:t>
            </a:r>
          </a:p>
          <a:p>
            <a:pPr>
              <a:lnSpc>
                <a:spcPts val="3560"/>
              </a:lnSpc>
            </a:pPr>
            <a:r>
              <a:rPr lang="en-US" sz="2800" i="1">
                <a:latin typeface="Open Sans" pitchFamily="2" charset="0"/>
                <a:ea typeface="Open Sans" pitchFamily="2" charset="0"/>
                <a:cs typeface="Open Sans" pitchFamily="2" charset="0"/>
              </a:rPr>
              <a:t>                 </a:t>
            </a:r>
          </a:p>
          <a:p>
            <a:pPr>
              <a:lnSpc>
                <a:spcPts val="3560"/>
              </a:lnSpc>
            </a:pPr>
            <a:r>
              <a:rPr lang="en-US" sz="2800" b="1" i="1">
                <a:solidFill>
                  <a:srgbClr val="152C5D"/>
                </a:solidFill>
                <a:latin typeface="Open Sans" pitchFamily="2" charset="0"/>
                <a:ea typeface="Open Sans" pitchFamily="2" charset="0"/>
                <a:cs typeface="Open Sans" pitchFamily="2" charset="0"/>
              </a:rPr>
              <a:t> James </a:t>
            </a:r>
            <a:r>
              <a:rPr lang="en-US" sz="2800" b="1" i="1" err="1">
                <a:solidFill>
                  <a:srgbClr val="152C5D"/>
                </a:solidFill>
                <a:latin typeface="Open Sans" pitchFamily="2" charset="0"/>
                <a:ea typeface="Open Sans" pitchFamily="2" charset="0"/>
                <a:cs typeface="Open Sans" pitchFamily="2" charset="0"/>
              </a:rPr>
              <a:t>Styner</a:t>
            </a:r>
            <a:r>
              <a:rPr lang="en-US" sz="2800" b="1" i="1">
                <a:solidFill>
                  <a:srgbClr val="152C5D"/>
                </a:solidFill>
                <a:latin typeface="Open Sans" pitchFamily="2" charset="0"/>
                <a:ea typeface="Open Sans" pitchFamily="2" charset="0"/>
                <a:cs typeface="Open Sans" pitchFamily="2" charset="0"/>
              </a:rPr>
              <a:t>, MD, FACS (1977)</a:t>
            </a:r>
          </a:p>
        </p:txBody>
      </p:sp>
      <p:pic>
        <p:nvPicPr>
          <p:cNvPr id="5" name="Picture 4" descr="Dr-Styner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33543" y="720298"/>
            <a:ext cx="6496961" cy="367219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 name="TextBox 1">
            <a:extLst>
              <a:ext uri="{FF2B5EF4-FFF2-40B4-BE49-F238E27FC236}">
                <a16:creationId xmlns:a16="http://schemas.microsoft.com/office/drawing/2014/main" id="{EE86E8E0-7F36-F384-934B-A7CDFE49FD02}"/>
              </a:ext>
            </a:extLst>
          </p:cNvPr>
          <p:cNvSpPr txBox="1"/>
          <p:nvPr/>
        </p:nvSpPr>
        <p:spPr>
          <a:xfrm>
            <a:off x="368193" y="4576142"/>
            <a:ext cx="5811734" cy="2008242"/>
          </a:xfrm>
          <a:prstGeom prst="rect">
            <a:avLst/>
          </a:prstGeom>
          <a:noFill/>
        </p:spPr>
        <p:txBody>
          <a:bodyPr wrap="square" rtlCol="0">
            <a:spAutoFit/>
          </a:bodyPr>
          <a:lstStyle/>
          <a:p>
            <a:pPr marL="285750" indent="-285750">
              <a:spcAft>
                <a:spcPts val="300"/>
              </a:spcAft>
              <a:buFont typeface="Arial" panose="020B0604020202020204" pitchFamily="34" charset="0"/>
              <a:buChar char="•"/>
            </a:pPr>
            <a:r>
              <a:rPr lang="en-US" sz="1600" b="1">
                <a:solidFill>
                  <a:schemeClr val="bg1"/>
                </a:solidFill>
                <a:latin typeface="Open Sans" pitchFamily="2" charset="0"/>
                <a:ea typeface="Open Sans" pitchFamily="2" charset="0"/>
                <a:cs typeface="Open Sans" pitchFamily="2" charset="0"/>
              </a:rPr>
              <a:t>Surgeons and physicians in Nebraska</a:t>
            </a:r>
          </a:p>
          <a:p>
            <a:pPr marL="285750" indent="-285750">
              <a:spcAft>
                <a:spcPts val="300"/>
              </a:spcAft>
              <a:buFont typeface="Arial" panose="020B0604020202020204" pitchFamily="34" charset="0"/>
              <a:buChar char="•"/>
            </a:pPr>
            <a:r>
              <a:rPr lang="en-US" sz="1600" b="1">
                <a:solidFill>
                  <a:schemeClr val="bg1"/>
                </a:solidFill>
                <a:latin typeface="Open Sans" pitchFamily="2" charset="0"/>
                <a:ea typeface="Open Sans" pitchFamily="2" charset="0"/>
                <a:cs typeface="Open Sans" pitchFamily="2" charset="0"/>
              </a:rPr>
              <a:t>Lincoln Medical Education Foundation</a:t>
            </a:r>
          </a:p>
          <a:p>
            <a:pPr marL="285750" indent="-285750">
              <a:spcAft>
                <a:spcPts val="300"/>
              </a:spcAft>
              <a:buFont typeface="Arial" panose="020B0604020202020204" pitchFamily="34" charset="0"/>
              <a:buChar char="•"/>
            </a:pPr>
            <a:r>
              <a:rPr lang="en-US" sz="1600" b="1">
                <a:solidFill>
                  <a:schemeClr val="bg1"/>
                </a:solidFill>
                <a:latin typeface="Open Sans" pitchFamily="2" charset="0"/>
                <a:ea typeface="Open Sans" pitchFamily="2" charset="0"/>
                <a:cs typeface="Open Sans" pitchFamily="2" charset="0"/>
              </a:rPr>
              <a:t>Lincoln Area Mobile Heart Team nurses</a:t>
            </a:r>
          </a:p>
          <a:p>
            <a:pPr marL="285750" indent="-285750">
              <a:spcAft>
                <a:spcPts val="300"/>
              </a:spcAft>
              <a:buFont typeface="Arial" panose="020B0604020202020204" pitchFamily="34" charset="0"/>
              <a:buChar char="•"/>
            </a:pPr>
            <a:r>
              <a:rPr lang="en-US" sz="1600" b="1">
                <a:solidFill>
                  <a:schemeClr val="bg1"/>
                </a:solidFill>
                <a:latin typeface="Open Sans" pitchFamily="2" charset="0"/>
                <a:ea typeface="Open Sans" pitchFamily="2" charset="0"/>
                <a:cs typeface="Open Sans" pitchFamily="2" charset="0"/>
              </a:rPr>
              <a:t>University of Nebraska Medical Center</a:t>
            </a:r>
          </a:p>
          <a:p>
            <a:pPr marL="285750" indent="-285750">
              <a:spcAft>
                <a:spcPts val="300"/>
              </a:spcAft>
              <a:buFont typeface="Arial" panose="020B0604020202020204" pitchFamily="34" charset="0"/>
              <a:buChar char="•"/>
            </a:pPr>
            <a:r>
              <a:rPr lang="en-US" sz="1600" b="1">
                <a:solidFill>
                  <a:schemeClr val="bg1"/>
                </a:solidFill>
                <a:latin typeface="Open Sans" pitchFamily="2" charset="0"/>
                <a:ea typeface="Open Sans" pitchFamily="2" charset="0"/>
                <a:cs typeface="Open Sans" pitchFamily="2" charset="0"/>
              </a:rPr>
              <a:t>Nebraska State Committee on Trauma of the American College of Surgeons</a:t>
            </a:r>
          </a:p>
          <a:p>
            <a:pPr marL="285750" indent="-285750">
              <a:spcAft>
                <a:spcPts val="300"/>
              </a:spcAft>
              <a:buFont typeface="Arial" panose="020B0604020202020204" pitchFamily="34" charset="0"/>
              <a:buChar char="•"/>
            </a:pPr>
            <a:r>
              <a:rPr lang="en-US" sz="1600" b="1">
                <a:solidFill>
                  <a:schemeClr val="bg1"/>
                </a:solidFill>
                <a:latin typeface="Open Sans" pitchFamily="2" charset="0"/>
                <a:ea typeface="Open Sans" pitchFamily="2" charset="0"/>
                <a:cs typeface="Open Sans" pitchFamily="2" charset="0"/>
              </a:rPr>
              <a:t>Southeast Nebraska Emergency Medical Services</a:t>
            </a:r>
          </a:p>
        </p:txBody>
      </p:sp>
      <p:cxnSp>
        <p:nvCxnSpPr>
          <p:cNvPr id="10" name="Straight Connector 9">
            <a:extLst>
              <a:ext uri="{FF2B5EF4-FFF2-40B4-BE49-F238E27FC236}">
                <a16:creationId xmlns:a16="http://schemas.microsoft.com/office/drawing/2014/main" id="{3EC4AAB2-2D48-456A-0F32-32E0AEA447DF}"/>
              </a:ext>
            </a:extLst>
          </p:cNvPr>
          <p:cNvCxnSpPr>
            <a:cxnSpLocks/>
          </p:cNvCxnSpPr>
          <p:nvPr/>
        </p:nvCxnSpPr>
        <p:spPr>
          <a:xfrm>
            <a:off x="7424976" y="5120686"/>
            <a:ext cx="2060814" cy="0"/>
          </a:xfrm>
          <a:prstGeom prst="line">
            <a:avLst/>
          </a:prstGeom>
          <a:ln w="38100">
            <a:solidFill>
              <a:srgbClr val="E62625"/>
            </a:solidFill>
          </a:ln>
        </p:spPr>
        <p:style>
          <a:lnRef idx="3">
            <a:schemeClr val="dk1"/>
          </a:lnRef>
          <a:fillRef idx="0">
            <a:schemeClr val="dk1"/>
          </a:fillRef>
          <a:effectRef idx="2">
            <a:schemeClr val="dk1"/>
          </a:effectRef>
          <a:fontRef idx="minor">
            <a:schemeClr val="tx1"/>
          </a:fontRef>
        </p:style>
      </p:cxnSp>
      <p:sp>
        <p:nvSpPr>
          <p:cNvPr id="6" name="TextBox 5">
            <a:extLst>
              <a:ext uri="{FF2B5EF4-FFF2-40B4-BE49-F238E27FC236}">
                <a16:creationId xmlns:a16="http://schemas.microsoft.com/office/drawing/2014/main" id="{2BF41D39-19E1-DE0D-5969-88D85A049497}"/>
              </a:ext>
            </a:extLst>
          </p:cNvPr>
          <p:cNvSpPr txBox="1"/>
          <p:nvPr/>
        </p:nvSpPr>
        <p:spPr>
          <a:xfrm>
            <a:off x="11638621" y="6571280"/>
            <a:ext cx="553380" cy="246221"/>
          </a:xfrm>
          <a:prstGeom prst="rect">
            <a:avLst/>
          </a:prstGeom>
          <a:noFill/>
        </p:spPr>
        <p:txBody>
          <a:bodyPr wrap="square" rtlCol="0">
            <a:spAutoFit/>
          </a:bodyPr>
          <a:lstStyle/>
          <a:p>
            <a:r>
              <a:rPr lang="en-US" sz="1000" b="0" i="0">
                <a:solidFill>
                  <a:schemeClr val="bg1">
                    <a:lumMod val="50000"/>
                  </a:schemeClr>
                </a:solidFill>
                <a:effectLst/>
                <a:latin typeface="Lato" panose="020F0502020204030203" pitchFamily="34" charset="77"/>
                <a:ea typeface="Open Sans" pitchFamily="2" charset="0"/>
                <a:cs typeface="Open Sans" pitchFamily="2" charset="0"/>
              </a:rPr>
              <a:t>©</a:t>
            </a:r>
            <a:r>
              <a:rPr lang="en-US" sz="1000" b="1">
                <a:solidFill>
                  <a:schemeClr val="bg1">
                    <a:lumMod val="50000"/>
                  </a:schemeClr>
                </a:solidFill>
                <a:effectLst/>
                <a:latin typeface="Lato" panose="020F0502020204030203" pitchFamily="34" charset="77"/>
                <a:ea typeface="Open Sans" pitchFamily="2" charset="0"/>
                <a:cs typeface="Open Sans" pitchFamily="2" charset="0"/>
              </a:rPr>
              <a:t>ACS</a:t>
            </a:r>
          </a:p>
        </p:txBody>
      </p:sp>
    </p:spTree>
    <p:custDataLst>
      <p:tags r:id="rId1"/>
    </p:custDataLst>
    <p:extLst>
      <p:ext uri="{BB962C8B-B14F-4D97-AF65-F5344CB8AC3E}">
        <p14:creationId xmlns:p14="http://schemas.microsoft.com/office/powerpoint/2010/main" val="33325807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black and blue rectangle&#10;&#10;Description automatically generated">
            <a:extLst>
              <a:ext uri="{FF2B5EF4-FFF2-40B4-BE49-F238E27FC236}">
                <a16:creationId xmlns:a16="http://schemas.microsoft.com/office/drawing/2014/main" id="{09E34F4B-CDAB-C800-F8C8-322D8097161F}"/>
              </a:ext>
            </a:extLst>
          </p:cNvPr>
          <p:cNvPicPr>
            <a:picLocks noChangeAspect="1"/>
          </p:cNvPicPr>
          <p:nvPr/>
        </p:nvPicPr>
        <p:blipFill>
          <a:blip r:embed="rId4"/>
          <a:stretch>
            <a:fillRect/>
          </a:stretch>
        </p:blipFill>
        <p:spPr>
          <a:xfrm>
            <a:off x="0" y="0"/>
            <a:ext cx="12192000" cy="6858000"/>
          </a:xfrm>
          <a:prstGeom prst="rect">
            <a:avLst/>
          </a:prstGeom>
        </p:spPr>
      </p:pic>
      <p:sp>
        <p:nvSpPr>
          <p:cNvPr id="5" name="TextBox 4">
            <a:extLst>
              <a:ext uri="{FF2B5EF4-FFF2-40B4-BE49-F238E27FC236}">
                <a16:creationId xmlns:a16="http://schemas.microsoft.com/office/drawing/2014/main" id="{D2AFA53F-DE18-60CB-E8AE-00E5D6B8CC9A}"/>
              </a:ext>
            </a:extLst>
          </p:cNvPr>
          <p:cNvSpPr txBox="1"/>
          <p:nvPr/>
        </p:nvSpPr>
        <p:spPr>
          <a:xfrm>
            <a:off x="286970" y="935659"/>
            <a:ext cx="2413353" cy="984885"/>
          </a:xfrm>
          <a:prstGeom prst="rect">
            <a:avLst/>
          </a:prstGeom>
          <a:noFill/>
        </p:spPr>
        <p:txBody>
          <a:bodyPr wrap="square" rtlCol="0">
            <a:spAutoFit/>
          </a:bodyPr>
          <a:lstStyle/>
          <a:p>
            <a:r>
              <a:rPr lang="en-US" sz="2900" b="1">
                <a:solidFill>
                  <a:schemeClr val="bg1"/>
                </a:solidFill>
                <a:latin typeface="Open Sans" pitchFamily="2" charset="0"/>
                <a:ea typeface="Open Sans" pitchFamily="2" charset="0"/>
                <a:cs typeface="Open Sans" pitchFamily="2" charset="0"/>
              </a:rPr>
              <a:t>A New Way to Think</a:t>
            </a:r>
            <a:endParaRPr lang="en-US" sz="2900" b="1">
              <a:solidFill>
                <a:srgbClr val="E62625"/>
              </a:solidFill>
              <a:latin typeface="Open Sans" pitchFamily="2" charset="0"/>
              <a:ea typeface="Open Sans" pitchFamily="2" charset="0"/>
              <a:cs typeface="Open Sans" pitchFamily="2" charset="0"/>
            </a:endParaRPr>
          </a:p>
        </p:txBody>
      </p:sp>
      <p:cxnSp>
        <p:nvCxnSpPr>
          <p:cNvPr id="6" name="Straight Connector 5">
            <a:extLst>
              <a:ext uri="{FF2B5EF4-FFF2-40B4-BE49-F238E27FC236}">
                <a16:creationId xmlns:a16="http://schemas.microsoft.com/office/drawing/2014/main" id="{4217169B-9B35-5C5C-C7ED-460561184FCA}"/>
              </a:ext>
            </a:extLst>
          </p:cNvPr>
          <p:cNvCxnSpPr>
            <a:cxnSpLocks/>
          </p:cNvCxnSpPr>
          <p:nvPr/>
        </p:nvCxnSpPr>
        <p:spPr>
          <a:xfrm>
            <a:off x="341655" y="2204503"/>
            <a:ext cx="2339213" cy="0"/>
          </a:xfrm>
          <a:prstGeom prst="line">
            <a:avLst/>
          </a:prstGeom>
          <a:ln w="38100">
            <a:solidFill>
              <a:srgbClr val="E62625"/>
            </a:solidFill>
          </a:ln>
        </p:spPr>
        <p:style>
          <a:lnRef idx="3">
            <a:schemeClr val="dk1"/>
          </a:lnRef>
          <a:fillRef idx="0">
            <a:schemeClr val="dk1"/>
          </a:fillRef>
          <a:effectRef idx="2">
            <a:schemeClr val="dk1"/>
          </a:effectRef>
          <a:fontRef idx="minor">
            <a:schemeClr val="tx1"/>
          </a:fontRef>
        </p:style>
      </p:cxnSp>
      <p:sp>
        <p:nvSpPr>
          <p:cNvPr id="7" name="Oval 6">
            <a:extLst>
              <a:ext uri="{FF2B5EF4-FFF2-40B4-BE49-F238E27FC236}">
                <a16:creationId xmlns:a16="http://schemas.microsoft.com/office/drawing/2014/main" id="{F56A81B4-E1CB-CD0F-8F2D-419B30630E13}"/>
              </a:ext>
            </a:extLst>
          </p:cNvPr>
          <p:cNvSpPr/>
          <p:nvPr/>
        </p:nvSpPr>
        <p:spPr>
          <a:xfrm>
            <a:off x="3512466" y="1290103"/>
            <a:ext cx="914400" cy="914400"/>
          </a:xfrm>
          <a:prstGeom prst="ellipse">
            <a:avLst/>
          </a:prstGeom>
          <a:solidFill>
            <a:srgbClr val="F0442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97AA504F-2AB5-AFE5-CAC5-6FB1F8DEFFBC}"/>
              </a:ext>
            </a:extLst>
          </p:cNvPr>
          <p:cNvSpPr txBox="1"/>
          <p:nvPr/>
        </p:nvSpPr>
        <p:spPr>
          <a:xfrm>
            <a:off x="3714273" y="1484997"/>
            <a:ext cx="494180" cy="538609"/>
          </a:xfrm>
          <a:prstGeom prst="rect">
            <a:avLst/>
          </a:prstGeom>
          <a:noFill/>
        </p:spPr>
        <p:txBody>
          <a:bodyPr wrap="square" rtlCol="0">
            <a:spAutoFit/>
          </a:bodyPr>
          <a:lstStyle/>
          <a:p>
            <a:pPr algn="ctr"/>
            <a:r>
              <a:rPr lang="en-US" sz="2900" b="1">
                <a:solidFill>
                  <a:schemeClr val="bg1"/>
                </a:solidFill>
                <a:latin typeface="Open Sans" pitchFamily="2" charset="0"/>
                <a:ea typeface="Open Sans" pitchFamily="2" charset="0"/>
                <a:cs typeface="Open Sans" pitchFamily="2" charset="0"/>
              </a:rPr>
              <a:t>1</a:t>
            </a:r>
            <a:endParaRPr lang="en-US" sz="2900" b="1">
              <a:solidFill>
                <a:srgbClr val="E62625"/>
              </a:solidFill>
              <a:latin typeface="Open Sans" pitchFamily="2" charset="0"/>
              <a:ea typeface="Open Sans" pitchFamily="2" charset="0"/>
              <a:cs typeface="Open Sans" pitchFamily="2" charset="0"/>
            </a:endParaRPr>
          </a:p>
        </p:txBody>
      </p:sp>
      <p:sp>
        <p:nvSpPr>
          <p:cNvPr id="9" name="Title 1">
            <a:extLst>
              <a:ext uri="{FF2B5EF4-FFF2-40B4-BE49-F238E27FC236}">
                <a16:creationId xmlns:a16="http://schemas.microsoft.com/office/drawing/2014/main" id="{BB18A01C-F329-A028-D1B9-29F8BB141332}"/>
              </a:ext>
            </a:extLst>
          </p:cNvPr>
          <p:cNvSpPr txBox="1">
            <a:spLocks/>
          </p:cNvSpPr>
          <p:nvPr/>
        </p:nvSpPr>
        <p:spPr>
          <a:xfrm>
            <a:off x="4617098" y="1403339"/>
            <a:ext cx="6488575" cy="62917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0000"/>
              </a:lnSpc>
            </a:pPr>
            <a:r>
              <a:rPr lang="en-US" sz="2600">
                <a:latin typeface="Open Sans" pitchFamily="2" charset="0"/>
                <a:ea typeface="Open Sans" pitchFamily="2" charset="0"/>
                <a:cs typeface="Open Sans" pitchFamily="2" charset="0"/>
              </a:rPr>
              <a:t>Treat the greatest threat to life first.</a:t>
            </a:r>
          </a:p>
        </p:txBody>
      </p:sp>
      <p:sp>
        <p:nvSpPr>
          <p:cNvPr id="10" name="Oval 9">
            <a:extLst>
              <a:ext uri="{FF2B5EF4-FFF2-40B4-BE49-F238E27FC236}">
                <a16:creationId xmlns:a16="http://schemas.microsoft.com/office/drawing/2014/main" id="{4F688A8F-A461-5F5A-190C-0EFA1E16017C}"/>
              </a:ext>
            </a:extLst>
          </p:cNvPr>
          <p:cNvSpPr/>
          <p:nvPr/>
        </p:nvSpPr>
        <p:spPr>
          <a:xfrm>
            <a:off x="3512466" y="2880364"/>
            <a:ext cx="914400" cy="914400"/>
          </a:xfrm>
          <a:prstGeom prst="ellipse">
            <a:avLst/>
          </a:prstGeom>
          <a:solidFill>
            <a:srgbClr val="F0442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3763EA7F-484C-D6E1-8370-F84822063261}"/>
              </a:ext>
            </a:extLst>
          </p:cNvPr>
          <p:cNvSpPr txBox="1"/>
          <p:nvPr/>
        </p:nvSpPr>
        <p:spPr>
          <a:xfrm>
            <a:off x="3714273" y="3089999"/>
            <a:ext cx="494180" cy="538609"/>
          </a:xfrm>
          <a:prstGeom prst="rect">
            <a:avLst/>
          </a:prstGeom>
          <a:noFill/>
        </p:spPr>
        <p:txBody>
          <a:bodyPr wrap="square" rtlCol="0">
            <a:spAutoFit/>
          </a:bodyPr>
          <a:lstStyle/>
          <a:p>
            <a:pPr algn="ctr"/>
            <a:r>
              <a:rPr lang="en-US" sz="2900" b="1">
                <a:solidFill>
                  <a:schemeClr val="bg1"/>
                </a:solidFill>
                <a:latin typeface="Open Sans" pitchFamily="2" charset="0"/>
                <a:ea typeface="Open Sans" pitchFamily="2" charset="0"/>
                <a:cs typeface="Open Sans" pitchFamily="2" charset="0"/>
              </a:rPr>
              <a:t>2</a:t>
            </a:r>
            <a:endParaRPr lang="en-US" sz="2900" b="1">
              <a:solidFill>
                <a:srgbClr val="E62625"/>
              </a:solidFill>
              <a:latin typeface="Open Sans" pitchFamily="2" charset="0"/>
              <a:ea typeface="Open Sans" pitchFamily="2" charset="0"/>
              <a:cs typeface="Open Sans" pitchFamily="2" charset="0"/>
            </a:endParaRPr>
          </a:p>
        </p:txBody>
      </p:sp>
      <p:sp>
        <p:nvSpPr>
          <p:cNvPr id="12" name="Title 1">
            <a:extLst>
              <a:ext uri="{FF2B5EF4-FFF2-40B4-BE49-F238E27FC236}">
                <a16:creationId xmlns:a16="http://schemas.microsoft.com/office/drawing/2014/main" id="{942AD639-D208-9308-7DC6-7C9EFBFAA750}"/>
              </a:ext>
            </a:extLst>
          </p:cNvPr>
          <p:cNvSpPr txBox="1">
            <a:spLocks/>
          </p:cNvSpPr>
          <p:nvPr/>
        </p:nvSpPr>
        <p:spPr>
          <a:xfrm>
            <a:off x="4617098" y="3000323"/>
            <a:ext cx="7163777" cy="62917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lvl="0" algn="l" defTabSz="914400" rtl="0" eaLnBrk="1" latinLnBrk="0" hangingPunct="1">
              <a:lnSpc>
                <a:spcPct val="100000"/>
              </a:lnSpc>
              <a:spcBef>
                <a:spcPct val="0"/>
              </a:spcBef>
              <a:buNone/>
            </a:pPr>
            <a:r>
              <a:rPr lang="en-US" sz="2600" kern="1200">
                <a:solidFill>
                  <a:schemeClr val="tx1"/>
                </a:solidFill>
                <a:latin typeface="Open Sans" pitchFamily="2" charset="0"/>
                <a:ea typeface="Open Sans" pitchFamily="2" charset="0"/>
                <a:cs typeface="Open Sans" pitchFamily="2" charset="0"/>
              </a:rPr>
              <a:t>Lack of a definitive diagnosis should not delay the application of indicated treatment.</a:t>
            </a:r>
          </a:p>
        </p:txBody>
      </p:sp>
      <p:sp>
        <p:nvSpPr>
          <p:cNvPr id="13" name="Oval 12">
            <a:extLst>
              <a:ext uri="{FF2B5EF4-FFF2-40B4-BE49-F238E27FC236}">
                <a16:creationId xmlns:a16="http://schemas.microsoft.com/office/drawing/2014/main" id="{92DD47AB-4391-452C-A85D-93DA723D2CB4}"/>
              </a:ext>
            </a:extLst>
          </p:cNvPr>
          <p:cNvSpPr/>
          <p:nvPr/>
        </p:nvSpPr>
        <p:spPr>
          <a:xfrm>
            <a:off x="3512466" y="4538850"/>
            <a:ext cx="914400" cy="914400"/>
          </a:xfrm>
          <a:prstGeom prst="ellipse">
            <a:avLst/>
          </a:prstGeom>
          <a:solidFill>
            <a:srgbClr val="F0442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33441695-4F99-D6FF-C383-2EE017C18B9F}"/>
              </a:ext>
            </a:extLst>
          </p:cNvPr>
          <p:cNvSpPr txBox="1"/>
          <p:nvPr/>
        </p:nvSpPr>
        <p:spPr>
          <a:xfrm>
            <a:off x="3725290" y="4733923"/>
            <a:ext cx="494180" cy="538609"/>
          </a:xfrm>
          <a:prstGeom prst="rect">
            <a:avLst/>
          </a:prstGeom>
          <a:noFill/>
        </p:spPr>
        <p:txBody>
          <a:bodyPr wrap="square" rtlCol="0">
            <a:spAutoFit/>
          </a:bodyPr>
          <a:lstStyle/>
          <a:p>
            <a:pPr algn="ctr"/>
            <a:r>
              <a:rPr lang="en-US" sz="2900" b="1">
                <a:solidFill>
                  <a:schemeClr val="bg1"/>
                </a:solidFill>
                <a:latin typeface="Open Sans" pitchFamily="2" charset="0"/>
                <a:ea typeface="Open Sans" pitchFamily="2" charset="0"/>
                <a:cs typeface="Open Sans" pitchFamily="2" charset="0"/>
              </a:rPr>
              <a:t>3</a:t>
            </a:r>
            <a:endParaRPr lang="en-US" sz="2900" b="1">
              <a:solidFill>
                <a:srgbClr val="E62625"/>
              </a:solidFill>
              <a:latin typeface="Open Sans" pitchFamily="2" charset="0"/>
              <a:ea typeface="Open Sans" pitchFamily="2" charset="0"/>
              <a:cs typeface="Open Sans" pitchFamily="2" charset="0"/>
            </a:endParaRPr>
          </a:p>
        </p:txBody>
      </p:sp>
      <p:sp>
        <p:nvSpPr>
          <p:cNvPr id="15" name="Title 1">
            <a:extLst>
              <a:ext uri="{FF2B5EF4-FFF2-40B4-BE49-F238E27FC236}">
                <a16:creationId xmlns:a16="http://schemas.microsoft.com/office/drawing/2014/main" id="{DD8D557F-87D5-6185-EEAA-A1203AA5FA13}"/>
              </a:ext>
            </a:extLst>
          </p:cNvPr>
          <p:cNvSpPr txBox="1">
            <a:spLocks/>
          </p:cNvSpPr>
          <p:nvPr/>
        </p:nvSpPr>
        <p:spPr>
          <a:xfrm>
            <a:off x="4617098" y="4739439"/>
            <a:ext cx="6488575" cy="62917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lvl="0" algn="l" defTabSz="914400" rtl="0" eaLnBrk="1" latinLnBrk="0" hangingPunct="1">
              <a:lnSpc>
                <a:spcPct val="100000"/>
              </a:lnSpc>
              <a:spcBef>
                <a:spcPct val="0"/>
              </a:spcBef>
              <a:buNone/>
            </a:pPr>
            <a:r>
              <a:rPr lang="en-US" sz="2600" kern="1200">
                <a:solidFill>
                  <a:schemeClr val="tx1"/>
                </a:solidFill>
                <a:latin typeface="Open Sans" pitchFamily="2" charset="0"/>
                <a:ea typeface="Open Sans" pitchFamily="2" charset="0"/>
                <a:cs typeface="Open Sans" pitchFamily="2" charset="0"/>
              </a:rPr>
              <a:t>A detailed history is not essential to begin the evaluation of a patient with acute injuries.</a:t>
            </a:r>
          </a:p>
        </p:txBody>
      </p:sp>
      <p:sp>
        <p:nvSpPr>
          <p:cNvPr id="2" name="TextBox 1">
            <a:extLst>
              <a:ext uri="{FF2B5EF4-FFF2-40B4-BE49-F238E27FC236}">
                <a16:creationId xmlns:a16="http://schemas.microsoft.com/office/drawing/2014/main" id="{3FE3FB40-8BF7-767E-89D2-D275A343D169}"/>
              </a:ext>
            </a:extLst>
          </p:cNvPr>
          <p:cNvSpPr txBox="1"/>
          <p:nvPr/>
        </p:nvSpPr>
        <p:spPr>
          <a:xfrm>
            <a:off x="11638621" y="6571280"/>
            <a:ext cx="553380" cy="246221"/>
          </a:xfrm>
          <a:prstGeom prst="rect">
            <a:avLst/>
          </a:prstGeom>
          <a:noFill/>
        </p:spPr>
        <p:txBody>
          <a:bodyPr wrap="square" rtlCol="0">
            <a:spAutoFit/>
          </a:bodyPr>
          <a:lstStyle/>
          <a:p>
            <a:r>
              <a:rPr lang="en-US" sz="1000" b="0" i="0">
                <a:solidFill>
                  <a:schemeClr val="bg1">
                    <a:lumMod val="50000"/>
                  </a:schemeClr>
                </a:solidFill>
                <a:effectLst/>
                <a:latin typeface="Lato" panose="020F0502020204030203" pitchFamily="34" charset="77"/>
                <a:ea typeface="Open Sans" pitchFamily="2" charset="0"/>
                <a:cs typeface="Open Sans" pitchFamily="2" charset="0"/>
              </a:rPr>
              <a:t>©</a:t>
            </a:r>
            <a:r>
              <a:rPr lang="en-US" sz="1000" b="1">
                <a:solidFill>
                  <a:schemeClr val="bg1">
                    <a:lumMod val="50000"/>
                  </a:schemeClr>
                </a:solidFill>
                <a:effectLst/>
                <a:latin typeface="Lato" panose="020F0502020204030203" pitchFamily="34" charset="77"/>
                <a:ea typeface="Open Sans" pitchFamily="2" charset="0"/>
                <a:cs typeface="Open Sans" pitchFamily="2" charset="0"/>
              </a:rPr>
              <a:t>ACS</a:t>
            </a:r>
          </a:p>
        </p:txBody>
      </p:sp>
      <p:pic>
        <p:nvPicPr>
          <p:cNvPr id="16" name="Picture 15" descr="A black and white logo&#10;&#10;Description automatically generated">
            <a:extLst>
              <a:ext uri="{FF2B5EF4-FFF2-40B4-BE49-F238E27FC236}">
                <a16:creationId xmlns:a16="http://schemas.microsoft.com/office/drawing/2014/main" id="{E1E0BD6B-2817-A17B-76BF-A0D3C7E39FF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72972" y="5726300"/>
            <a:ext cx="2644690" cy="1035269"/>
          </a:xfrm>
          <a:prstGeom prst="rect">
            <a:avLst/>
          </a:prstGeom>
          <a:effectLst>
            <a:outerShdw blurRad="50800" dist="38100" dir="2700000" algn="tl" rotWithShape="0">
              <a:prstClr val="black">
                <a:alpha val="40000"/>
              </a:prstClr>
            </a:outerShdw>
          </a:effectLst>
        </p:spPr>
      </p:pic>
    </p:spTree>
    <p:custDataLst>
      <p:tags r:id="rId1"/>
    </p:custDataLst>
    <p:extLst>
      <p:ext uri="{BB962C8B-B14F-4D97-AF65-F5344CB8AC3E}">
        <p14:creationId xmlns:p14="http://schemas.microsoft.com/office/powerpoint/2010/main" val="574218430"/>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bodyPr vert="horz" lIns="91440" tIns="45720" rIns="91440" bIns="45720" rtlCol="0">
        <a:noAutofit/>
      </a:bodyPr>
      <a:lstStyle>
        <a:defPPr marL="0" indent="0" algn="l" defTabSz="914400" rtl="0" eaLnBrk="1" fontAlgn="base" latinLnBrk="0" hangingPunct="1">
          <a:lnSpc>
            <a:spcPct val="100000"/>
          </a:lnSpc>
          <a:spcBef>
            <a:spcPts val="1000"/>
          </a:spcBef>
          <a:spcAft>
            <a:spcPts val="1800"/>
          </a:spcAft>
          <a:buFont typeface="Arial" panose="020B0604020202020204" pitchFamily="34" charset="0"/>
          <a:buNone/>
          <a:defRPr sz="2200" b="1" kern="1200" dirty="0" smtClean="0">
            <a:solidFill>
              <a:schemeClr val="tx1"/>
            </a:solidFill>
            <a:latin typeface="Open Sans Light" pitchFamily="2" charset="0"/>
            <a:ea typeface="Open Sans Light" pitchFamily="2" charset="0"/>
            <a:cs typeface="Open Sans Light" pitchFamily="2" charset="0"/>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b3a51331-5911-418b-a869-97c93467625e" xsi:nil="true"/>
    <lcf76f155ced4ddcb4097134ff3c332f xmlns="90f34843-ffa3-4a9d-a8ab-db6fdf280755">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0B9C9326D2A6AA4DBD70FB8C48156C87" ma:contentTypeVersion="16" ma:contentTypeDescription="Create a new document." ma:contentTypeScope="" ma:versionID="36f81818ba5dd607b67efc34ddc2eade">
  <xsd:schema xmlns:xsd="http://www.w3.org/2001/XMLSchema" xmlns:xs="http://www.w3.org/2001/XMLSchema" xmlns:p="http://schemas.microsoft.com/office/2006/metadata/properties" xmlns:ns2="90f34843-ffa3-4a9d-a8ab-db6fdf280755" xmlns:ns3="b3a51331-5911-418b-a869-97c93467625e" targetNamespace="http://schemas.microsoft.com/office/2006/metadata/properties" ma:root="true" ma:fieldsID="efcbc5024882dc2823904b9e7d1e827d" ns2:_="" ns3:_="">
    <xsd:import namespace="90f34843-ffa3-4a9d-a8ab-db6fdf280755"/>
    <xsd:import namespace="b3a51331-5911-418b-a869-97c93467625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3:SharedWithUsers" minOccurs="0"/>
                <xsd:element ref="ns3:SharedWithDetails" minOccurs="0"/>
                <xsd:element ref="ns2:lcf76f155ced4ddcb4097134ff3c332f" minOccurs="0"/>
                <xsd:element ref="ns3:TaxCatchAll" minOccurs="0"/>
                <xsd:element ref="ns2:MediaServiceOCR"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0f34843-ffa3-4a9d-a8ab-db6fdf28075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cd05aaac-c099-4743-bb89-ad63c0b470ec" ma:termSetId="09814cd3-568e-fe90-9814-8d621ff8fb84" ma:anchorId="fba54fb3-c3e1-fe81-a776-ca4b69148c4d" ma:open="true" ma:isKeyword="false">
      <xsd:complexType>
        <xsd:sequence>
          <xsd:element ref="pc:Terms" minOccurs="0" maxOccurs="1"/>
        </xsd:sequence>
      </xsd:complexType>
    </xsd:element>
    <xsd:element name="MediaServiceOCR" ma:index="21" nillable="true" ma:displayName="Extracted Text" ma:internalName="MediaServiceOCR" ma:readOnly="true">
      <xsd:simpleType>
        <xsd:restriction base="dms:Note">
          <xsd:maxLength value="255"/>
        </xsd:restriction>
      </xsd:simpleType>
    </xsd:element>
    <xsd:element name="MediaServiceLocation" ma:index="22" nillable="true" ma:displayName="Location" ma:indexed="true" ma:internalName="MediaServiceLocation" ma:readOnly="true">
      <xsd:simpleType>
        <xsd:restriction base="dms:Text"/>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3a51331-5911-418b-a869-97c93467625e"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617584ed-3bbd-4536-94ca-31f9954f450c}" ma:internalName="TaxCatchAll" ma:showField="CatchAllData" ma:web="b3a51331-5911-418b-a869-97c93467625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15FFFF0-821C-4E80-94C6-F72F3167654C}">
  <ds:schemaRefs>
    <ds:schemaRef ds:uri="http://schemas.microsoft.com/sharepoint/v3/contenttype/forms"/>
  </ds:schemaRefs>
</ds:datastoreItem>
</file>

<file path=customXml/itemProps2.xml><?xml version="1.0" encoding="utf-8"?>
<ds:datastoreItem xmlns:ds="http://schemas.openxmlformats.org/officeDocument/2006/customXml" ds:itemID="{B010FD0D-56D0-4DFB-9ACD-2FF21931A483}">
  <ds:schemaRefs>
    <ds:schemaRef ds:uri="90f34843-ffa3-4a9d-a8ab-db6fdf280755"/>
    <ds:schemaRef ds:uri="b3a51331-5911-418b-a869-97c93467625e"/>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5F83E1C2-32C6-4309-B75C-71655576EE51}">
  <ds:schemaRefs>
    <ds:schemaRef ds:uri="90f34843-ffa3-4a9d-a8ab-db6fdf280755"/>
    <ds:schemaRef ds:uri="b3a51331-5911-418b-a869-97c93467625e"/>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0</TotalTime>
  <Words>3371</Words>
  <Application>Microsoft Office PowerPoint</Application>
  <PresentationFormat>Bredbild</PresentationFormat>
  <Paragraphs>461</Paragraphs>
  <Slides>47</Slides>
  <Notes>47</Notes>
  <HiddenSlides>0</HiddenSlides>
  <MMClips>0</MMClips>
  <ScaleCrop>false</ScaleCrop>
  <HeadingPairs>
    <vt:vector size="6" baseType="variant">
      <vt:variant>
        <vt:lpstr>Använt teckensnitt</vt:lpstr>
      </vt:variant>
      <vt:variant>
        <vt:i4>11</vt:i4>
      </vt:variant>
      <vt:variant>
        <vt:lpstr>Tema</vt:lpstr>
      </vt:variant>
      <vt:variant>
        <vt:i4>2</vt:i4>
      </vt:variant>
      <vt:variant>
        <vt:lpstr>Bildrubriker</vt:lpstr>
      </vt:variant>
      <vt:variant>
        <vt:i4>47</vt:i4>
      </vt:variant>
    </vt:vector>
  </HeadingPairs>
  <TitlesOfParts>
    <vt:vector size="60" baseType="lpstr">
      <vt:lpstr>Aptos</vt:lpstr>
      <vt:lpstr>Aptos Display</vt:lpstr>
      <vt:lpstr>Arial</vt:lpstr>
      <vt:lpstr>Calibri</vt:lpstr>
      <vt:lpstr>Helvetica Neue</vt:lpstr>
      <vt:lpstr>Lato</vt:lpstr>
      <vt:lpstr>Open Sans</vt:lpstr>
      <vt:lpstr>Open Sans Medium</vt:lpstr>
      <vt:lpstr>Open Sans SemiBold</vt:lpstr>
      <vt:lpstr>Times New Roman</vt:lpstr>
      <vt:lpstr>Trebuchet MS</vt:lpstr>
      <vt:lpstr>Office Theme</vt:lpstr>
      <vt:lpstr>1_Office Theme</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Initial Assessment: Case Scenario</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Initial Assessment: Case Scenario</vt:lpstr>
      <vt:lpstr>PowerPoint-presentation</vt:lpstr>
      <vt:lpstr>PowerPoint-presentation</vt:lpstr>
      <vt:lpstr>PowerPoint-presentation</vt:lpstr>
      <vt:lpstr>PowerPoint-presentation</vt:lpstr>
      <vt:lpstr>PowerPoint-presentation</vt:lpstr>
      <vt:lpstr>PowerPoint-presentation</vt:lpstr>
      <vt:lpstr>PowerPoint-presentation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Kim Joseph</dc:creator>
  <cp:lastModifiedBy>Sofi Holfelt Sarin</cp:lastModifiedBy>
  <cp:revision>2</cp:revision>
  <cp:lastPrinted>2025-02-18T22:50:19Z</cp:lastPrinted>
  <dcterms:created xsi:type="dcterms:W3CDTF">2024-06-01T18:32:25Z</dcterms:created>
  <dcterms:modified xsi:type="dcterms:W3CDTF">2026-08-10T09:00:53Z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0x0101000B9C9326D2A6AA4DBD70FB8C48156C87</vt:lpwstr>
  </property>
  <property fmtid="{D5CDD505-2E9C-101B-9397-08002B2CF9AE}" pid="3" name="MediaServiceImageTags">
    <vt:lpwstr/>
  </property>
</Properties>
</file>